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3" r:id="rId5"/>
    <p:sldId id="273" r:id="rId6"/>
    <p:sldId id="280" r:id="rId7"/>
    <p:sldId id="277" r:id="rId8"/>
    <p:sldId id="278" r:id="rId9"/>
    <p:sldId id="285" r:id="rId10"/>
    <p:sldId id="286" r:id="rId11"/>
    <p:sldId id="284" r:id="rId12"/>
    <p:sldId id="287" r:id="rId13"/>
    <p:sldId id="281" r:id="rId14"/>
    <p:sldId id="282" r:id="rId15"/>
    <p:sldId id="292" r:id="rId16"/>
    <p:sldId id="276" r:id="rId1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26007-230F-4352-8154-C6A09BF699B6}" v="41" dt="2020-01-21T13:44:30.064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6" autoAdjust="0"/>
  </p:normalViewPr>
  <p:slideViewPr>
    <p:cSldViewPr>
      <p:cViewPr varScale="1">
        <p:scale>
          <a:sx n="115" d="100"/>
          <a:sy n="115" d="100"/>
        </p:scale>
        <p:origin x="432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00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79C517-A6C5-4907-AA96-F563F0306D05}" type="datetime1">
              <a:rPr lang="ru-RU" smtClean="0"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78F1A8-3ED6-43F7-AAEB-2DED7C9A258E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 descr="Карта Европы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ru-RU" noProof="0">
              <a:solidFill>
                <a:schemeClr val="l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140244-94D4-4D91-B472-266700B430EC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3351F-03B1-4270-A397-8649E4B1F0FC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7D21FC-3BA3-4455-83EC-2A2E41A34AD9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DB70F8-7FEA-4F7F-AD63-FC7D323E5CB8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F235F2-58B8-4A42-97F9-3FC88B3A04B1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1476C6-DB63-444A-A173-9F2A2C46C56F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3D3E24-EF62-4D1F-A37C-9C06146DCF7E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ECFB18-D71E-4725-B3B1-F97501E68EE4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69886-CAE0-4DCD-93A6-F0272C614FD6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6F4935-6E84-4DAF-BBF0-BB8A74BB0BD3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C64E7958-5D81-434C-B7A7-CB557D67894A}" type="datetime1">
              <a:rPr lang="ru-RU" noProof="0" smtClean="0"/>
              <a:t>20.02.2020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2.jpg"/><Relationship Id="rId10" Type="http://schemas.openxmlformats.org/officeDocument/2006/relationships/image" Target="../media/image10.jpeg"/><Relationship Id="rId4" Type="http://schemas.openxmlformats.org/officeDocument/2006/relationships/image" Target="../media/image1.jp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EDCCB-71D4-4929-91F5-99140555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Члены </a:t>
            </a:r>
            <a:r>
              <a:rPr lang="ru-RU" sz="3200" dirty="0" smtClean="0">
                <a:solidFill>
                  <a:srgbClr val="0070C0"/>
                </a:solidFill>
              </a:rPr>
              <a:t>Президиума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4" name="Объект 4" descr="Изображение выглядит как одежда, человек, внутренний, держит&#10;&#10;Автоматически созданное описание">
            <a:extLst>
              <a:ext uri="{FF2B5EF4-FFF2-40B4-BE49-F238E27FC236}">
                <a16:creationId xmlns:a16="http://schemas.microsoft.com/office/drawing/2014/main" id="{3E597C9C-8889-4984-A653-247566152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162" y="1972181"/>
            <a:ext cx="1428750" cy="1905000"/>
          </a:xfrm>
        </p:spPr>
      </p:pic>
      <p:pic>
        <p:nvPicPr>
          <p:cNvPr id="6" name="Рисунок 5" descr="Изображение выглядит как одежда, держит, стоит, женщина&#10;&#10;Автоматически созданное описание">
            <a:extLst>
              <a:ext uri="{FF2B5EF4-FFF2-40B4-BE49-F238E27FC236}">
                <a16:creationId xmlns:a16="http://schemas.microsoft.com/office/drawing/2014/main" id="{6E4D8C3F-C73F-4753-BFBE-91DA76B44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699" y="1988840"/>
            <a:ext cx="1428750" cy="1905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36" y="1988840"/>
            <a:ext cx="1419539" cy="1905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796" y="1988840"/>
            <a:ext cx="1362767" cy="187168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93812" y="4183613"/>
            <a:ext cx="2215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Соломонов М.Б., </a:t>
            </a:r>
            <a:endParaRPr lang="ru-RU" dirty="0" smtClean="0"/>
          </a:p>
          <a:p>
            <a:r>
              <a:rPr lang="ru-RU" dirty="0" smtClean="0"/>
              <a:t>председатель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46140" y="4183613"/>
            <a:ext cx="18357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Попова М.П.,  </a:t>
            </a:r>
            <a:endParaRPr lang="ru-RU" dirty="0" smtClean="0"/>
          </a:p>
          <a:p>
            <a:r>
              <a:rPr lang="ru-RU" dirty="0" smtClean="0"/>
              <a:t>заместитель </a:t>
            </a:r>
          </a:p>
          <a:p>
            <a:r>
              <a:rPr lang="ru-RU" dirty="0" smtClean="0"/>
              <a:t>председателя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8556" y="4183613"/>
            <a:ext cx="21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Тарабукина</a:t>
            </a:r>
            <a:r>
              <a:rPr lang="ru-RU" dirty="0"/>
              <a:t> С.Х.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546735" y="4210008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Чахов</a:t>
            </a:r>
            <a:r>
              <a:rPr lang="ru-RU" dirty="0"/>
              <a:t> А.А.</a:t>
            </a:r>
          </a:p>
        </p:txBody>
      </p:sp>
    </p:spTree>
    <p:extLst>
      <p:ext uri="{BB962C8B-B14F-4D97-AF65-F5344CB8AC3E}">
        <p14:creationId xmlns:p14="http://schemas.microsoft.com/office/powerpoint/2010/main" val="3434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416FB-3BA1-4CBA-9452-45084F67B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614" y="274638"/>
            <a:ext cx="5956918" cy="1325562"/>
          </a:xfrm>
        </p:spPr>
        <p:txBody>
          <a:bodyPr>
            <a:normAutofit fontScale="90000"/>
          </a:bodyPr>
          <a:lstStyle/>
          <a:p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798E706-3F35-4196-B8A1-D41762E63EC8}"/>
              </a:ext>
            </a:extLst>
          </p:cNvPr>
          <p:cNvSpPr txBox="1">
            <a:spLocks/>
          </p:cNvSpPr>
          <p:nvPr/>
        </p:nvSpPr>
        <p:spPr>
          <a:xfrm>
            <a:off x="4369706" y="274638"/>
            <a:ext cx="6081192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Соломонов Михаил Борисович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жилищно-бытовой комиссии</a:t>
            </a:r>
            <a:endParaRPr lang="en-US" sz="2800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4150196" y="1484784"/>
            <a:ext cx="7776864" cy="448701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улучшению жилищно-бытовых условий членов Профсоюза;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нуждающихся в улучшении жилищных условий;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и консультация желающих в приобретении жилья на коммерческих условиях;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разработке программ по улучшению жилищных условий с участием НИИРЭС, ИТИ, ЮФ, руководство университета;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инициативных предложений и программ в Межведомственную комиссию Окружной администрации г. Якутск;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предложений руководству университета и городской администрации по выделению земельных участков для ИЖС и дачного строительства;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развитие работы с банками, организуя участие членов профсоюза в государственных программах, внося инициативные предложения в Банк – партнеры СВФУ по формированию пакетов ипотечных продуктов со льготной ставкой.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20" y="1600200"/>
            <a:ext cx="3096344" cy="437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7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1340768"/>
            <a:ext cx="2952328" cy="443307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798E706-3F35-4196-B8A1-D41762E63EC8}"/>
              </a:ext>
            </a:extLst>
          </p:cNvPr>
          <p:cNvSpPr txBox="1">
            <a:spLocks/>
          </p:cNvSpPr>
          <p:nvPr/>
        </p:nvSpPr>
        <p:spPr>
          <a:xfrm>
            <a:off x="5086300" y="332656"/>
            <a:ext cx="6441232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Дорофеев Григорий Романович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по работе с молодым профсоюзными лидерами и усиление мотивации профсоюзного членст</a:t>
            </a: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5158308" y="1628800"/>
            <a:ext cx="6768751" cy="49685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вовлечения молодых активистов в профсоюзное движение из числа молодых сотрудников университета;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института наставничества, внедрение традиции взращивания профсоюзных лидеров с изучением лучших практик в России и за рубежом с целью мотивации профсоюзного членства;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контроль постоянного повышения качества и повышения квалификации, в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 помощью дистанционного обучения;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дополнительной профессиональной программы повышения квалификации и профессиональной переподготовки профсоюзных активистов 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лидеров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7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84" y="1412776"/>
            <a:ext cx="2862318" cy="38164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18348" y="476672"/>
            <a:ext cx="5886163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Сыромятников Валерий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Гаврильевич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по работе с ветеранами,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работающими и неработающими пенсионе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рами</a:t>
            </a:r>
            <a:endParaRPr lang="ru-RU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5518348" y="1916832"/>
            <a:ext cx="6342697" cy="475252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мероприятий, </a:t>
            </a:r>
            <a:r>
              <a:rPr lang="ru-RU" sz="1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напрвленных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материальную и социальную поддержку ветеранов СВФУ, в том числе связанных с передачей опыта молодому поколению;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тесном контакте с Советом ветеранов ВОВ и тружеников тыла;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работ, направленных на материальную и социальную поддержку ветеранов СВФУ;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переписи ветеранов ВОВ, ветеранов труда и тыла;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службами социальной поддержки населения города и республики, организация волонтерского ухода за одинокими ветеранами;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института наставничества, внедрения традиции взращивания профсоюзных лидеров и привлечения новых членов в Профсоюз университета  </a:t>
            </a:r>
          </a:p>
        </p:txBody>
      </p:sp>
    </p:spTree>
    <p:extLst>
      <p:ext uri="{BB962C8B-B14F-4D97-AF65-F5344CB8AC3E}">
        <p14:creationId xmlns:p14="http://schemas.microsoft.com/office/powerpoint/2010/main" val="127617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152F749-62BF-4F3C-A329-8B53017D2A5C}"/>
              </a:ext>
            </a:extLst>
          </p:cNvPr>
          <p:cNvSpPr/>
          <p:nvPr/>
        </p:nvSpPr>
        <p:spPr>
          <a:xfrm>
            <a:off x="4942284" y="298103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Матрена Петровна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Профкома СВФУ, заместитель директора по научной работе ИЯКН СВ РФ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152F749-62BF-4F3C-A329-8B53017D2A5C}"/>
              </a:ext>
            </a:extLst>
          </p:cNvPr>
          <p:cNvSpPr/>
          <p:nvPr/>
        </p:nvSpPr>
        <p:spPr>
          <a:xfrm>
            <a:off x="4942284" y="1628800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финансово-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гарантового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Социальная поддержка членов Профсоюза;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Условия труда, заработная плата, занятость и юридическая защита членов комиссии профсоюза;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Планирование и проведение деятельности, приносящий доход;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Проведение социально-ориентированные мероприятия, достижение уставных задач с целью получения дохода;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Поиск информации по грантам Российского и зарубежного уровней;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Организация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грантовых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коллективов из числа членов профсоюза;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Создание проектов на развитие общественной деятельности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СВФУ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44" y="836712"/>
            <a:ext cx="3312368" cy="497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1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850106"/>
          </a:xfrm>
        </p:spPr>
        <p:txBody>
          <a:bodyPr rtlCol="0"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Члены </a:t>
            </a:r>
            <a:r>
              <a:rPr lang="ru-RU" sz="2800" dirty="0" smtClean="0">
                <a:solidFill>
                  <a:srgbClr val="002060"/>
                </a:solidFill>
              </a:rPr>
              <a:t>президиума профкома </a:t>
            </a:r>
            <a:r>
              <a:rPr lang="ru-RU" sz="2800" dirty="0" smtClean="0">
                <a:solidFill>
                  <a:srgbClr val="002060"/>
                </a:solidFill>
              </a:rPr>
              <a:t>СВФУ</a:t>
            </a:r>
            <a:endParaRPr lang="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542684" y="1828800"/>
            <a:ext cx="2428528" cy="4343400"/>
          </a:xfrm>
        </p:spPr>
        <p:txBody>
          <a:bodyPr rtlCol="0">
            <a:normAutofit fontScale="5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Соломонов М.Б., председатель </a:t>
            </a:r>
          </a:p>
          <a:p>
            <a:r>
              <a:rPr lang="ru-RU" dirty="0">
                <a:solidFill>
                  <a:srgbClr val="002060"/>
                </a:solidFill>
              </a:rPr>
              <a:t>Попова М.П.,  заместитель председателя</a:t>
            </a:r>
          </a:p>
          <a:p>
            <a:r>
              <a:rPr lang="ru-RU" dirty="0">
                <a:solidFill>
                  <a:srgbClr val="002060"/>
                </a:solidFill>
              </a:rPr>
              <a:t>Члены комиссии:</a:t>
            </a:r>
          </a:p>
          <a:p>
            <a:r>
              <a:rPr lang="ru-RU" dirty="0">
                <a:solidFill>
                  <a:srgbClr val="002060"/>
                </a:solidFill>
              </a:rPr>
              <a:t>Никифоров Н.И.</a:t>
            </a:r>
          </a:p>
          <a:p>
            <a:r>
              <a:rPr lang="ru-RU" dirty="0">
                <a:solidFill>
                  <a:srgbClr val="002060"/>
                </a:solidFill>
              </a:rPr>
              <a:t>Пахомова Д.В.</a:t>
            </a:r>
          </a:p>
          <a:p>
            <a:r>
              <a:rPr lang="ru-RU" dirty="0">
                <a:solidFill>
                  <a:srgbClr val="002060"/>
                </a:solidFill>
              </a:rPr>
              <a:t>Дорофеев Г.Р.</a:t>
            </a:r>
          </a:p>
          <a:p>
            <a:r>
              <a:rPr lang="ru-RU" dirty="0">
                <a:solidFill>
                  <a:srgbClr val="002060"/>
                </a:solidFill>
              </a:rPr>
              <a:t>Ноговицын Р.Р.</a:t>
            </a:r>
          </a:p>
          <a:p>
            <a:r>
              <a:rPr lang="ru-RU" dirty="0" err="1">
                <a:solidFill>
                  <a:srgbClr val="002060"/>
                </a:solidFill>
              </a:rPr>
              <a:t>Тарабукина</a:t>
            </a:r>
            <a:r>
              <a:rPr lang="ru-RU" dirty="0">
                <a:solidFill>
                  <a:srgbClr val="002060"/>
                </a:solidFill>
              </a:rPr>
              <a:t> С.Х.</a:t>
            </a:r>
          </a:p>
          <a:p>
            <a:r>
              <a:rPr lang="ru-RU" dirty="0">
                <a:solidFill>
                  <a:srgbClr val="002060"/>
                </a:solidFill>
              </a:rPr>
              <a:t>Никифоров А.А.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Чахов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А.А.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Москвитина </a:t>
            </a:r>
            <a:r>
              <a:rPr lang="ru-RU" dirty="0">
                <a:solidFill>
                  <a:srgbClr val="002060"/>
                </a:solidFill>
              </a:rPr>
              <a:t>Н.Н.</a:t>
            </a:r>
            <a:endParaRPr lang="ru" dirty="0">
              <a:solidFill>
                <a:srgbClr val="002060"/>
              </a:solidFill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37E3A8D-B96E-4EA3-B6B3-7AA901EAE4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54" y="1971139"/>
            <a:ext cx="1517786" cy="2034941"/>
          </a:xfrm>
          <a:prstGeom prst="rect">
            <a:avLst/>
          </a:prstGeom>
        </p:spPr>
      </p:pic>
      <p:pic>
        <p:nvPicPr>
          <p:cNvPr id="13" name="Объект 4" descr="Изображение выглядит как одежда, человек, внутренний, держит&#10;&#10;Автоматически созданное описание">
            <a:extLst>
              <a:ext uri="{FF2B5EF4-FFF2-40B4-BE49-F238E27FC236}">
                <a16:creationId xmlns:a16="http://schemas.microsoft.com/office/drawing/2014/main" id="{521C4BC0-8E0B-4CD2-B9CF-9C0A45E5A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98" y="4279027"/>
            <a:ext cx="1353925" cy="1805233"/>
          </a:xfrm>
          <a:prstGeom prst="rect">
            <a:avLst/>
          </a:prstGeom>
        </p:spPr>
      </p:pic>
      <p:pic>
        <p:nvPicPr>
          <p:cNvPr id="15" name="Рисунок 14" descr="Изображение выглядит как одежда, держит, стоит, женщина&#10;&#10;Автоматически созданное описание">
            <a:extLst>
              <a:ext uri="{FF2B5EF4-FFF2-40B4-BE49-F238E27FC236}">
                <a16:creationId xmlns:a16="http://schemas.microsoft.com/office/drawing/2014/main" id="{A93FA096-60DF-428C-8E9C-72B243733B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57"/>
          <a:stretch/>
        </p:blipFill>
        <p:spPr>
          <a:xfrm>
            <a:off x="2440014" y="4281620"/>
            <a:ext cx="1520826" cy="181167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8"/>
          <a:stretch/>
        </p:blipFill>
        <p:spPr>
          <a:xfrm>
            <a:off x="6057682" y="4285923"/>
            <a:ext cx="1526205" cy="18142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33"/>
          <a:stretch/>
        </p:blipFill>
        <p:spPr>
          <a:xfrm>
            <a:off x="4246154" y="4285923"/>
            <a:ext cx="1526214" cy="18073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20" y="1976876"/>
            <a:ext cx="1351404" cy="202920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1" b="5941"/>
          <a:stretch/>
        </p:blipFill>
        <p:spPr>
          <a:xfrm>
            <a:off x="4194654" y="1971138"/>
            <a:ext cx="1577714" cy="203494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9" b="6238"/>
          <a:stretch/>
        </p:blipFill>
        <p:spPr>
          <a:xfrm>
            <a:off x="6006182" y="1980495"/>
            <a:ext cx="1548494" cy="20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1884" y="260648"/>
            <a:ext cx="871296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/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профсоюзного комитета СВФУ в следующем составе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buSzPts val="1200"/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организационно-массовой и информационной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работе. </a:t>
            </a:r>
          </a:p>
          <a:p>
            <a:pPr lvl="0" algn="just">
              <a:buSzPts val="1200"/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</a:t>
            </a:r>
            <a:r>
              <a:rPr lang="ru-RU" sz="15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Тарабукина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С.Х. Члены: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Игнатьева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Л.С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социальному обеспечению, качества жизни и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оздоровлению. </a:t>
            </a:r>
          </a:p>
          <a:p>
            <a:pPr algn="just"/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</a:t>
            </a:r>
            <a:r>
              <a:rPr lang="ru-RU" sz="15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Чахов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А.А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 startAt="3"/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5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Пахомова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Д.В., Члены: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Корякин К.Д., Николаева О.Д., Никифорова С.Р.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спортивно-массовым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мероприятиям.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Никифоров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А.А. Члены: Борисов П.Д., </a:t>
            </a:r>
            <a:r>
              <a:rPr lang="ru-RU" sz="15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Находкин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В.В., Николаев Н.Д.</a:t>
            </a:r>
            <a:endParaRPr lang="ru-RU" sz="15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охране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Н.Д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кадровым, трудовым и правовым вопросам, оплаты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Никифоров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Н.И. Члены: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Москвитина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Н.Н.,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Борисова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Л.М., </a:t>
            </a:r>
            <a:r>
              <a:rPr lang="ru-RU" sz="15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Чиряева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Е.С.</a:t>
            </a:r>
            <a:endParaRPr lang="ru-RU" sz="15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детским вопросам и поддержке многодетных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</a:t>
            </a:r>
            <a:r>
              <a:rPr lang="ru-RU" sz="15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Белолюбская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Р.Ю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реализации программы «Электронный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профсоюз».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Иванов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Н.А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Жилищно-бытовая комиссия.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Соломонов М.Б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Члены: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Ноговицын Р.Р., Никифоров Н.И., Свешникова В.М.</a:t>
            </a:r>
            <a:endParaRPr lang="ru-RU" sz="15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работе с молодыми профсоюзными лидерами и усиление мотивации профсоюзного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членства.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Дорофеев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Г.Р. Члены: Павлов С.И., Кириллина А.А.</a:t>
            </a:r>
            <a:endParaRPr lang="ru-RU" sz="1500" dirty="0" smtClean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Комиссия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работе с ветеранами, работающими и неработающими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пенсионерами.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Сыромятников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В.Г.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лены: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Гуляева Л.М., </a:t>
            </a:r>
            <a:r>
              <a:rPr lang="ru-RU" sz="15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Чиряева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Е.С.</a:t>
            </a:r>
            <a:endParaRPr lang="ru-RU" sz="15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Комиссия финансово-</a:t>
            </a:r>
            <a:r>
              <a:rPr lang="ru-RU" sz="15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грантового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развития. </a:t>
            </a:r>
          </a:p>
          <a:p>
            <a:pPr algn="just">
              <a:tabLst>
                <a:tab pos="630555" algn="l"/>
              </a:tabLst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комиссии – Попова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М.П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5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6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CE713A-83CE-4D72-B284-F1635DE23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1419" y="548680"/>
            <a:ext cx="6845284" cy="8640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Тарабукина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Саргылана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Христофоровна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по организационно-массовой и информационной работе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ABCE713A-83CE-4D72-B284-F1635DE23281}"/>
              </a:ext>
            </a:extLst>
          </p:cNvPr>
          <p:cNvSpPr txBox="1">
            <a:spLocks/>
          </p:cNvSpPr>
          <p:nvPr/>
        </p:nvSpPr>
        <p:spPr>
          <a:xfrm>
            <a:off x="5374332" y="1337004"/>
            <a:ext cx="6193550" cy="4972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комиссии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работников разъяснительной работы о роли и задачах профсоюза, о правах, обязанностях, преимуществах членов профсоюза, проведение сверки членов профсоюза;</a:t>
            </a:r>
          </a:p>
          <a:p>
            <a:pPr lvl="0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текущих и перспективных планов работы профсоюзного комитета;</a:t>
            </a:r>
          </a:p>
          <a:p>
            <a:pPr lvl="0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объективной информации о социально-экономических проблемах работников университета;</a:t>
            </a:r>
          </a:p>
          <a:p>
            <a:pPr lvl="0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проверки исполнения принимаемых профкомом решений по вопросам организационно-массовой работы, а также решений вышестоящих профсоюзных органов с последующими сообщениями о результатах проверки профкому;</a:t>
            </a:r>
          </a:p>
          <a:p>
            <a:pPr lvl="0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подготовке и проведении собраний профсоюзного актива, проведение совещаний актива;</a:t>
            </a:r>
          </a:p>
          <a:p>
            <a:pPr lvl="0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контроля по соблюдению делопроизводства (протоколы собраний, совещаний и др.; порядок приема писем, заявлений и жалоб членов профсоюза);</a:t>
            </a:r>
          </a:p>
          <a:p>
            <a:pPr lvl="0"/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изучение, обобщение и распространение опыта работы по организационно-массовой работе структурных подразделений, а также других профсоюзных организаций.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8" y="1279102"/>
            <a:ext cx="3003716" cy="451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9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798E706-3F35-4196-B8A1-D41762E63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0236" y="548680"/>
            <a:ext cx="6081192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cap="none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Чахов</a:t>
            </a:r>
            <a:r>
              <a:rPr lang="ru-RU" sz="28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 </a:t>
            </a:r>
            <a:r>
              <a:rPr lang="ru-RU" sz="28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лександрович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по социальному обеспечению, качества жизни и оздоровлени</a:t>
            </a:r>
            <a:r>
              <a:rPr lang="ru-RU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2204" y="1822308"/>
            <a:ext cx="7157006" cy="4487012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: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организации отдыха и лечении членов профсоюза;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оформление пособий и выплат по социальному страхованию, материальной помощи профкома;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социальных служб университета, города и республики;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проведение лечения, отдыха членов профкома в Клинике университета, санаториях и базах отдыха г. Якутска, республики и за его пределами;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Планирование, распределение и учет путевок на санаторно-курортное лечение, в санатории-профилактории, спортивные и детские лагеря и базы отдыха.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8" y="1822308"/>
            <a:ext cx="2880320" cy="395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2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7E3A8D-B96E-4EA3-B6B3-7AA901EAE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892" y="476672"/>
            <a:ext cx="2062711" cy="276553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1804" y="3242211"/>
            <a:ext cx="40114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Пахомова Дора Васильевна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культурно-массовым мероприятиям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6690865" y="4581128"/>
            <a:ext cx="4752528" cy="220075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поддержка спортивных мероприятий университета;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спортивной спартакиады профессорско-преподавательского состава и сотрудников университета;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33"/>
          <a:stretch/>
        </p:blipFill>
        <p:spPr>
          <a:xfrm>
            <a:off x="8110636" y="476672"/>
            <a:ext cx="2304256" cy="27287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773140" y="3242210"/>
            <a:ext cx="46702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Никифоров Алексей Афанасьевич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спортивно-массовым мероприятия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405780" y="4581128"/>
            <a:ext cx="4752528" cy="220075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поддержка культурно-массовых университета;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культурно-массовых мероприятий для членов профсоюза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558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6382444" y="2420888"/>
            <a:ext cx="4752528" cy="331236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подготовке «Соглашение по охране труда»;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соблюдения пунктов Коллективного договора, касающихся охраны труда и технической безопасности;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комиссии по расследованию несчастных случаев на производстве;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условий труда, соблюдение техники безопасности;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проведении мероприятий по охране труда.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90355" y="764704"/>
            <a:ext cx="413510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Надежда Дмитриевна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по охране труд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8" y="1628800"/>
            <a:ext cx="259228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6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8" y="1124744"/>
            <a:ext cx="3024336" cy="45411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98E706-3F35-4196-B8A1-D41762E63EC8}"/>
              </a:ext>
            </a:extLst>
          </p:cNvPr>
          <p:cNvSpPr txBox="1">
            <a:spLocks/>
          </p:cNvSpPr>
          <p:nvPr/>
        </p:nvSpPr>
        <p:spPr>
          <a:xfrm>
            <a:off x="5086299" y="116632"/>
            <a:ext cx="6441232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4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Никифоров Николай Иванович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по кадровым, трудовым и правовым вопросам, оплаты труда.</a:t>
            </a:r>
            <a:endParaRPr lang="en-US" sz="2400" cap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5077459" y="1340768"/>
            <a:ext cx="7004521" cy="525658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заседаниях кадровых комиссий СВФУ. Принятие мер к обеспечению отсутствия нарушений законодательства и нормативных актов в документации и процедурах заседаний;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выполнения коллективного договора;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оплаты труда, своевременной выплаты, премирования, нормирования труда;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соблюдения Трудового кодекса РФ;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Коллегиальное решение вопросов увольнения и сокращения работников;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разрешении индивидуальных и коллективных споров и иных вопросов;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предложений по совершенствованию учебной, научной и производственной деятельности университета;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создаваемых комиссий по разработке5 положений, принимаемых администрацией университета;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своевременному оформлению и представлению наградных документов ( медали, ордена, знаки отличия, звания) для преподавателей и сотрудников СВФУ;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и контроль премирования членов профсоюзной организации на основании представления председателей комитетов структурных подразделений университета. </a:t>
            </a:r>
          </a:p>
        </p:txBody>
      </p:sp>
    </p:spTree>
    <p:extLst>
      <p:ext uri="{BB962C8B-B14F-4D97-AF65-F5344CB8AC3E}">
        <p14:creationId xmlns:p14="http://schemas.microsoft.com/office/powerpoint/2010/main" val="6238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260648"/>
            <a:ext cx="2088232" cy="27994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65820" y="3060124"/>
            <a:ext cx="42312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Белолюбская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Розалия Юрьевна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по детским вопросам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поддержке многодетных семей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261765" y="3983454"/>
            <a:ext cx="5256583" cy="261389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льготных путевок в детские спортивно-оздоровительные лагеря и лагеря отдыха;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поддержке малообеспеченных семей;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оздоровления и лечения по системе «Мать и Дитя»;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детских праздников и выставок;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во взаимоотношении с детскими учреждениями и школами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612" y="268231"/>
            <a:ext cx="2088232" cy="278430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333578" y="3062864"/>
            <a:ext cx="487806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Николай Анатольевич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реализации программы «Электронный профсоюз»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CB4CC4-238A-40D2-B93C-249028EC0F6B}"/>
              </a:ext>
            </a:extLst>
          </p:cNvPr>
          <p:cNvSpPr txBox="1">
            <a:spLocks/>
          </p:cNvSpPr>
          <p:nvPr/>
        </p:nvSpPr>
        <p:spPr>
          <a:xfrm>
            <a:off x="5832826" y="4015047"/>
            <a:ext cx="5879567" cy="272632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деятельности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внедрение передового опыта, реализация через цифровые технологии, включение компонента «Цифровой профсоюз» в цифровую экосистему университета;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профсоюза, оформление электронной среды, создание единой электронной базы (Платформа);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пилотном проекте по переходу не единый электронный профсоюзный билет;</a:t>
            </a:r>
          </a:p>
          <a:p>
            <a:pPr marL="388620" indent="-342900">
              <a:lnSpc>
                <a:spcPct val="100000"/>
              </a:lnSpc>
              <a:spcBef>
                <a:spcPts val="0"/>
              </a:spcBef>
              <a:buFont typeface="Arial" pitchFamily="34" charset="0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электронного реестра членов профсоюза и автоматизированный сбор статистических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1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Европа 16 x 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001935_TF02804877" id="{AAA7406B-BCC7-4185-850C-55E9C02DD7F6}" vid="{C6A4796A-DD55-4697-B046-9FFB6A6DDB54}"/>
    </a:ext>
  </a:extLst>
</a:theme>
</file>

<file path=ppt/theme/theme2.xml><?xml version="1.0" encoding="utf-8"?>
<a:theme xmlns:a="http://schemas.openxmlformats.org/drawingml/2006/main" name="Тема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FDF312A847D0142BCBE24FBB7A4A4E4" ma:contentTypeVersion="2" ma:contentTypeDescription="Создание документа." ma:contentTypeScope="" ma:versionID="1c0315afafd070316cc0317e2721dea9">
  <xsd:schema xmlns:xsd="http://www.w3.org/2001/XMLSchema" xmlns:xs="http://www.w3.org/2001/XMLSchema" xmlns:p="http://schemas.microsoft.com/office/2006/metadata/properties" xmlns:ns3="3b5bd39e-2aca-4a1b-a339-55ef6a05d898" targetNamespace="http://schemas.microsoft.com/office/2006/metadata/properties" ma:root="true" ma:fieldsID="ae741481da8539b55d687cb31dc896f5" ns3:_="">
    <xsd:import namespace="3b5bd39e-2aca-4a1b-a339-55ef6a05d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5bd39e-2aca-4a1b-a339-55ef6a05d8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4F4315-F7B6-4823-AD3C-48BB77D9042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3b5bd39e-2aca-4a1b-a339-55ef6a05d898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F8F143-EEE1-48D9-9C9F-879EEF1238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564488-67A8-46E2-9A88-63ADC9C031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5bd39e-2aca-4a1b-a339-55ef6a05d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1393</Words>
  <Application>Microsoft Office PowerPoint</Application>
  <PresentationFormat>Произвольный</PresentationFormat>
  <Paragraphs>152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Европа 16 x 9</vt:lpstr>
      <vt:lpstr>Члены Президиума</vt:lpstr>
      <vt:lpstr>Члены президиума профкома СВФУ</vt:lpstr>
      <vt:lpstr>Презентация PowerPoint</vt:lpstr>
      <vt:lpstr>Презентация PowerPoint</vt:lpstr>
      <vt:lpstr>Чахов Александр Александрович Председатель комиссии по социальному обеспечению, качества жизни и оздоровлению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заседание Профсоюзного комитета профессорско-преподавательского состава и сотрудников Северо-Восточного федерального университета имени М.К. Аммосова</dc:title>
  <dc:creator>Емельянова Лина Николаевна</dc:creator>
  <cp:lastModifiedBy>ulkprofkom</cp:lastModifiedBy>
  <cp:revision>51</cp:revision>
  <cp:lastPrinted>2020-01-22T10:36:16Z</cp:lastPrinted>
  <dcterms:created xsi:type="dcterms:W3CDTF">2020-01-21T13:36:25Z</dcterms:created>
  <dcterms:modified xsi:type="dcterms:W3CDTF">2020-02-20T11:08:41Z</dcterms:modified>
</cp:coreProperties>
</file>