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84" r:id="rId2"/>
    <p:sldId id="282" r:id="rId3"/>
    <p:sldId id="283" r:id="rId4"/>
    <p:sldId id="285" r:id="rId5"/>
    <p:sldId id="257" r:id="rId6"/>
    <p:sldId id="258" r:id="rId7"/>
    <p:sldId id="286" r:id="rId8"/>
    <p:sldId id="259" r:id="rId9"/>
    <p:sldId id="288" r:id="rId10"/>
    <p:sldId id="260" r:id="rId11"/>
    <p:sldId id="261" r:id="rId12"/>
    <p:sldId id="262" r:id="rId13"/>
    <p:sldId id="263" r:id="rId14"/>
    <p:sldId id="264" r:id="rId15"/>
    <p:sldId id="265" r:id="rId16"/>
    <p:sldId id="266" r:id="rId17"/>
    <p:sldId id="267" r:id="rId18"/>
    <p:sldId id="289" r:id="rId19"/>
    <p:sldId id="270" r:id="rId20"/>
    <p:sldId id="271" r:id="rId21"/>
    <p:sldId id="292" r:id="rId22"/>
    <p:sldId id="293" r:id="rId23"/>
    <p:sldId id="296" r:id="rId24"/>
    <p:sldId id="277" r:id="rId25"/>
    <p:sldId id="291" r:id="rId26"/>
    <p:sldId id="308" r:id="rId27"/>
    <p:sldId id="309" r:id="rId28"/>
    <p:sldId id="278" r:id="rId29"/>
    <p:sldId id="279" r:id="rId30"/>
    <p:sldId id="280" r:id="rId31"/>
    <p:sldId id="310" r:id="rId32"/>
    <p:sldId id="311" r:id="rId33"/>
    <p:sldId id="290" r:id="rId34"/>
    <p:sldId id="312" r:id="rId35"/>
    <p:sldId id="300" r:id="rId36"/>
    <p:sldId id="299" r:id="rId37"/>
    <p:sldId id="301" r:id="rId38"/>
    <p:sldId id="302" r:id="rId39"/>
    <p:sldId id="303" r:id="rId40"/>
    <p:sldId id="305" r:id="rId41"/>
    <p:sldId id="304"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2014-15</c:v>
                </c:pt>
              </c:strCache>
            </c:strRef>
          </c:tx>
          <c:dLbls>
            <c:spPr>
              <a:gradFill>
                <a:gsLst>
                  <a:gs pos="0">
                    <a:schemeClr val="tx2">
                      <a:lumMod val="40000"/>
                      <a:lumOff val="60000"/>
                    </a:schemeClr>
                  </a:gs>
                  <a:gs pos="50000">
                    <a:srgbClr val="4F81BD">
                      <a:tint val="44500"/>
                      <a:satMod val="160000"/>
                    </a:srgbClr>
                  </a:gs>
                  <a:gs pos="100000">
                    <a:srgbClr val="4F81BD">
                      <a:tint val="23500"/>
                      <a:satMod val="160000"/>
                    </a:srgbClr>
                  </a:gs>
                </a:gsLst>
                <a:lin ang="5400000" scaled="0"/>
              </a:gradFill>
            </c:spPr>
            <c:txPr>
              <a:bodyPr/>
              <a:lstStyle/>
              <a:p>
                <a:pPr>
                  <a:defRPr sz="1200"/>
                </a:pPr>
                <a:endParaRPr lang="ru-RU"/>
              </a:p>
            </c:txPr>
            <c:showVal val="1"/>
          </c:dLbls>
          <c:cat>
            <c:strRef>
              <c:f>Лист1!$A$2:$A$3</c:f>
              <c:strCache>
                <c:ptCount val="2"/>
                <c:pt idx="0">
                  <c:v>Общая усп.</c:v>
                </c:pt>
                <c:pt idx="1">
                  <c:v>Качеств.усп.</c:v>
                </c:pt>
              </c:strCache>
            </c:strRef>
          </c:cat>
          <c:val>
            <c:numRef>
              <c:f>Лист1!$B$2:$B$3</c:f>
              <c:numCache>
                <c:formatCode>General</c:formatCode>
                <c:ptCount val="2"/>
                <c:pt idx="0">
                  <c:v>93.8</c:v>
                </c:pt>
                <c:pt idx="1">
                  <c:v>66</c:v>
                </c:pt>
              </c:numCache>
            </c:numRef>
          </c:val>
        </c:ser>
        <c:ser>
          <c:idx val="1"/>
          <c:order val="1"/>
          <c:tx>
            <c:strRef>
              <c:f>Лист1!$C$1</c:f>
              <c:strCache>
                <c:ptCount val="1"/>
                <c:pt idx="0">
                  <c:v>2013-14</c:v>
                </c:pt>
              </c:strCache>
            </c:strRef>
          </c:tx>
          <c:dLbls>
            <c:spPr>
              <a:solidFill>
                <a:schemeClr val="accent2">
                  <a:lumMod val="40000"/>
                  <a:lumOff val="60000"/>
                </a:schemeClr>
              </a:solidFill>
            </c:spPr>
            <c:txPr>
              <a:bodyPr/>
              <a:lstStyle/>
              <a:p>
                <a:pPr>
                  <a:defRPr sz="1200"/>
                </a:pPr>
                <a:endParaRPr lang="ru-RU"/>
              </a:p>
            </c:txPr>
            <c:dLblPos val="inEnd"/>
            <c:showVal val="1"/>
          </c:dLbls>
          <c:cat>
            <c:strRef>
              <c:f>Лист1!$A$2:$A$3</c:f>
              <c:strCache>
                <c:ptCount val="2"/>
                <c:pt idx="0">
                  <c:v>Общая усп.</c:v>
                </c:pt>
                <c:pt idx="1">
                  <c:v>Качеств.усп.</c:v>
                </c:pt>
              </c:strCache>
            </c:strRef>
          </c:cat>
          <c:val>
            <c:numRef>
              <c:f>Лист1!$C$2:$C$3</c:f>
              <c:numCache>
                <c:formatCode>General</c:formatCode>
                <c:ptCount val="2"/>
                <c:pt idx="0">
                  <c:v>92.2</c:v>
                </c:pt>
                <c:pt idx="1">
                  <c:v>60.6</c:v>
                </c:pt>
              </c:numCache>
            </c:numRef>
          </c:val>
        </c:ser>
        <c:ser>
          <c:idx val="2"/>
          <c:order val="2"/>
          <c:tx>
            <c:strRef>
              <c:f>Лист1!$D$1</c:f>
              <c:strCache>
                <c:ptCount val="1"/>
                <c:pt idx="0">
                  <c:v>2012-13</c:v>
                </c:pt>
              </c:strCache>
            </c:strRef>
          </c:tx>
          <c:dLbls>
            <c:spPr>
              <a:solidFill>
                <a:schemeClr val="accent3">
                  <a:lumMod val="40000"/>
                  <a:lumOff val="60000"/>
                </a:schemeClr>
              </a:solidFill>
            </c:spPr>
            <c:txPr>
              <a:bodyPr/>
              <a:lstStyle/>
              <a:p>
                <a:pPr>
                  <a:defRPr sz="1200"/>
                </a:pPr>
                <a:endParaRPr lang="ru-RU"/>
              </a:p>
            </c:txPr>
            <c:dLblPos val="inEnd"/>
            <c:showVal val="1"/>
          </c:dLbls>
          <c:cat>
            <c:strRef>
              <c:f>Лист1!$A$2:$A$3</c:f>
              <c:strCache>
                <c:ptCount val="2"/>
                <c:pt idx="0">
                  <c:v>Общая усп.</c:v>
                </c:pt>
                <c:pt idx="1">
                  <c:v>Качеств.усп.</c:v>
                </c:pt>
              </c:strCache>
            </c:strRef>
          </c:cat>
          <c:val>
            <c:numRef>
              <c:f>Лист1!$D$2:$D$3</c:f>
              <c:numCache>
                <c:formatCode>General</c:formatCode>
                <c:ptCount val="2"/>
                <c:pt idx="0">
                  <c:v>96</c:v>
                </c:pt>
                <c:pt idx="1">
                  <c:v>53.1</c:v>
                </c:pt>
              </c:numCache>
            </c:numRef>
          </c:val>
        </c:ser>
        <c:ser>
          <c:idx val="3"/>
          <c:order val="3"/>
          <c:tx>
            <c:strRef>
              <c:f>Лист1!$E$1</c:f>
              <c:strCache>
                <c:ptCount val="1"/>
                <c:pt idx="0">
                  <c:v>2011-12</c:v>
                </c:pt>
              </c:strCache>
            </c:strRef>
          </c:tx>
          <c:dLbls>
            <c:spPr>
              <a:solidFill>
                <a:schemeClr val="accent4">
                  <a:lumMod val="40000"/>
                  <a:lumOff val="60000"/>
                </a:schemeClr>
              </a:solidFill>
            </c:spPr>
            <c:txPr>
              <a:bodyPr/>
              <a:lstStyle/>
              <a:p>
                <a:pPr>
                  <a:defRPr sz="1200"/>
                </a:pPr>
                <a:endParaRPr lang="ru-RU"/>
              </a:p>
            </c:txPr>
            <c:dLblPos val="inEnd"/>
            <c:showVal val="1"/>
          </c:dLbls>
          <c:cat>
            <c:strRef>
              <c:f>Лист1!$A$2:$A$3</c:f>
              <c:strCache>
                <c:ptCount val="2"/>
                <c:pt idx="0">
                  <c:v>Общая усп.</c:v>
                </c:pt>
                <c:pt idx="1">
                  <c:v>Качеств.усп.</c:v>
                </c:pt>
              </c:strCache>
            </c:strRef>
          </c:cat>
          <c:val>
            <c:numRef>
              <c:f>Лист1!$E$2:$E$3</c:f>
              <c:numCache>
                <c:formatCode>General</c:formatCode>
                <c:ptCount val="2"/>
                <c:pt idx="0">
                  <c:v>93.4</c:v>
                </c:pt>
                <c:pt idx="1">
                  <c:v>50.3</c:v>
                </c:pt>
              </c:numCache>
            </c:numRef>
          </c:val>
        </c:ser>
        <c:ser>
          <c:idx val="4"/>
          <c:order val="4"/>
          <c:tx>
            <c:strRef>
              <c:f>Лист1!$F$1</c:f>
              <c:strCache>
                <c:ptCount val="1"/>
                <c:pt idx="0">
                  <c:v>2010-11</c:v>
                </c:pt>
              </c:strCache>
            </c:strRef>
          </c:tx>
          <c:dLbls>
            <c:spPr>
              <a:solidFill>
                <a:srgbClr val="4BACC6">
                  <a:lumMod val="60000"/>
                  <a:lumOff val="40000"/>
                </a:srgbClr>
              </a:solidFill>
            </c:spPr>
            <c:txPr>
              <a:bodyPr/>
              <a:lstStyle/>
              <a:p>
                <a:pPr>
                  <a:defRPr sz="1050"/>
                </a:pPr>
                <a:endParaRPr lang="ru-RU"/>
              </a:p>
            </c:txPr>
            <c:dLblPos val="inEnd"/>
            <c:showVal val="1"/>
          </c:dLbls>
          <c:cat>
            <c:strRef>
              <c:f>Лист1!$A$2:$A$3</c:f>
              <c:strCache>
                <c:ptCount val="2"/>
                <c:pt idx="0">
                  <c:v>Общая усп.</c:v>
                </c:pt>
                <c:pt idx="1">
                  <c:v>Качеств.усп.</c:v>
                </c:pt>
              </c:strCache>
            </c:strRef>
          </c:cat>
          <c:val>
            <c:numRef>
              <c:f>Лист1!$F$2:$F$3</c:f>
              <c:numCache>
                <c:formatCode>General</c:formatCode>
                <c:ptCount val="2"/>
                <c:pt idx="0">
                  <c:v>95.5</c:v>
                </c:pt>
                <c:pt idx="1">
                  <c:v>42.7</c:v>
                </c:pt>
              </c:numCache>
            </c:numRef>
          </c:val>
        </c:ser>
        <c:axId val="114730880"/>
        <c:axId val="114732416"/>
      </c:barChart>
      <c:catAx>
        <c:axId val="114730880"/>
        <c:scaling>
          <c:orientation val="minMax"/>
        </c:scaling>
        <c:axPos val="b"/>
        <c:numFmt formatCode="General" sourceLinked="1"/>
        <c:tickLblPos val="nextTo"/>
        <c:txPr>
          <a:bodyPr/>
          <a:lstStyle/>
          <a:p>
            <a:pPr>
              <a:defRPr sz="1200"/>
            </a:pPr>
            <a:endParaRPr lang="ru-RU"/>
          </a:p>
        </c:txPr>
        <c:crossAx val="114732416"/>
        <c:crosses val="autoZero"/>
        <c:auto val="1"/>
        <c:lblAlgn val="ctr"/>
        <c:lblOffset val="100"/>
      </c:catAx>
      <c:valAx>
        <c:axId val="114732416"/>
        <c:scaling>
          <c:orientation val="minMax"/>
          <c:max val="100"/>
        </c:scaling>
        <c:axPos val="l"/>
        <c:majorGridlines/>
        <c:numFmt formatCode="General" sourceLinked="1"/>
        <c:tickLblPos val="nextTo"/>
        <c:txPr>
          <a:bodyPr/>
          <a:lstStyle/>
          <a:p>
            <a:pPr>
              <a:defRPr sz="1000"/>
            </a:pPr>
            <a:endParaRPr lang="ru-RU"/>
          </a:p>
        </c:txPr>
        <c:crossAx val="114730880"/>
        <c:crosses val="autoZero"/>
        <c:crossBetween val="between"/>
        <c:majorUnit val="10"/>
      </c:valAx>
    </c:plotArea>
    <c:legend>
      <c:legendPos val="r"/>
      <c:layout>
        <c:manualLayout>
          <c:xMode val="edge"/>
          <c:yMode val="edge"/>
          <c:x val="0.87629416051040565"/>
          <c:y val="0.33654132894279432"/>
          <c:w val="0.11492458253028906"/>
          <c:h val="0.30632677577173217"/>
        </c:manualLayout>
      </c:layout>
      <c:txPr>
        <a:bodyPr/>
        <a:lstStyle/>
        <a:p>
          <a:pPr>
            <a:defRPr sz="1000"/>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2013-14</c:v>
                </c:pt>
              </c:strCache>
            </c:strRef>
          </c:tx>
          <c:dLbls>
            <c:spPr>
              <a:gradFill>
                <a:gsLst>
                  <a:gs pos="0">
                    <a:schemeClr val="tx2">
                      <a:lumMod val="40000"/>
                      <a:lumOff val="60000"/>
                    </a:schemeClr>
                  </a:gs>
                  <a:gs pos="50000">
                    <a:srgbClr val="4F81BD">
                      <a:tint val="44500"/>
                      <a:satMod val="160000"/>
                    </a:srgbClr>
                  </a:gs>
                  <a:gs pos="100000">
                    <a:srgbClr val="4F81BD">
                      <a:tint val="23500"/>
                      <a:satMod val="160000"/>
                    </a:srgbClr>
                  </a:gs>
                </a:gsLst>
                <a:lin ang="5400000" scaled="0"/>
              </a:gradFill>
            </c:spPr>
            <c:txPr>
              <a:bodyPr/>
              <a:lstStyle/>
              <a:p>
                <a:pPr>
                  <a:defRPr b="1"/>
                </a:pPr>
                <a:endParaRPr lang="ru-RU"/>
              </a:p>
            </c:txPr>
            <c:showVal val="1"/>
          </c:dLbls>
          <c:cat>
            <c:strRef>
              <c:f>Лист1!$A$2:$A$3</c:f>
              <c:strCache>
                <c:ptCount val="2"/>
                <c:pt idx="0">
                  <c:v>Общая усп.</c:v>
                </c:pt>
                <c:pt idx="1">
                  <c:v>Качеств.усп.</c:v>
                </c:pt>
              </c:strCache>
            </c:strRef>
          </c:cat>
          <c:val>
            <c:numRef>
              <c:f>Лист1!$B$2:$B$3</c:f>
              <c:numCache>
                <c:formatCode>General</c:formatCode>
                <c:ptCount val="2"/>
                <c:pt idx="0">
                  <c:v>95.3</c:v>
                </c:pt>
                <c:pt idx="1">
                  <c:v>57</c:v>
                </c:pt>
              </c:numCache>
            </c:numRef>
          </c:val>
        </c:ser>
        <c:ser>
          <c:idx val="1"/>
          <c:order val="1"/>
          <c:tx>
            <c:strRef>
              <c:f>Лист1!$C$1</c:f>
              <c:strCache>
                <c:ptCount val="1"/>
                <c:pt idx="0">
                  <c:v>2012-13</c:v>
                </c:pt>
              </c:strCache>
            </c:strRef>
          </c:tx>
          <c:dLbls>
            <c:dLbl>
              <c:idx val="0"/>
              <c:layout>
                <c:manualLayout>
                  <c:x val="0"/>
                  <c:y val="-0.13148075528945788"/>
                </c:manualLayout>
              </c:layout>
              <c:dLblPos val="ctr"/>
              <c:showVal val="1"/>
            </c:dLbl>
            <c:dLbl>
              <c:idx val="1"/>
              <c:layout>
                <c:manualLayout>
                  <c:x val="0"/>
                  <c:y val="-7.3757355219311413E-2"/>
                </c:manualLayout>
              </c:layout>
              <c:dLblPos val="ctr"/>
              <c:showVal val="1"/>
            </c:dLbl>
            <c:spPr>
              <a:solidFill>
                <a:schemeClr val="accent2">
                  <a:lumMod val="40000"/>
                  <a:lumOff val="60000"/>
                </a:schemeClr>
              </a:solidFill>
            </c:spPr>
            <c:txPr>
              <a:bodyPr/>
              <a:lstStyle/>
              <a:p>
                <a:pPr>
                  <a:defRPr b="1"/>
                </a:pPr>
                <a:endParaRPr lang="ru-RU"/>
              </a:p>
            </c:txPr>
            <c:dLblPos val="ctr"/>
            <c:showVal val="1"/>
          </c:dLbls>
          <c:cat>
            <c:strRef>
              <c:f>Лист1!$A$2:$A$3</c:f>
              <c:strCache>
                <c:ptCount val="2"/>
                <c:pt idx="0">
                  <c:v>Общая усп.</c:v>
                </c:pt>
                <c:pt idx="1">
                  <c:v>Качеств.усп.</c:v>
                </c:pt>
              </c:strCache>
            </c:strRef>
          </c:cat>
          <c:val>
            <c:numRef>
              <c:f>Лист1!$C$2:$C$3</c:f>
              <c:numCache>
                <c:formatCode>General</c:formatCode>
                <c:ptCount val="2"/>
                <c:pt idx="0">
                  <c:v>95.2</c:v>
                </c:pt>
                <c:pt idx="1">
                  <c:v>55.7</c:v>
                </c:pt>
              </c:numCache>
            </c:numRef>
          </c:val>
        </c:ser>
        <c:ser>
          <c:idx val="2"/>
          <c:order val="2"/>
          <c:tx>
            <c:strRef>
              <c:f>Лист1!$D$1</c:f>
              <c:strCache>
                <c:ptCount val="1"/>
                <c:pt idx="0">
                  <c:v>2011-12</c:v>
                </c:pt>
              </c:strCache>
            </c:strRef>
          </c:tx>
          <c:dLbls>
            <c:dLbl>
              <c:idx val="0"/>
              <c:layout>
                <c:manualLayout>
                  <c:x val="0"/>
                  <c:y val="-0.20203101647028759"/>
                </c:manualLayout>
              </c:layout>
              <c:dLblPos val="inBase"/>
              <c:showVal val="1"/>
            </c:dLbl>
            <c:dLbl>
              <c:idx val="1"/>
              <c:layout>
                <c:manualLayout>
                  <c:x val="0"/>
                  <c:y val="-8.3377879813134534E-2"/>
                </c:manualLayout>
              </c:layout>
              <c:dLblPos val="inBase"/>
              <c:showVal val="1"/>
            </c:dLbl>
            <c:spPr>
              <a:solidFill>
                <a:schemeClr val="accent3">
                  <a:lumMod val="40000"/>
                  <a:lumOff val="60000"/>
                </a:schemeClr>
              </a:solidFill>
            </c:spPr>
            <c:txPr>
              <a:bodyPr/>
              <a:lstStyle/>
              <a:p>
                <a:pPr>
                  <a:defRPr b="1"/>
                </a:pPr>
                <a:endParaRPr lang="ru-RU"/>
              </a:p>
            </c:txPr>
            <c:dLblPos val="inBase"/>
            <c:showVal val="1"/>
          </c:dLbls>
          <c:cat>
            <c:strRef>
              <c:f>Лист1!$A$2:$A$3</c:f>
              <c:strCache>
                <c:ptCount val="2"/>
                <c:pt idx="0">
                  <c:v>Общая усп.</c:v>
                </c:pt>
                <c:pt idx="1">
                  <c:v>Качеств.усп.</c:v>
                </c:pt>
              </c:strCache>
            </c:strRef>
          </c:cat>
          <c:val>
            <c:numRef>
              <c:f>Лист1!$D$2:$D$3</c:f>
              <c:numCache>
                <c:formatCode>General</c:formatCode>
                <c:ptCount val="2"/>
                <c:pt idx="0">
                  <c:v>95.2</c:v>
                </c:pt>
                <c:pt idx="1">
                  <c:v>47</c:v>
                </c:pt>
              </c:numCache>
            </c:numRef>
          </c:val>
        </c:ser>
        <c:ser>
          <c:idx val="3"/>
          <c:order val="3"/>
          <c:tx>
            <c:strRef>
              <c:f>Лист1!$E$1</c:f>
              <c:strCache>
                <c:ptCount val="1"/>
                <c:pt idx="0">
                  <c:v>2010-11</c:v>
                </c:pt>
              </c:strCache>
            </c:strRef>
          </c:tx>
          <c:dLbls>
            <c:dLbl>
              <c:idx val="0"/>
              <c:layout/>
              <c:dLblPos val="inBase"/>
              <c:showVal val="1"/>
            </c:dLbl>
            <c:dLbl>
              <c:idx val="1"/>
              <c:layout/>
              <c:dLblPos val="inBase"/>
              <c:showVal val="1"/>
            </c:dLbl>
            <c:spPr>
              <a:solidFill>
                <a:schemeClr val="accent4">
                  <a:lumMod val="60000"/>
                  <a:lumOff val="40000"/>
                </a:schemeClr>
              </a:solidFill>
            </c:spPr>
            <c:txPr>
              <a:bodyPr/>
              <a:lstStyle/>
              <a:p>
                <a:pPr>
                  <a:defRPr b="1"/>
                </a:pPr>
                <a:endParaRPr lang="ru-RU"/>
              </a:p>
            </c:txPr>
            <c:showVal val="1"/>
          </c:dLbls>
          <c:cat>
            <c:strRef>
              <c:f>Лист1!$A$2:$A$3</c:f>
              <c:strCache>
                <c:ptCount val="2"/>
                <c:pt idx="0">
                  <c:v>Общая усп.</c:v>
                </c:pt>
                <c:pt idx="1">
                  <c:v>Качеств.усп.</c:v>
                </c:pt>
              </c:strCache>
            </c:strRef>
          </c:cat>
          <c:val>
            <c:numRef>
              <c:f>Лист1!$E$2:$E$3</c:f>
              <c:numCache>
                <c:formatCode>General</c:formatCode>
                <c:ptCount val="2"/>
                <c:pt idx="0">
                  <c:v>96.9</c:v>
                </c:pt>
                <c:pt idx="1">
                  <c:v>43</c:v>
                </c:pt>
              </c:numCache>
            </c:numRef>
          </c:val>
        </c:ser>
        <c:axId val="114637824"/>
        <c:axId val="114660096"/>
      </c:barChart>
      <c:catAx>
        <c:axId val="114637824"/>
        <c:scaling>
          <c:orientation val="minMax"/>
        </c:scaling>
        <c:axPos val="b"/>
        <c:numFmt formatCode="General" sourceLinked="1"/>
        <c:tickLblPos val="nextTo"/>
        <c:crossAx val="114660096"/>
        <c:crosses val="autoZero"/>
        <c:auto val="1"/>
        <c:lblAlgn val="ctr"/>
        <c:lblOffset val="100"/>
      </c:catAx>
      <c:valAx>
        <c:axId val="114660096"/>
        <c:scaling>
          <c:orientation val="minMax"/>
          <c:max val="100"/>
        </c:scaling>
        <c:axPos val="l"/>
        <c:majorGridlines/>
        <c:numFmt formatCode="General" sourceLinked="1"/>
        <c:tickLblPos val="nextTo"/>
        <c:crossAx val="114637824"/>
        <c:crosses val="autoZero"/>
        <c:crossBetween val="between"/>
      </c:valAx>
    </c:plotArea>
    <c:legend>
      <c:legendPos val="r"/>
      <c:layout>
        <c:manualLayout>
          <c:xMode val="edge"/>
          <c:yMode val="edge"/>
          <c:x val="0.85796685136580164"/>
          <c:y val="0.26286096461681296"/>
          <c:w val="0.13277388937493925"/>
          <c:h val="0.392902902652984"/>
        </c:manualLayout>
      </c:layout>
    </c:legend>
    <c:plotVisOnly val="1"/>
  </c:chart>
  <c:txPr>
    <a:bodyPr/>
    <a:lstStyle/>
    <a:p>
      <a:pPr>
        <a:defRPr sz="1800"/>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D4C45-1A8C-4C60-8F59-01A99327D02C}" type="datetimeFigureOut">
              <a:rPr lang="ru-RU" smtClean="0"/>
              <a:pPr/>
              <a:t>06.11.2015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6B58F-6DF3-4A4C-9EFA-58F398C26A7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06B58F-6DF3-4A4C-9EFA-58F398C26A79}" type="slidenum">
              <a:rPr lang="ru-RU" smtClean="0"/>
              <a:pPr/>
              <a:t>13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06B58F-6DF3-4A4C-9EFA-58F398C26A79}" type="slidenum">
              <a:rPr lang="ru-RU" smtClean="0"/>
              <a:pPr/>
              <a:t>27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81200"/>
            <a:ext cx="8229600" cy="3886200"/>
          </a:xfrm>
        </p:spPr>
        <p:txBody>
          <a:bodyPr/>
          <a:lstStyle/>
          <a:p>
            <a:pPr lvl="0"/>
            <a:endParaRPr lang="ru-RU" noProof="0" smtClean="0"/>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F9B0E20E-0101-4839-99DB-72B32373E240}"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981200"/>
            <a:ext cx="8229600" cy="3886200"/>
          </a:xfrm>
        </p:spPr>
        <p:txBody>
          <a:bodyPr/>
          <a:lstStyle/>
          <a:p>
            <a:pPr lvl="0"/>
            <a:endParaRPr lang="ru-RU" noProof="0" smtClean="0"/>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08885BBB-D981-4E28-B916-AB3D36DA091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470BC75-57D0-4DDA-B494-5E2FDBDF18BB}" type="datetimeFigureOut">
              <a:rPr lang="ru-RU" smtClean="0"/>
              <a:pPr/>
              <a:t>06.11.2015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4027B8-1F63-49BD-9FD6-65ABA6A64E2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0BC75-57D0-4DDA-B494-5E2FDBDF18BB}" type="datetimeFigureOut">
              <a:rPr lang="ru-RU" smtClean="0"/>
              <a:pPr/>
              <a:t>06.11.2015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027B8-1F63-49BD-9FD6-65ABA6A64E2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_____Microsoft_Office_Excel_97-20031.xls"/><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_____Microsoft_Office_Excel_97-20032.xls"/><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4"/>
          <p:cNvPicPr>
            <a:picLocks noChangeAspect="1" noChangeArrowheads="1"/>
          </p:cNvPicPr>
          <p:nvPr/>
        </p:nvPicPr>
        <p:blipFill>
          <a:blip r:embed="rId2">
            <a:lum bright="42000"/>
          </a:blip>
          <a:srcRect/>
          <a:stretch>
            <a:fillRect/>
          </a:stretch>
        </p:blipFill>
        <p:spPr bwMode="auto">
          <a:xfrm>
            <a:off x="0" y="0"/>
            <a:ext cx="9144000" cy="6858000"/>
          </a:xfrm>
          <a:prstGeom prst="rect">
            <a:avLst/>
          </a:prstGeom>
          <a:noFill/>
          <a:ln w="9525">
            <a:noFill/>
            <a:round/>
            <a:headEnd/>
            <a:tailEnd/>
          </a:ln>
        </p:spPr>
      </p:pic>
      <p:grpSp>
        <p:nvGrpSpPr>
          <p:cNvPr id="5" name="Group 7"/>
          <p:cNvGrpSpPr>
            <a:grpSpLocks/>
          </p:cNvGrpSpPr>
          <p:nvPr/>
        </p:nvGrpSpPr>
        <p:grpSpPr bwMode="auto">
          <a:xfrm>
            <a:off x="611188" y="404813"/>
            <a:ext cx="2089150" cy="2071687"/>
            <a:chOff x="384" y="288"/>
            <a:chExt cx="1316" cy="1305"/>
          </a:xfrm>
        </p:grpSpPr>
        <p:sp>
          <p:nvSpPr>
            <p:cNvPr id="6" name="Oval 8"/>
            <p:cNvSpPr>
              <a:spLocks noChangeArrowheads="1"/>
            </p:cNvSpPr>
            <p:nvPr/>
          </p:nvSpPr>
          <p:spPr bwMode="auto">
            <a:xfrm>
              <a:off x="384" y="288"/>
              <a:ext cx="1317" cy="1306"/>
            </a:xfrm>
            <a:prstGeom prst="ellipse">
              <a:avLst/>
            </a:prstGeom>
            <a:gradFill rotWithShape="0">
              <a:gsLst>
                <a:gs pos="0">
                  <a:srgbClr val="E6E6E6"/>
                </a:gs>
                <a:gs pos="100000">
                  <a:srgbClr val="FFFFFF"/>
                </a:gs>
              </a:gsLst>
              <a:lin ang="13500000" scaled="1"/>
            </a:gradFill>
            <a:ln w="38160">
              <a:solidFill>
                <a:srgbClr val="000000"/>
              </a:solidFill>
              <a:miter lim="800000"/>
              <a:headEnd/>
              <a:tailEnd/>
            </a:ln>
          </p:spPr>
          <p:txBody>
            <a:bodyPr wrap="none" anchor="ctr"/>
            <a:lstStyle/>
            <a:p>
              <a:endParaRPr lang="ru-RU"/>
            </a:p>
          </p:txBody>
        </p:sp>
        <p:sp>
          <p:nvSpPr>
            <p:cNvPr id="7" name="AutoShape 9"/>
            <p:cNvSpPr>
              <a:spLocks noChangeArrowheads="1"/>
            </p:cNvSpPr>
            <p:nvPr/>
          </p:nvSpPr>
          <p:spPr bwMode="auto">
            <a:xfrm flipV="1">
              <a:off x="680" y="1302"/>
              <a:ext cx="721" cy="16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65 w 21600"/>
                <a:gd name="T13" fmla="*/ 3220 h 21600"/>
                <a:gd name="T14" fmla="*/ 18335 w 21600"/>
                <a:gd name="T15" fmla="*/ 18380 h 21600"/>
              </a:gdLst>
              <a:ahLst/>
              <a:cxnLst>
                <a:cxn ang="T8">
                  <a:pos x="T0" y="T1"/>
                </a:cxn>
                <a:cxn ang="T9">
                  <a:pos x="T2" y="T3"/>
                </a:cxn>
                <a:cxn ang="T10">
                  <a:pos x="T4" y="T5"/>
                </a:cxn>
                <a:cxn ang="T11">
                  <a:pos x="T6" y="T7"/>
                </a:cxn>
              </a:cxnLst>
              <a:rect l="T12" t="T13" r="T14" b="T15"/>
              <a:pathLst>
                <a:path w="21600" h="21600">
                  <a:moveTo>
                    <a:pt x="0" y="0"/>
                  </a:moveTo>
                  <a:lnTo>
                    <a:pt x="2913" y="21600"/>
                  </a:lnTo>
                  <a:lnTo>
                    <a:pt x="18687" y="21600"/>
                  </a:lnTo>
                  <a:lnTo>
                    <a:pt x="21600" y="0"/>
                  </a:lnTo>
                  <a:close/>
                </a:path>
              </a:pathLst>
            </a:custGeom>
            <a:solidFill>
              <a:srgbClr val="800000"/>
            </a:solidFill>
            <a:ln w="19080">
              <a:solidFill>
                <a:srgbClr val="000000"/>
              </a:solidFill>
              <a:miter lim="800000"/>
              <a:headEnd/>
              <a:tailEnd/>
            </a:ln>
          </p:spPr>
          <p:txBody>
            <a:bodyPr rot="10800000" wrap="none" anchor="ctr"/>
            <a:lstStyle/>
            <a:p>
              <a:pPr algn="ctr" eaLnBrk="0" hangingPunct="0">
                <a:buClr>
                  <a:srgbClr val="000000"/>
                </a:buClr>
                <a:buSzPct val="100000"/>
                <a:buFont typeface="Times New Roman" pitchFamily="18" charset="0"/>
                <a:buNone/>
              </a:pPr>
              <a:endParaRPr lang="ru-RU" sz="2400">
                <a:solidFill>
                  <a:schemeClr val="bg1"/>
                </a:solidFill>
                <a:latin typeface="Times New Roman" pitchFamily="18" charset="0"/>
                <a:cs typeface="Lucida Sans Unicode" pitchFamily="34" charset="0"/>
              </a:endParaRPr>
            </a:p>
          </p:txBody>
        </p:sp>
        <p:sp>
          <p:nvSpPr>
            <p:cNvPr id="8" name="Oval 10"/>
            <p:cNvSpPr>
              <a:spLocks noChangeArrowheads="1"/>
            </p:cNvSpPr>
            <p:nvPr/>
          </p:nvSpPr>
          <p:spPr bwMode="auto">
            <a:xfrm>
              <a:off x="537" y="470"/>
              <a:ext cx="991" cy="896"/>
            </a:xfrm>
            <a:prstGeom prst="ellipse">
              <a:avLst/>
            </a:prstGeom>
            <a:blipFill dpi="0" rotWithShape="0">
              <a:blip r:embed="rId3"/>
              <a:srcRect/>
              <a:tile tx="0" ty="0" sx="100000" sy="100000" flip="none" algn="tl"/>
            </a:blipFill>
            <a:ln w="9525">
              <a:noFill/>
              <a:round/>
              <a:headEnd/>
              <a:tailEnd/>
            </a:ln>
            <a:effectLst>
              <a:outerShdw dist="17819" dir="2700000" algn="ctr" rotWithShape="0">
                <a:srgbClr val="5B0079"/>
              </a:outerShdw>
            </a:effectLst>
          </p:spPr>
          <p:txBody>
            <a:bodyPr wrap="none" anchor="ctr"/>
            <a:lstStyle/>
            <a:p>
              <a:pPr>
                <a:defRPr/>
              </a:pPr>
              <a:endParaRPr lang="ru-RU">
                <a:latin typeface="Arial" charset="0"/>
              </a:endParaRPr>
            </a:p>
          </p:txBody>
        </p:sp>
        <p:sp>
          <p:nvSpPr>
            <p:cNvPr id="9" name="WordArt 11"/>
            <p:cNvSpPr>
              <a:spLocks noChangeArrowheads="1" noChangeShapeType="1" noTextEdit="1"/>
            </p:cNvSpPr>
            <p:nvPr/>
          </p:nvSpPr>
          <p:spPr bwMode="auto">
            <a:xfrm rot="-5280000">
              <a:off x="446" y="306"/>
              <a:ext cx="1179" cy="1241"/>
            </a:xfrm>
            <a:prstGeom prst="rect">
              <a:avLst/>
            </a:prstGeom>
          </p:spPr>
          <p:txBody>
            <a:bodyPr wrap="none" fromWordArt="1">
              <a:prstTxWarp prst="textCirclePour">
                <a:avLst>
                  <a:gd name="adj1" fmla="val 13428596"/>
                  <a:gd name="adj2" fmla="val 85935"/>
                </a:avLst>
              </a:prstTxWarp>
            </a:bodyPr>
            <a:lstStyle/>
            <a:p>
              <a:pPr algn="ctr"/>
              <a:r>
                <a:rPr lang="ru-RU" sz="3600" b="1" kern="10" dirty="0">
                  <a:ln w="9525">
                    <a:noFill/>
                    <a:round/>
                    <a:headEnd/>
                    <a:tailEnd/>
                  </a:ln>
                  <a:gradFill rotWithShape="1">
                    <a:gsLst>
                      <a:gs pos="0">
                        <a:srgbClr val="E6DCAC"/>
                      </a:gs>
                      <a:gs pos="100000">
                        <a:srgbClr val="E6DCAC"/>
                      </a:gs>
                    </a:gsLst>
                    <a:lin ang="18780000" scaled="1"/>
                  </a:gradFill>
                  <a:effectLst>
                    <a:outerShdw dist="17819" dir="2700000" algn="ctr" rotWithShape="0">
                      <a:srgbClr val="898366"/>
                    </a:outerShdw>
                  </a:effectLst>
                  <a:latin typeface="Times New Roman"/>
                  <a:cs typeface="Times New Roman"/>
                </a:rPr>
                <a:t>ФИЗИКО-ТЕХНИЧЕСКИЙ ИНСТИТУТ</a:t>
              </a:r>
            </a:p>
          </p:txBody>
        </p:sp>
        <p:sp>
          <p:nvSpPr>
            <p:cNvPr id="10" name="WordArt 12"/>
            <p:cNvSpPr>
              <a:spLocks noChangeArrowheads="1" noChangeShapeType="1" noTextEdit="1"/>
            </p:cNvSpPr>
            <p:nvPr/>
          </p:nvSpPr>
          <p:spPr bwMode="auto">
            <a:xfrm>
              <a:off x="805" y="1356"/>
              <a:ext cx="458" cy="85"/>
            </a:xfrm>
            <a:prstGeom prst="rect">
              <a:avLst/>
            </a:prstGeom>
          </p:spPr>
          <p:txBody>
            <a:bodyPr wrap="none" fromWordArt="1">
              <a:prstTxWarp prst="textDeflateTop">
                <a:avLst>
                  <a:gd name="adj" fmla="val 31625"/>
                </a:avLst>
              </a:prstTxWarp>
            </a:bodyPr>
            <a:lstStyle/>
            <a:p>
              <a:pPr algn="ctr"/>
              <a:r>
                <a:rPr lang="ru-RU" sz="3600" b="1" kern="10" spc="1797">
                  <a:ln w="9525">
                    <a:noFill/>
                    <a:round/>
                    <a:headEnd/>
                    <a:tailEnd/>
                  </a:ln>
                  <a:gradFill rotWithShape="1">
                    <a:gsLst>
                      <a:gs pos="0">
                        <a:srgbClr val="E6DCAC"/>
                      </a:gs>
                      <a:gs pos="100000">
                        <a:srgbClr val="E6DCAC"/>
                      </a:gs>
                    </a:gsLst>
                    <a:lin ang="13500000" scaled="1"/>
                  </a:gradFill>
                  <a:effectLst>
                    <a:outerShdw dist="17819" dir="2700000" algn="ctr" rotWithShape="0">
                      <a:srgbClr val="898366"/>
                    </a:outerShdw>
                  </a:effectLst>
                  <a:latin typeface="Times New Roman"/>
                  <a:cs typeface="Times New Roman"/>
                </a:rPr>
                <a:t>СВФУ</a:t>
              </a:r>
            </a:p>
          </p:txBody>
        </p:sp>
        <p:grpSp>
          <p:nvGrpSpPr>
            <p:cNvPr id="11" name="Group 13"/>
            <p:cNvGrpSpPr>
              <a:grpSpLocks/>
            </p:cNvGrpSpPr>
            <p:nvPr/>
          </p:nvGrpSpPr>
          <p:grpSpPr bwMode="auto">
            <a:xfrm>
              <a:off x="941" y="1087"/>
              <a:ext cx="200" cy="242"/>
              <a:chOff x="941" y="1087"/>
              <a:chExt cx="200" cy="242"/>
            </a:xfrm>
          </p:grpSpPr>
          <p:sp>
            <p:nvSpPr>
              <p:cNvPr id="22" name="AutoShape 14"/>
              <p:cNvSpPr>
                <a:spLocks noChangeArrowheads="1"/>
              </p:cNvSpPr>
              <p:nvPr/>
            </p:nvSpPr>
            <p:spPr bwMode="auto">
              <a:xfrm>
                <a:off x="941" y="1091"/>
                <a:ext cx="200" cy="238"/>
              </a:xfrm>
              <a:prstGeom prst="diamond">
                <a:avLst/>
              </a:prstGeom>
              <a:noFill/>
              <a:ln w="38160">
                <a:solidFill>
                  <a:srgbClr val="00FFFF"/>
                </a:solidFill>
                <a:miter lim="800000"/>
                <a:headEnd/>
                <a:tailEnd/>
              </a:ln>
            </p:spPr>
            <p:txBody>
              <a:bodyPr wrap="none" anchor="ctr"/>
              <a:lstStyle/>
              <a:p>
                <a:endParaRPr lang="ru-RU"/>
              </a:p>
            </p:txBody>
          </p:sp>
          <p:sp>
            <p:nvSpPr>
              <p:cNvPr id="23" name="Line 15"/>
              <p:cNvSpPr>
                <a:spLocks noChangeShapeType="1"/>
              </p:cNvSpPr>
              <p:nvPr/>
            </p:nvSpPr>
            <p:spPr bwMode="auto">
              <a:xfrm>
                <a:off x="941" y="1209"/>
                <a:ext cx="200" cy="1"/>
              </a:xfrm>
              <a:prstGeom prst="line">
                <a:avLst/>
              </a:prstGeom>
              <a:noFill/>
              <a:ln w="38160">
                <a:solidFill>
                  <a:srgbClr val="00FFFF"/>
                </a:solidFill>
                <a:miter lim="800000"/>
                <a:headEnd/>
                <a:tailEnd/>
              </a:ln>
            </p:spPr>
            <p:txBody>
              <a:bodyPr/>
              <a:lstStyle/>
              <a:p>
                <a:endParaRPr lang="ru-RU"/>
              </a:p>
            </p:txBody>
          </p:sp>
          <p:sp>
            <p:nvSpPr>
              <p:cNvPr id="24" name="Line 16"/>
              <p:cNvSpPr>
                <a:spLocks noChangeShapeType="1"/>
              </p:cNvSpPr>
              <p:nvPr/>
            </p:nvSpPr>
            <p:spPr bwMode="auto">
              <a:xfrm>
                <a:off x="1037" y="1087"/>
                <a:ext cx="76" cy="124"/>
              </a:xfrm>
              <a:prstGeom prst="line">
                <a:avLst/>
              </a:prstGeom>
              <a:noFill/>
              <a:ln w="38160">
                <a:solidFill>
                  <a:srgbClr val="00FFFF"/>
                </a:solidFill>
                <a:miter lim="800000"/>
                <a:headEnd/>
                <a:tailEnd/>
              </a:ln>
            </p:spPr>
            <p:txBody>
              <a:bodyPr/>
              <a:lstStyle/>
              <a:p>
                <a:endParaRPr lang="ru-RU"/>
              </a:p>
            </p:txBody>
          </p:sp>
          <p:sp>
            <p:nvSpPr>
              <p:cNvPr id="25" name="Line 17"/>
              <p:cNvSpPr>
                <a:spLocks noChangeShapeType="1"/>
              </p:cNvSpPr>
              <p:nvPr/>
            </p:nvSpPr>
            <p:spPr bwMode="auto">
              <a:xfrm flipV="1">
                <a:off x="1034" y="1202"/>
                <a:ext cx="76" cy="126"/>
              </a:xfrm>
              <a:prstGeom prst="line">
                <a:avLst/>
              </a:prstGeom>
              <a:noFill/>
              <a:ln w="38160">
                <a:solidFill>
                  <a:srgbClr val="00FFFF"/>
                </a:solidFill>
                <a:miter lim="800000"/>
                <a:headEnd/>
                <a:tailEnd/>
              </a:ln>
            </p:spPr>
            <p:txBody>
              <a:bodyPr/>
              <a:lstStyle/>
              <a:p>
                <a:endParaRPr lang="ru-RU"/>
              </a:p>
            </p:txBody>
          </p:sp>
        </p:grpSp>
        <p:grpSp>
          <p:nvGrpSpPr>
            <p:cNvPr id="12" name="Group 18"/>
            <p:cNvGrpSpPr>
              <a:grpSpLocks/>
            </p:cNvGrpSpPr>
            <p:nvPr/>
          </p:nvGrpSpPr>
          <p:grpSpPr bwMode="auto">
            <a:xfrm>
              <a:off x="696" y="478"/>
              <a:ext cx="696" cy="808"/>
              <a:chOff x="696" y="478"/>
              <a:chExt cx="696" cy="808"/>
            </a:xfrm>
          </p:grpSpPr>
          <p:grpSp>
            <p:nvGrpSpPr>
              <p:cNvPr id="14" name="Group 19"/>
              <p:cNvGrpSpPr>
                <a:grpSpLocks/>
              </p:cNvGrpSpPr>
              <p:nvPr/>
            </p:nvGrpSpPr>
            <p:grpSpPr bwMode="auto">
              <a:xfrm>
                <a:off x="696" y="615"/>
                <a:ext cx="696" cy="141"/>
                <a:chOff x="696" y="615"/>
                <a:chExt cx="696" cy="141"/>
              </a:xfrm>
            </p:grpSpPr>
            <p:sp>
              <p:nvSpPr>
                <p:cNvPr id="20" name="Freeform 20"/>
                <p:cNvSpPr>
                  <a:spLocks noChangeArrowheads="1"/>
                </p:cNvSpPr>
                <p:nvPr/>
              </p:nvSpPr>
              <p:spPr bwMode="auto">
                <a:xfrm>
                  <a:off x="696" y="620"/>
                  <a:ext cx="696" cy="135"/>
                </a:xfrm>
                <a:custGeom>
                  <a:avLst/>
                  <a:gdLst>
                    <a:gd name="T0" fmla="*/ 0 w 3135"/>
                    <a:gd name="T1" fmla="*/ 0 h 730"/>
                    <a:gd name="T2" fmla="*/ 0 w 3135"/>
                    <a:gd name="T3" fmla="*/ 0 h 730"/>
                    <a:gd name="T4" fmla="*/ 0 w 3135"/>
                    <a:gd name="T5" fmla="*/ 0 h 730"/>
                    <a:gd name="T6" fmla="*/ 0 w 3135"/>
                    <a:gd name="T7" fmla="*/ 0 h 730"/>
                    <a:gd name="T8" fmla="*/ 0 w 3135"/>
                    <a:gd name="T9" fmla="*/ 0 h 730"/>
                    <a:gd name="T10" fmla="*/ 0 60000 65536"/>
                    <a:gd name="T11" fmla="*/ 0 60000 65536"/>
                    <a:gd name="T12" fmla="*/ 0 60000 65536"/>
                    <a:gd name="T13" fmla="*/ 0 60000 65536"/>
                    <a:gd name="T14" fmla="*/ 0 60000 65536"/>
                    <a:gd name="T15" fmla="*/ 0 w 3135"/>
                    <a:gd name="T16" fmla="*/ 0 h 730"/>
                    <a:gd name="T17" fmla="*/ 3135 w 3135"/>
                    <a:gd name="T18" fmla="*/ 730 h 730"/>
                  </a:gdLst>
                  <a:ahLst/>
                  <a:cxnLst>
                    <a:cxn ang="T10">
                      <a:pos x="T0" y="T1"/>
                    </a:cxn>
                    <a:cxn ang="T11">
                      <a:pos x="T2" y="T3"/>
                    </a:cxn>
                    <a:cxn ang="T12">
                      <a:pos x="T4" y="T5"/>
                    </a:cxn>
                    <a:cxn ang="T13">
                      <a:pos x="T6" y="T7"/>
                    </a:cxn>
                    <a:cxn ang="T14">
                      <a:pos x="T8" y="T9"/>
                    </a:cxn>
                  </a:cxnLst>
                  <a:rect l="T15" t="T16" r="T17" b="T18"/>
                  <a:pathLst>
                    <a:path w="3135" h="730">
                      <a:moveTo>
                        <a:pt x="0" y="0"/>
                      </a:moveTo>
                      <a:lnTo>
                        <a:pt x="3135" y="0"/>
                      </a:lnTo>
                      <a:lnTo>
                        <a:pt x="1499" y="730"/>
                      </a:lnTo>
                      <a:lnTo>
                        <a:pt x="1519" y="690"/>
                      </a:lnTo>
                      <a:lnTo>
                        <a:pt x="0" y="0"/>
                      </a:lnTo>
                      <a:close/>
                    </a:path>
                  </a:pathLst>
                </a:custGeom>
                <a:noFill/>
                <a:ln w="38160">
                  <a:solidFill>
                    <a:srgbClr val="FFFFFF"/>
                  </a:solidFill>
                  <a:round/>
                  <a:headEnd/>
                  <a:tailEnd/>
                </a:ln>
              </p:spPr>
              <p:txBody>
                <a:bodyPr wrap="none" anchor="ctr"/>
                <a:lstStyle/>
                <a:p>
                  <a:endParaRPr lang="ru-RU"/>
                </a:p>
              </p:txBody>
            </p:sp>
            <p:sp>
              <p:nvSpPr>
                <p:cNvPr id="21" name="Freeform 21"/>
                <p:cNvSpPr>
                  <a:spLocks noChangeArrowheads="1"/>
                </p:cNvSpPr>
                <p:nvPr/>
              </p:nvSpPr>
              <p:spPr bwMode="auto">
                <a:xfrm>
                  <a:off x="854" y="615"/>
                  <a:ext cx="390" cy="141"/>
                </a:xfrm>
                <a:custGeom>
                  <a:avLst/>
                  <a:gdLst>
                    <a:gd name="T0" fmla="*/ 0 w 2109"/>
                    <a:gd name="T1" fmla="*/ 0 h 912"/>
                    <a:gd name="T2" fmla="*/ 0 w 2109"/>
                    <a:gd name="T3" fmla="*/ 0 h 912"/>
                    <a:gd name="T4" fmla="*/ 0 w 2109"/>
                    <a:gd name="T5" fmla="*/ 0 h 912"/>
                    <a:gd name="T6" fmla="*/ 0 w 2109"/>
                    <a:gd name="T7" fmla="*/ 0 h 912"/>
                    <a:gd name="T8" fmla="*/ 0 w 2109"/>
                    <a:gd name="T9" fmla="*/ 0 h 912"/>
                    <a:gd name="T10" fmla="*/ 0 60000 65536"/>
                    <a:gd name="T11" fmla="*/ 0 60000 65536"/>
                    <a:gd name="T12" fmla="*/ 0 60000 65536"/>
                    <a:gd name="T13" fmla="*/ 0 60000 65536"/>
                    <a:gd name="T14" fmla="*/ 0 60000 65536"/>
                    <a:gd name="T15" fmla="*/ 0 w 2109"/>
                    <a:gd name="T16" fmla="*/ 0 h 912"/>
                    <a:gd name="T17" fmla="*/ 2109 w 2109"/>
                    <a:gd name="T18" fmla="*/ 912 h 912"/>
                  </a:gdLst>
                  <a:ahLst/>
                  <a:cxnLst>
                    <a:cxn ang="T10">
                      <a:pos x="T0" y="T1"/>
                    </a:cxn>
                    <a:cxn ang="T11">
                      <a:pos x="T2" y="T3"/>
                    </a:cxn>
                    <a:cxn ang="T12">
                      <a:pos x="T4" y="T5"/>
                    </a:cxn>
                    <a:cxn ang="T13">
                      <a:pos x="T6" y="T7"/>
                    </a:cxn>
                    <a:cxn ang="T14">
                      <a:pos x="T8" y="T9"/>
                    </a:cxn>
                  </a:cxnLst>
                  <a:rect l="T15" t="T16" r="T17" b="T18"/>
                  <a:pathLst>
                    <a:path w="2109" h="912">
                      <a:moveTo>
                        <a:pt x="0" y="399"/>
                      </a:moveTo>
                      <a:lnTo>
                        <a:pt x="684" y="0"/>
                      </a:lnTo>
                      <a:lnTo>
                        <a:pt x="969" y="912"/>
                      </a:lnTo>
                      <a:lnTo>
                        <a:pt x="1311" y="57"/>
                      </a:lnTo>
                      <a:lnTo>
                        <a:pt x="2109" y="399"/>
                      </a:lnTo>
                    </a:path>
                  </a:pathLst>
                </a:custGeom>
                <a:noFill/>
                <a:ln w="38160">
                  <a:solidFill>
                    <a:srgbClr val="FFFFFF"/>
                  </a:solidFill>
                  <a:round/>
                  <a:headEnd/>
                  <a:tailEnd/>
                </a:ln>
              </p:spPr>
              <p:txBody>
                <a:bodyPr wrap="none" anchor="ctr"/>
                <a:lstStyle/>
                <a:p>
                  <a:endParaRPr lang="ru-RU"/>
                </a:p>
              </p:txBody>
            </p:sp>
          </p:grpSp>
          <p:sp>
            <p:nvSpPr>
              <p:cNvPr id="15" name="Freeform 22"/>
              <p:cNvSpPr>
                <a:spLocks noChangeArrowheads="1"/>
              </p:cNvSpPr>
              <p:nvPr/>
            </p:nvSpPr>
            <p:spPr bwMode="auto">
              <a:xfrm>
                <a:off x="775" y="478"/>
                <a:ext cx="530" cy="808"/>
              </a:xfrm>
              <a:custGeom>
                <a:avLst/>
                <a:gdLst>
                  <a:gd name="T0" fmla="*/ 0 w 3100"/>
                  <a:gd name="T1" fmla="*/ 0 h 4360"/>
                  <a:gd name="T2" fmla="*/ 0 w 3100"/>
                  <a:gd name="T3" fmla="*/ 0 h 4360"/>
                  <a:gd name="T4" fmla="*/ 0 w 3100"/>
                  <a:gd name="T5" fmla="*/ 0 h 4360"/>
                  <a:gd name="T6" fmla="*/ 0 w 3100"/>
                  <a:gd name="T7" fmla="*/ 0 h 4360"/>
                  <a:gd name="T8" fmla="*/ 0 w 3100"/>
                  <a:gd name="T9" fmla="*/ 0 h 4360"/>
                  <a:gd name="T10" fmla="*/ 0 60000 65536"/>
                  <a:gd name="T11" fmla="*/ 0 60000 65536"/>
                  <a:gd name="T12" fmla="*/ 0 60000 65536"/>
                  <a:gd name="T13" fmla="*/ 0 60000 65536"/>
                  <a:gd name="T14" fmla="*/ 0 60000 65536"/>
                  <a:gd name="T15" fmla="*/ 0 w 3100"/>
                  <a:gd name="T16" fmla="*/ 0 h 4360"/>
                  <a:gd name="T17" fmla="*/ 3100 w 3100"/>
                  <a:gd name="T18" fmla="*/ 4360 h 4360"/>
                </a:gdLst>
                <a:ahLst/>
                <a:cxnLst>
                  <a:cxn ang="T10">
                    <a:pos x="T0" y="T1"/>
                  </a:cxn>
                  <a:cxn ang="T11">
                    <a:pos x="T2" y="T3"/>
                  </a:cxn>
                  <a:cxn ang="T12">
                    <a:pos x="T4" y="T5"/>
                  </a:cxn>
                  <a:cxn ang="T13">
                    <a:pos x="T6" y="T7"/>
                  </a:cxn>
                  <a:cxn ang="T14">
                    <a:pos x="T8" y="T9"/>
                  </a:cxn>
                </a:cxnLst>
                <a:rect l="T15" t="T16" r="T17" b="T18"/>
                <a:pathLst>
                  <a:path w="3100" h="4360">
                    <a:moveTo>
                      <a:pt x="1520" y="0"/>
                    </a:moveTo>
                    <a:lnTo>
                      <a:pt x="0" y="4360"/>
                    </a:lnTo>
                    <a:lnTo>
                      <a:pt x="1540" y="2940"/>
                    </a:lnTo>
                    <a:lnTo>
                      <a:pt x="3100" y="4360"/>
                    </a:lnTo>
                    <a:lnTo>
                      <a:pt x="1520" y="0"/>
                    </a:lnTo>
                    <a:close/>
                  </a:path>
                </a:pathLst>
              </a:custGeom>
              <a:noFill/>
              <a:ln w="38160">
                <a:solidFill>
                  <a:srgbClr val="FFFFFF"/>
                </a:solidFill>
                <a:round/>
                <a:headEnd/>
                <a:tailEnd/>
              </a:ln>
            </p:spPr>
            <p:txBody>
              <a:bodyPr wrap="none" anchor="ctr"/>
              <a:lstStyle/>
              <a:p>
                <a:endParaRPr lang="ru-RU"/>
              </a:p>
            </p:txBody>
          </p:sp>
          <p:sp>
            <p:nvSpPr>
              <p:cNvPr id="16" name="Freeform 23"/>
              <p:cNvSpPr>
                <a:spLocks noChangeArrowheads="1"/>
              </p:cNvSpPr>
              <p:nvPr/>
            </p:nvSpPr>
            <p:spPr bwMode="auto">
              <a:xfrm>
                <a:off x="846" y="756"/>
                <a:ext cx="186" cy="440"/>
              </a:xfrm>
              <a:custGeom>
                <a:avLst/>
                <a:gdLst>
                  <a:gd name="T0" fmla="*/ 0 w 1305"/>
                  <a:gd name="T1" fmla="*/ 0 h 2850"/>
                  <a:gd name="T2" fmla="*/ 0 w 1305"/>
                  <a:gd name="T3" fmla="*/ 0 h 2850"/>
                  <a:gd name="T4" fmla="*/ 0 w 1305"/>
                  <a:gd name="T5" fmla="*/ 0 h 2850"/>
                  <a:gd name="T6" fmla="*/ 0 w 1305"/>
                  <a:gd name="T7" fmla="*/ 0 h 2850"/>
                  <a:gd name="T8" fmla="*/ 0 w 1305"/>
                  <a:gd name="T9" fmla="*/ 0 h 2850"/>
                  <a:gd name="T10" fmla="*/ 0 60000 65536"/>
                  <a:gd name="T11" fmla="*/ 0 60000 65536"/>
                  <a:gd name="T12" fmla="*/ 0 60000 65536"/>
                  <a:gd name="T13" fmla="*/ 0 60000 65536"/>
                  <a:gd name="T14" fmla="*/ 0 60000 65536"/>
                  <a:gd name="T15" fmla="*/ 0 w 1305"/>
                  <a:gd name="T16" fmla="*/ 0 h 2850"/>
                  <a:gd name="T17" fmla="*/ 1305 w 1305"/>
                  <a:gd name="T18" fmla="*/ 2850 h 2850"/>
                </a:gdLst>
                <a:ahLst/>
                <a:cxnLst>
                  <a:cxn ang="T10">
                    <a:pos x="T0" y="T1"/>
                  </a:cxn>
                  <a:cxn ang="T11">
                    <a:pos x="T2" y="T3"/>
                  </a:cxn>
                  <a:cxn ang="T12">
                    <a:pos x="T4" y="T5"/>
                  </a:cxn>
                  <a:cxn ang="T13">
                    <a:pos x="T6" y="T7"/>
                  </a:cxn>
                  <a:cxn ang="T14">
                    <a:pos x="T8" y="T9"/>
                  </a:cxn>
                </a:cxnLst>
                <a:rect l="T15" t="T16" r="T17" b="T18"/>
                <a:pathLst>
                  <a:path w="1305" h="2850">
                    <a:moveTo>
                      <a:pt x="108" y="2850"/>
                    </a:moveTo>
                    <a:lnTo>
                      <a:pt x="0" y="2064"/>
                    </a:lnTo>
                    <a:lnTo>
                      <a:pt x="900" y="2184"/>
                    </a:lnTo>
                    <a:lnTo>
                      <a:pt x="393" y="912"/>
                    </a:lnTo>
                    <a:lnTo>
                      <a:pt x="1305" y="0"/>
                    </a:lnTo>
                  </a:path>
                </a:pathLst>
              </a:custGeom>
              <a:noFill/>
              <a:ln w="38160">
                <a:solidFill>
                  <a:srgbClr val="FFFFFF"/>
                </a:solidFill>
                <a:round/>
                <a:headEnd/>
                <a:tailEnd/>
              </a:ln>
            </p:spPr>
            <p:txBody>
              <a:bodyPr wrap="none" anchor="ctr"/>
              <a:lstStyle/>
              <a:p>
                <a:endParaRPr lang="ru-RU"/>
              </a:p>
            </p:txBody>
          </p:sp>
          <p:sp>
            <p:nvSpPr>
              <p:cNvPr id="17" name="Freeform 24"/>
              <p:cNvSpPr>
                <a:spLocks noChangeArrowheads="1"/>
              </p:cNvSpPr>
              <p:nvPr/>
            </p:nvSpPr>
            <p:spPr bwMode="auto">
              <a:xfrm flipH="1">
                <a:off x="1044" y="756"/>
                <a:ext cx="186" cy="440"/>
              </a:xfrm>
              <a:custGeom>
                <a:avLst/>
                <a:gdLst>
                  <a:gd name="T0" fmla="*/ 0 w 1305"/>
                  <a:gd name="T1" fmla="*/ 0 h 2850"/>
                  <a:gd name="T2" fmla="*/ 0 w 1305"/>
                  <a:gd name="T3" fmla="*/ 0 h 2850"/>
                  <a:gd name="T4" fmla="*/ 0 w 1305"/>
                  <a:gd name="T5" fmla="*/ 0 h 2850"/>
                  <a:gd name="T6" fmla="*/ 0 w 1305"/>
                  <a:gd name="T7" fmla="*/ 0 h 2850"/>
                  <a:gd name="T8" fmla="*/ 0 w 1305"/>
                  <a:gd name="T9" fmla="*/ 0 h 2850"/>
                  <a:gd name="T10" fmla="*/ 0 60000 65536"/>
                  <a:gd name="T11" fmla="*/ 0 60000 65536"/>
                  <a:gd name="T12" fmla="*/ 0 60000 65536"/>
                  <a:gd name="T13" fmla="*/ 0 60000 65536"/>
                  <a:gd name="T14" fmla="*/ 0 60000 65536"/>
                  <a:gd name="T15" fmla="*/ 0 w 1305"/>
                  <a:gd name="T16" fmla="*/ 0 h 2850"/>
                  <a:gd name="T17" fmla="*/ 1305 w 1305"/>
                  <a:gd name="T18" fmla="*/ 2850 h 2850"/>
                </a:gdLst>
                <a:ahLst/>
                <a:cxnLst>
                  <a:cxn ang="T10">
                    <a:pos x="T0" y="T1"/>
                  </a:cxn>
                  <a:cxn ang="T11">
                    <a:pos x="T2" y="T3"/>
                  </a:cxn>
                  <a:cxn ang="T12">
                    <a:pos x="T4" y="T5"/>
                  </a:cxn>
                  <a:cxn ang="T13">
                    <a:pos x="T6" y="T7"/>
                  </a:cxn>
                  <a:cxn ang="T14">
                    <a:pos x="T8" y="T9"/>
                  </a:cxn>
                </a:cxnLst>
                <a:rect l="T15" t="T16" r="T17" b="T18"/>
                <a:pathLst>
                  <a:path w="1305" h="2850">
                    <a:moveTo>
                      <a:pt x="108" y="2850"/>
                    </a:moveTo>
                    <a:lnTo>
                      <a:pt x="0" y="2064"/>
                    </a:lnTo>
                    <a:lnTo>
                      <a:pt x="900" y="2184"/>
                    </a:lnTo>
                    <a:lnTo>
                      <a:pt x="393" y="912"/>
                    </a:lnTo>
                    <a:lnTo>
                      <a:pt x="1305" y="0"/>
                    </a:lnTo>
                  </a:path>
                </a:pathLst>
              </a:custGeom>
              <a:noFill/>
              <a:ln w="38160">
                <a:solidFill>
                  <a:srgbClr val="FFFFFF"/>
                </a:solidFill>
                <a:round/>
                <a:headEnd/>
                <a:tailEnd/>
              </a:ln>
            </p:spPr>
            <p:txBody>
              <a:bodyPr wrap="none" anchor="ctr"/>
              <a:lstStyle/>
              <a:p>
                <a:endParaRPr lang="ru-RU"/>
              </a:p>
            </p:txBody>
          </p:sp>
          <p:sp>
            <p:nvSpPr>
              <p:cNvPr id="18" name="Line 25"/>
              <p:cNvSpPr>
                <a:spLocks noChangeShapeType="1"/>
              </p:cNvSpPr>
              <p:nvPr/>
            </p:nvSpPr>
            <p:spPr bwMode="auto">
              <a:xfrm flipH="1">
                <a:off x="982" y="562"/>
                <a:ext cx="51" cy="62"/>
              </a:xfrm>
              <a:prstGeom prst="line">
                <a:avLst/>
              </a:prstGeom>
              <a:noFill/>
              <a:ln w="38160">
                <a:solidFill>
                  <a:srgbClr val="FFFFFF"/>
                </a:solidFill>
                <a:miter lim="800000"/>
                <a:headEnd/>
                <a:tailEnd/>
              </a:ln>
            </p:spPr>
            <p:txBody>
              <a:bodyPr/>
              <a:lstStyle/>
              <a:p>
                <a:endParaRPr lang="ru-RU"/>
              </a:p>
            </p:txBody>
          </p:sp>
          <p:sp>
            <p:nvSpPr>
              <p:cNvPr id="19" name="Line 26"/>
              <p:cNvSpPr>
                <a:spLocks noChangeShapeType="1"/>
              </p:cNvSpPr>
              <p:nvPr/>
            </p:nvSpPr>
            <p:spPr bwMode="auto">
              <a:xfrm>
                <a:off x="1032" y="556"/>
                <a:ext cx="49" cy="61"/>
              </a:xfrm>
              <a:prstGeom prst="line">
                <a:avLst/>
              </a:prstGeom>
              <a:noFill/>
              <a:ln w="38160">
                <a:solidFill>
                  <a:srgbClr val="FFFFFF"/>
                </a:solidFill>
                <a:miter lim="800000"/>
                <a:headEnd/>
                <a:tailEnd/>
              </a:ln>
            </p:spPr>
            <p:txBody>
              <a:bodyPr/>
              <a:lstStyle/>
              <a:p>
                <a:endParaRPr lang="ru-RU"/>
              </a:p>
            </p:txBody>
          </p:sp>
        </p:grpSp>
        <p:sp>
          <p:nvSpPr>
            <p:cNvPr id="13" name="Freeform 27"/>
            <p:cNvSpPr>
              <a:spLocks noChangeArrowheads="1"/>
            </p:cNvSpPr>
            <p:nvPr/>
          </p:nvSpPr>
          <p:spPr bwMode="auto">
            <a:xfrm>
              <a:off x="743" y="567"/>
              <a:ext cx="607" cy="612"/>
            </a:xfrm>
            <a:custGeom>
              <a:avLst/>
              <a:gdLst/>
              <a:ahLst/>
              <a:cxnLst>
                <a:cxn ang="0">
                  <a:pos x="1857" y="3817"/>
                </a:cxn>
                <a:cxn ang="0">
                  <a:pos x="1682" y="3643"/>
                </a:cxn>
                <a:cxn ang="0">
                  <a:pos x="2009" y="3236"/>
                </a:cxn>
                <a:cxn ang="0">
                  <a:pos x="2113" y="2796"/>
                </a:cxn>
                <a:cxn ang="0">
                  <a:pos x="1982" y="2532"/>
                </a:cxn>
                <a:cxn ang="0">
                  <a:pos x="1579" y="2430"/>
                </a:cxn>
                <a:cxn ang="0">
                  <a:pos x="1259" y="2512"/>
                </a:cxn>
                <a:cxn ang="0">
                  <a:pos x="998" y="2805"/>
                </a:cxn>
                <a:cxn ang="0">
                  <a:pos x="577" y="3499"/>
                </a:cxn>
                <a:cxn ang="0">
                  <a:pos x="372" y="3417"/>
                </a:cxn>
                <a:cxn ang="0">
                  <a:pos x="763" y="2491"/>
                </a:cxn>
                <a:cxn ang="0">
                  <a:pos x="1149" y="682"/>
                </a:cxn>
                <a:cxn ang="0">
                  <a:pos x="1033" y="616"/>
                </a:cxn>
                <a:cxn ang="0">
                  <a:pos x="844" y="566"/>
                </a:cxn>
                <a:cxn ang="0">
                  <a:pos x="914" y="346"/>
                </a:cxn>
                <a:cxn ang="0">
                  <a:pos x="1004" y="171"/>
                </a:cxn>
                <a:cxn ang="0">
                  <a:pos x="1274" y="0"/>
                </a:cxn>
                <a:cxn ang="0">
                  <a:pos x="1521" y="119"/>
                </a:cxn>
                <a:cxn ang="0">
                  <a:pos x="1706" y="151"/>
                </a:cxn>
                <a:cxn ang="0">
                  <a:pos x="1706" y="308"/>
                </a:cxn>
                <a:cxn ang="0">
                  <a:pos x="1709" y="526"/>
                </a:cxn>
                <a:cxn ang="0">
                  <a:pos x="1510" y="1372"/>
                </a:cxn>
                <a:cxn ang="0">
                  <a:pos x="1454" y="1568"/>
                </a:cxn>
                <a:cxn ang="0">
                  <a:pos x="1497" y="1774"/>
                </a:cxn>
                <a:cxn ang="0">
                  <a:pos x="1651" y="1911"/>
                </a:cxn>
                <a:cxn ang="0">
                  <a:pos x="2098" y="1742"/>
                </a:cxn>
                <a:cxn ang="0">
                  <a:pos x="2469" y="1616"/>
                </a:cxn>
                <a:cxn ang="0">
                  <a:pos x="2779" y="1796"/>
                </a:cxn>
                <a:cxn ang="0">
                  <a:pos x="2999" y="2006"/>
                </a:cxn>
                <a:cxn ang="0">
                  <a:pos x="3178" y="2148"/>
                </a:cxn>
                <a:cxn ang="0">
                  <a:pos x="3139" y="2676"/>
                </a:cxn>
                <a:cxn ang="0">
                  <a:pos x="3253" y="2692"/>
                </a:cxn>
                <a:cxn ang="0">
                  <a:pos x="3401" y="2117"/>
                </a:cxn>
                <a:cxn ang="0">
                  <a:pos x="3329" y="1792"/>
                </a:cxn>
                <a:cxn ang="0">
                  <a:pos x="3061" y="1347"/>
                </a:cxn>
                <a:cxn ang="0">
                  <a:pos x="2979" y="986"/>
                </a:cxn>
                <a:cxn ang="0">
                  <a:pos x="3239" y="596"/>
                </a:cxn>
                <a:cxn ang="0">
                  <a:pos x="3589" y="439"/>
                </a:cxn>
                <a:cxn ang="0">
                  <a:pos x="3859" y="496"/>
                </a:cxn>
                <a:cxn ang="0">
                  <a:pos x="3859" y="806"/>
                </a:cxn>
                <a:cxn ang="0">
                  <a:pos x="3679" y="1129"/>
                </a:cxn>
                <a:cxn ang="0">
                  <a:pos x="3929" y="1836"/>
                </a:cxn>
                <a:cxn ang="0">
                  <a:pos x="3819" y="2696"/>
                </a:cxn>
                <a:cxn ang="0">
                  <a:pos x="3087" y="3304"/>
                </a:cxn>
                <a:cxn ang="0">
                  <a:pos x="2467" y="3821"/>
                </a:cxn>
                <a:cxn ang="0">
                  <a:pos x="2484" y="3362"/>
                </a:cxn>
                <a:cxn ang="0">
                  <a:pos x="2697" y="2981"/>
                </a:cxn>
                <a:cxn ang="0">
                  <a:pos x="2749" y="2696"/>
                </a:cxn>
                <a:cxn ang="0">
                  <a:pos x="2709" y="2526"/>
                </a:cxn>
                <a:cxn ang="0">
                  <a:pos x="2579" y="2886"/>
                </a:cxn>
                <a:cxn ang="0">
                  <a:pos x="2275" y="3327"/>
                </a:cxn>
              </a:cxnLst>
              <a:rect l="0" t="0" r="r" b="b"/>
              <a:pathLst>
                <a:path w="3999" h="3824">
                  <a:moveTo>
                    <a:pt x="2072" y="3551"/>
                  </a:moveTo>
                  <a:lnTo>
                    <a:pt x="1875" y="3740"/>
                  </a:lnTo>
                  <a:lnTo>
                    <a:pt x="1857" y="3817"/>
                  </a:lnTo>
                  <a:lnTo>
                    <a:pt x="1732" y="3818"/>
                  </a:lnTo>
                  <a:lnTo>
                    <a:pt x="1526" y="3824"/>
                  </a:lnTo>
                  <a:lnTo>
                    <a:pt x="1682" y="3643"/>
                  </a:lnTo>
                  <a:lnTo>
                    <a:pt x="1860" y="3461"/>
                  </a:lnTo>
                  <a:lnTo>
                    <a:pt x="1948" y="3327"/>
                  </a:lnTo>
                  <a:lnTo>
                    <a:pt x="2009" y="3236"/>
                  </a:lnTo>
                  <a:lnTo>
                    <a:pt x="2073" y="3129"/>
                  </a:lnTo>
                  <a:lnTo>
                    <a:pt x="2107" y="3011"/>
                  </a:lnTo>
                  <a:lnTo>
                    <a:pt x="2113" y="2796"/>
                  </a:lnTo>
                  <a:lnTo>
                    <a:pt x="2089" y="2697"/>
                  </a:lnTo>
                  <a:lnTo>
                    <a:pt x="2039" y="2605"/>
                  </a:lnTo>
                  <a:lnTo>
                    <a:pt x="1982" y="2532"/>
                  </a:lnTo>
                  <a:lnTo>
                    <a:pt x="1894" y="2472"/>
                  </a:lnTo>
                  <a:lnTo>
                    <a:pt x="1756" y="2430"/>
                  </a:lnTo>
                  <a:lnTo>
                    <a:pt x="1579" y="2430"/>
                  </a:lnTo>
                  <a:lnTo>
                    <a:pt x="1431" y="2442"/>
                  </a:lnTo>
                  <a:lnTo>
                    <a:pt x="1352" y="2471"/>
                  </a:lnTo>
                  <a:lnTo>
                    <a:pt x="1259" y="2512"/>
                  </a:lnTo>
                  <a:lnTo>
                    <a:pt x="1178" y="2584"/>
                  </a:lnTo>
                  <a:lnTo>
                    <a:pt x="1091" y="2677"/>
                  </a:lnTo>
                  <a:lnTo>
                    <a:pt x="998" y="2805"/>
                  </a:lnTo>
                  <a:lnTo>
                    <a:pt x="904" y="2951"/>
                  </a:lnTo>
                  <a:lnTo>
                    <a:pt x="815" y="3133"/>
                  </a:lnTo>
                  <a:lnTo>
                    <a:pt x="577" y="3499"/>
                  </a:lnTo>
                  <a:lnTo>
                    <a:pt x="290" y="3817"/>
                  </a:lnTo>
                  <a:lnTo>
                    <a:pt x="0" y="3824"/>
                  </a:lnTo>
                  <a:lnTo>
                    <a:pt x="372" y="3417"/>
                  </a:lnTo>
                  <a:lnTo>
                    <a:pt x="534" y="3148"/>
                  </a:lnTo>
                  <a:lnTo>
                    <a:pt x="625" y="2929"/>
                  </a:lnTo>
                  <a:lnTo>
                    <a:pt x="763" y="2491"/>
                  </a:lnTo>
                  <a:lnTo>
                    <a:pt x="885" y="1977"/>
                  </a:lnTo>
                  <a:lnTo>
                    <a:pt x="1146" y="926"/>
                  </a:lnTo>
                  <a:lnTo>
                    <a:pt x="1149" y="682"/>
                  </a:lnTo>
                  <a:lnTo>
                    <a:pt x="1120" y="607"/>
                  </a:lnTo>
                  <a:lnTo>
                    <a:pt x="1053" y="587"/>
                  </a:lnTo>
                  <a:lnTo>
                    <a:pt x="1033" y="616"/>
                  </a:lnTo>
                  <a:lnTo>
                    <a:pt x="911" y="618"/>
                  </a:lnTo>
                  <a:lnTo>
                    <a:pt x="876" y="578"/>
                  </a:lnTo>
                  <a:lnTo>
                    <a:pt x="844" y="566"/>
                  </a:lnTo>
                  <a:lnTo>
                    <a:pt x="783" y="485"/>
                  </a:lnTo>
                  <a:lnTo>
                    <a:pt x="813" y="421"/>
                  </a:lnTo>
                  <a:lnTo>
                    <a:pt x="914" y="346"/>
                  </a:lnTo>
                  <a:lnTo>
                    <a:pt x="951" y="287"/>
                  </a:lnTo>
                  <a:lnTo>
                    <a:pt x="978" y="215"/>
                  </a:lnTo>
                  <a:lnTo>
                    <a:pt x="1004" y="171"/>
                  </a:lnTo>
                  <a:lnTo>
                    <a:pt x="1109" y="55"/>
                  </a:lnTo>
                  <a:lnTo>
                    <a:pt x="1193" y="15"/>
                  </a:lnTo>
                  <a:lnTo>
                    <a:pt x="1274" y="0"/>
                  </a:lnTo>
                  <a:lnTo>
                    <a:pt x="1387" y="15"/>
                  </a:lnTo>
                  <a:lnTo>
                    <a:pt x="1471" y="87"/>
                  </a:lnTo>
                  <a:lnTo>
                    <a:pt x="1521" y="119"/>
                  </a:lnTo>
                  <a:lnTo>
                    <a:pt x="1579" y="87"/>
                  </a:lnTo>
                  <a:lnTo>
                    <a:pt x="1660" y="110"/>
                  </a:lnTo>
                  <a:lnTo>
                    <a:pt x="1706" y="151"/>
                  </a:lnTo>
                  <a:lnTo>
                    <a:pt x="1727" y="189"/>
                  </a:lnTo>
                  <a:lnTo>
                    <a:pt x="1727" y="247"/>
                  </a:lnTo>
                  <a:lnTo>
                    <a:pt x="1706" y="308"/>
                  </a:lnTo>
                  <a:lnTo>
                    <a:pt x="1669" y="343"/>
                  </a:lnTo>
                  <a:lnTo>
                    <a:pt x="1660" y="386"/>
                  </a:lnTo>
                  <a:lnTo>
                    <a:pt x="1709" y="526"/>
                  </a:lnTo>
                  <a:lnTo>
                    <a:pt x="1698" y="804"/>
                  </a:lnTo>
                  <a:lnTo>
                    <a:pt x="1550" y="1269"/>
                  </a:lnTo>
                  <a:lnTo>
                    <a:pt x="1510" y="1372"/>
                  </a:lnTo>
                  <a:lnTo>
                    <a:pt x="1486" y="1438"/>
                  </a:lnTo>
                  <a:lnTo>
                    <a:pt x="1468" y="1504"/>
                  </a:lnTo>
                  <a:lnTo>
                    <a:pt x="1454" y="1568"/>
                  </a:lnTo>
                  <a:lnTo>
                    <a:pt x="1457" y="1617"/>
                  </a:lnTo>
                  <a:lnTo>
                    <a:pt x="1471" y="1696"/>
                  </a:lnTo>
                  <a:lnTo>
                    <a:pt x="1497" y="1774"/>
                  </a:lnTo>
                  <a:lnTo>
                    <a:pt x="1544" y="1838"/>
                  </a:lnTo>
                  <a:lnTo>
                    <a:pt x="1590" y="1887"/>
                  </a:lnTo>
                  <a:lnTo>
                    <a:pt x="1651" y="1911"/>
                  </a:lnTo>
                  <a:lnTo>
                    <a:pt x="1744" y="1922"/>
                  </a:lnTo>
                  <a:lnTo>
                    <a:pt x="1825" y="1905"/>
                  </a:lnTo>
                  <a:lnTo>
                    <a:pt x="2098" y="1742"/>
                  </a:lnTo>
                  <a:lnTo>
                    <a:pt x="2249" y="1646"/>
                  </a:lnTo>
                  <a:lnTo>
                    <a:pt x="2369" y="1616"/>
                  </a:lnTo>
                  <a:lnTo>
                    <a:pt x="2469" y="1616"/>
                  </a:lnTo>
                  <a:lnTo>
                    <a:pt x="2579" y="1636"/>
                  </a:lnTo>
                  <a:lnTo>
                    <a:pt x="2679" y="1686"/>
                  </a:lnTo>
                  <a:lnTo>
                    <a:pt x="2779" y="1796"/>
                  </a:lnTo>
                  <a:lnTo>
                    <a:pt x="2839" y="1906"/>
                  </a:lnTo>
                  <a:lnTo>
                    <a:pt x="2869" y="2056"/>
                  </a:lnTo>
                  <a:lnTo>
                    <a:pt x="2999" y="2006"/>
                  </a:lnTo>
                  <a:lnTo>
                    <a:pt x="3059" y="2016"/>
                  </a:lnTo>
                  <a:lnTo>
                    <a:pt x="3109" y="2056"/>
                  </a:lnTo>
                  <a:lnTo>
                    <a:pt x="3178" y="2148"/>
                  </a:lnTo>
                  <a:lnTo>
                    <a:pt x="3199" y="2306"/>
                  </a:lnTo>
                  <a:lnTo>
                    <a:pt x="3179" y="2476"/>
                  </a:lnTo>
                  <a:lnTo>
                    <a:pt x="3139" y="2676"/>
                  </a:lnTo>
                  <a:lnTo>
                    <a:pt x="2968" y="2990"/>
                  </a:lnTo>
                  <a:lnTo>
                    <a:pt x="3151" y="2834"/>
                  </a:lnTo>
                  <a:lnTo>
                    <a:pt x="3253" y="2692"/>
                  </a:lnTo>
                  <a:lnTo>
                    <a:pt x="3340" y="2474"/>
                  </a:lnTo>
                  <a:lnTo>
                    <a:pt x="3378" y="2276"/>
                  </a:lnTo>
                  <a:lnTo>
                    <a:pt x="3401" y="2117"/>
                  </a:lnTo>
                  <a:lnTo>
                    <a:pt x="3386" y="1977"/>
                  </a:lnTo>
                  <a:lnTo>
                    <a:pt x="3362" y="1862"/>
                  </a:lnTo>
                  <a:lnTo>
                    <a:pt x="3329" y="1792"/>
                  </a:lnTo>
                  <a:lnTo>
                    <a:pt x="3265" y="1652"/>
                  </a:lnTo>
                  <a:lnTo>
                    <a:pt x="3178" y="1492"/>
                  </a:lnTo>
                  <a:lnTo>
                    <a:pt x="3061" y="1347"/>
                  </a:lnTo>
                  <a:lnTo>
                    <a:pt x="3009" y="1236"/>
                  </a:lnTo>
                  <a:lnTo>
                    <a:pt x="2979" y="1126"/>
                  </a:lnTo>
                  <a:lnTo>
                    <a:pt x="2979" y="986"/>
                  </a:lnTo>
                  <a:lnTo>
                    <a:pt x="3009" y="856"/>
                  </a:lnTo>
                  <a:lnTo>
                    <a:pt x="3099" y="726"/>
                  </a:lnTo>
                  <a:lnTo>
                    <a:pt x="3239" y="596"/>
                  </a:lnTo>
                  <a:lnTo>
                    <a:pt x="3379" y="496"/>
                  </a:lnTo>
                  <a:lnTo>
                    <a:pt x="3477" y="461"/>
                  </a:lnTo>
                  <a:lnTo>
                    <a:pt x="3589" y="439"/>
                  </a:lnTo>
                  <a:lnTo>
                    <a:pt x="3679" y="436"/>
                  </a:lnTo>
                  <a:lnTo>
                    <a:pt x="3769" y="456"/>
                  </a:lnTo>
                  <a:lnTo>
                    <a:pt x="3859" y="496"/>
                  </a:lnTo>
                  <a:lnTo>
                    <a:pt x="3942" y="574"/>
                  </a:lnTo>
                  <a:lnTo>
                    <a:pt x="3999" y="676"/>
                  </a:lnTo>
                  <a:lnTo>
                    <a:pt x="3859" y="806"/>
                  </a:lnTo>
                  <a:lnTo>
                    <a:pt x="3799" y="886"/>
                  </a:lnTo>
                  <a:lnTo>
                    <a:pt x="3709" y="1001"/>
                  </a:lnTo>
                  <a:lnTo>
                    <a:pt x="3679" y="1129"/>
                  </a:lnTo>
                  <a:lnTo>
                    <a:pt x="3719" y="1286"/>
                  </a:lnTo>
                  <a:lnTo>
                    <a:pt x="3819" y="1506"/>
                  </a:lnTo>
                  <a:lnTo>
                    <a:pt x="3929" y="1836"/>
                  </a:lnTo>
                  <a:lnTo>
                    <a:pt x="3949" y="2166"/>
                  </a:lnTo>
                  <a:lnTo>
                    <a:pt x="3919" y="2456"/>
                  </a:lnTo>
                  <a:lnTo>
                    <a:pt x="3819" y="2696"/>
                  </a:lnTo>
                  <a:lnTo>
                    <a:pt x="3649" y="2896"/>
                  </a:lnTo>
                  <a:lnTo>
                    <a:pt x="3319" y="3154"/>
                  </a:lnTo>
                  <a:lnTo>
                    <a:pt x="3087" y="3304"/>
                  </a:lnTo>
                  <a:lnTo>
                    <a:pt x="2734" y="3559"/>
                  </a:lnTo>
                  <a:lnTo>
                    <a:pt x="2496" y="3737"/>
                  </a:lnTo>
                  <a:lnTo>
                    <a:pt x="2467" y="3821"/>
                  </a:lnTo>
                  <a:lnTo>
                    <a:pt x="2147" y="3824"/>
                  </a:lnTo>
                  <a:lnTo>
                    <a:pt x="2349" y="3547"/>
                  </a:lnTo>
                  <a:lnTo>
                    <a:pt x="2484" y="3362"/>
                  </a:lnTo>
                  <a:lnTo>
                    <a:pt x="2563" y="3234"/>
                  </a:lnTo>
                  <a:lnTo>
                    <a:pt x="2646" y="3086"/>
                  </a:lnTo>
                  <a:lnTo>
                    <a:pt x="2697" y="2981"/>
                  </a:lnTo>
                  <a:lnTo>
                    <a:pt x="2727" y="2876"/>
                  </a:lnTo>
                  <a:lnTo>
                    <a:pt x="2749" y="2756"/>
                  </a:lnTo>
                  <a:lnTo>
                    <a:pt x="2749" y="2696"/>
                  </a:lnTo>
                  <a:lnTo>
                    <a:pt x="2749" y="2621"/>
                  </a:lnTo>
                  <a:lnTo>
                    <a:pt x="2719" y="2516"/>
                  </a:lnTo>
                  <a:lnTo>
                    <a:pt x="2709" y="2526"/>
                  </a:lnTo>
                  <a:lnTo>
                    <a:pt x="2679" y="2666"/>
                  </a:lnTo>
                  <a:lnTo>
                    <a:pt x="2629" y="2806"/>
                  </a:lnTo>
                  <a:lnTo>
                    <a:pt x="2579" y="2886"/>
                  </a:lnTo>
                  <a:lnTo>
                    <a:pt x="2464" y="3064"/>
                  </a:lnTo>
                  <a:lnTo>
                    <a:pt x="2354" y="3207"/>
                  </a:lnTo>
                  <a:lnTo>
                    <a:pt x="2275" y="3327"/>
                  </a:lnTo>
                  <a:lnTo>
                    <a:pt x="2163" y="3450"/>
                  </a:lnTo>
                  <a:lnTo>
                    <a:pt x="2072" y="3551"/>
                  </a:lnTo>
                </a:path>
              </a:pathLst>
            </a:custGeom>
            <a:gradFill rotWithShape="0">
              <a:gsLst>
                <a:gs pos="0">
                  <a:srgbClr val="E6DCAC"/>
                </a:gs>
                <a:gs pos="100000">
                  <a:srgbClr val="E6DCAC"/>
                </a:gs>
              </a:gsLst>
              <a:lin ang="13500000" scaled="1"/>
            </a:gradFill>
            <a:ln w="9525">
              <a:noFill/>
              <a:round/>
              <a:headEnd/>
              <a:tailEnd/>
            </a:ln>
            <a:effectLst>
              <a:outerShdw dist="17819" dir="2700000" algn="ctr" rotWithShape="0">
                <a:srgbClr val="898366"/>
              </a:outerShdw>
            </a:effectLst>
          </p:spPr>
          <p:txBody>
            <a:bodyPr wrap="none" anchor="ctr"/>
            <a:lstStyle/>
            <a:p>
              <a:pPr>
                <a:defRPr/>
              </a:pPr>
              <a:endParaRPr lang="ru-RU">
                <a:latin typeface="Arial" charset="0"/>
              </a:endParaRPr>
            </a:p>
          </p:txBody>
        </p:sp>
      </p:grpSp>
      <p:sp>
        <p:nvSpPr>
          <p:cNvPr id="47" name="Прямоугольник 46"/>
          <p:cNvSpPr/>
          <p:nvPr/>
        </p:nvSpPr>
        <p:spPr>
          <a:xfrm>
            <a:off x="3143240" y="500043"/>
            <a:ext cx="4929222" cy="800219"/>
          </a:xfrm>
          <a:prstGeom prst="rect">
            <a:avLst/>
          </a:prstGeom>
        </p:spPr>
        <p:txBody>
          <a:bodyPr wrap="square">
            <a:spAutoFit/>
          </a:bodyPr>
          <a:lstStyle/>
          <a:p>
            <a:pPr algn="ctr" defTabSz="449263"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dirty="0" smtClean="0">
                <a:solidFill>
                  <a:srgbClr val="A50021"/>
                </a:solidFill>
                <a:latin typeface="Times New Roman" pitchFamily="18" charset="0"/>
                <a:cs typeface="Lucida Sans Unicode" pitchFamily="34" charset="0"/>
              </a:rPr>
              <a:t>Физико-технический</a:t>
            </a:r>
            <a:r>
              <a:rPr lang="ru-RU" b="1" dirty="0" smtClean="0">
                <a:solidFill>
                  <a:srgbClr val="A50021"/>
                </a:solidFill>
                <a:latin typeface="Times New Roman" pitchFamily="18" charset="0"/>
                <a:cs typeface="Lucida Sans Unicode" pitchFamily="34" charset="0"/>
              </a:rPr>
              <a:t> институт СВФУ имени </a:t>
            </a:r>
            <a:r>
              <a:rPr lang="ru-RU" b="1" dirty="0" err="1" smtClean="0">
                <a:solidFill>
                  <a:srgbClr val="A50021"/>
                </a:solidFill>
                <a:latin typeface="Times New Roman" pitchFamily="18" charset="0"/>
                <a:cs typeface="Lucida Sans Unicode" pitchFamily="34" charset="0"/>
              </a:rPr>
              <a:t>М.К.Аммосова</a:t>
            </a:r>
            <a:endParaRPr lang="ru-RU" b="1" dirty="0">
              <a:solidFill>
                <a:srgbClr val="A50021"/>
              </a:solidFill>
              <a:latin typeface="Times New Roman" pitchFamily="18" charset="0"/>
              <a:cs typeface="Lucida Sans Unicode" pitchFamily="34" charset="0"/>
            </a:endParaRPr>
          </a:p>
        </p:txBody>
      </p:sp>
      <p:sp>
        <p:nvSpPr>
          <p:cNvPr id="48" name="Прямоугольник 47"/>
          <p:cNvSpPr/>
          <p:nvPr/>
        </p:nvSpPr>
        <p:spPr>
          <a:xfrm>
            <a:off x="357158" y="5857892"/>
            <a:ext cx="6500842" cy="757130"/>
          </a:xfrm>
          <a:prstGeom prst="rect">
            <a:avLst/>
          </a:prstGeom>
        </p:spPr>
        <p:txBody>
          <a:bodyPr wrap="square">
            <a:spAutoFit/>
          </a:bodyPr>
          <a:lstStyle/>
          <a:p>
            <a:pPr defTabSz="449263" eaLnBrk="0" hangingPunct="0">
              <a:lnSpc>
                <a:spcPct val="80000"/>
              </a:lnSpc>
              <a:spcBef>
                <a:spcPts val="5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b="1" dirty="0" smtClean="0">
                <a:solidFill>
                  <a:schemeClr val="accent1">
                    <a:lumMod val="20000"/>
                    <a:lumOff val="80000"/>
                  </a:schemeClr>
                </a:solidFill>
                <a:latin typeface="Arial Unicode MS" pitchFamily="34" charset="-128"/>
                <a:cs typeface="Lucida Sans Unicode" pitchFamily="34" charset="0"/>
              </a:rPr>
              <a:t>Наш адрес:</a:t>
            </a:r>
            <a:r>
              <a:rPr lang="ru-RU" dirty="0" smtClean="0">
                <a:solidFill>
                  <a:schemeClr val="accent1">
                    <a:lumMod val="20000"/>
                    <a:lumOff val="80000"/>
                  </a:schemeClr>
                </a:solidFill>
                <a:latin typeface="Arial Unicode MS" pitchFamily="34" charset="-128"/>
                <a:cs typeface="Lucida Sans Unicode" pitchFamily="34" charset="0"/>
              </a:rPr>
              <a:t> 6770</a:t>
            </a:r>
            <a:r>
              <a:rPr lang="en-US" dirty="0" smtClean="0">
                <a:solidFill>
                  <a:schemeClr val="accent1">
                    <a:lumMod val="20000"/>
                    <a:lumOff val="80000"/>
                  </a:schemeClr>
                </a:solidFill>
                <a:latin typeface="Arial Unicode MS" pitchFamily="34" charset="-128"/>
                <a:cs typeface="Lucida Sans Unicode" pitchFamily="34" charset="0"/>
              </a:rPr>
              <a:t>00</a:t>
            </a:r>
            <a:r>
              <a:rPr lang="ru-RU" dirty="0" smtClean="0">
                <a:solidFill>
                  <a:schemeClr val="accent1">
                    <a:lumMod val="20000"/>
                    <a:lumOff val="80000"/>
                  </a:schemeClr>
                </a:solidFill>
                <a:latin typeface="Arial Unicode MS" pitchFamily="34" charset="-128"/>
                <a:cs typeface="Lucida Sans Unicode" pitchFamily="34" charset="0"/>
              </a:rPr>
              <a:t>, Якутск, ул. Кулаковского 48, КФЕН, </a:t>
            </a:r>
            <a:r>
              <a:rPr lang="ru-RU" dirty="0" err="1" smtClean="0">
                <a:solidFill>
                  <a:schemeClr val="accent1">
                    <a:lumMod val="20000"/>
                    <a:lumOff val="80000"/>
                  </a:schemeClr>
                </a:solidFill>
                <a:latin typeface="Arial Unicode MS" pitchFamily="34" charset="-128"/>
                <a:cs typeface="Lucida Sans Unicode" pitchFamily="34" charset="0"/>
              </a:rPr>
              <a:t>каб</a:t>
            </a:r>
            <a:r>
              <a:rPr lang="ru-RU" dirty="0" smtClean="0">
                <a:solidFill>
                  <a:schemeClr val="accent1">
                    <a:lumMod val="20000"/>
                    <a:lumOff val="80000"/>
                  </a:schemeClr>
                </a:solidFill>
                <a:latin typeface="Arial Unicode MS" pitchFamily="34" charset="-128"/>
                <a:cs typeface="Lucida Sans Unicode" pitchFamily="34" charset="0"/>
              </a:rPr>
              <a:t> </a:t>
            </a:r>
            <a:r>
              <a:rPr lang="en-US" dirty="0" smtClean="0">
                <a:solidFill>
                  <a:schemeClr val="accent1">
                    <a:lumMod val="20000"/>
                    <a:lumOff val="80000"/>
                  </a:schemeClr>
                </a:solidFill>
                <a:latin typeface="Arial Unicode MS" pitchFamily="34" charset="-128"/>
                <a:cs typeface="Lucida Sans Unicode" pitchFamily="34" charset="0"/>
              </a:rPr>
              <a:t>215</a:t>
            </a:r>
            <a:r>
              <a:rPr lang="ru-RU" dirty="0" smtClean="0">
                <a:solidFill>
                  <a:schemeClr val="accent1">
                    <a:lumMod val="20000"/>
                    <a:lumOff val="80000"/>
                  </a:schemeClr>
                </a:solidFill>
                <a:latin typeface="Arial Unicode MS" pitchFamily="34" charset="-128"/>
                <a:cs typeface="Lucida Sans Unicode" pitchFamily="34" charset="0"/>
              </a:rPr>
              <a:t>. Тел.: (4112) 49-68-3</a:t>
            </a:r>
            <a:r>
              <a:rPr lang="en-US" dirty="0" smtClean="0">
                <a:solidFill>
                  <a:schemeClr val="accent1">
                    <a:lumMod val="20000"/>
                    <a:lumOff val="80000"/>
                  </a:schemeClr>
                </a:solidFill>
                <a:latin typeface="Arial Unicode MS" pitchFamily="34" charset="-128"/>
                <a:cs typeface="Lucida Sans Unicode" pitchFamily="34" charset="0"/>
              </a:rPr>
              <a:t>2</a:t>
            </a:r>
            <a:r>
              <a:rPr lang="ru-RU" dirty="0" smtClean="0">
                <a:solidFill>
                  <a:schemeClr val="accent1">
                    <a:lumMod val="20000"/>
                    <a:lumOff val="80000"/>
                  </a:schemeClr>
                </a:solidFill>
                <a:latin typeface="Arial Unicode MS" pitchFamily="34" charset="-128"/>
                <a:cs typeface="Lucida Sans Unicode" pitchFamily="34" charset="0"/>
              </a:rPr>
              <a:t>, </a:t>
            </a:r>
            <a:r>
              <a:rPr lang="en-US" dirty="0" smtClean="0">
                <a:solidFill>
                  <a:schemeClr val="accent1">
                    <a:lumMod val="20000"/>
                    <a:lumOff val="80000"/>
                  </a:schemeClr>
                </a:solidFill>
                <a:latin typeface="Arial Unicode MS" pitchFamily="34" charset="-128"/>
                <a:cs typeface="Lucida Sans Unicode" pitchFamily="34" charset="0"/>
              </a:rPr>
              <a:t>49</a:t>
            </a:r>
            <a:r>
              <a:rPr lang="ru-RU" dirty="0" smtClean="0">
                <a:solidFill>
                  <a:schemeClr val="accent1">
                    <a:lumMod val="20000"/>
                    <a:lumOff val="80000"/>
                  </a:schemeClr>
                </a:solidFill>
                <a:latin typeface="Arial Unicode MS" pitchFamily="34" charset="-128"/>
                <a:cs typeface="Lucida Sans Unicode" pitchFamily="34" charset="0"/>
              </a:rPr>
              <a:t>-</a:t>
            </a:r>
            <a:r>
              <a:rPr lang="en-US" dirty="0" smtClean="0">
                <a:solidFill>
                  <a:schemeClr val="accent1">
                    <a:lumMod val="20000"/>
                    <a:lumOff val="80000"/>
                  </a:schemeClr>
                </a:solidFill>
                <a:latin typeface="Arial Unicode MS" pitchFamily="34" charset="-128"/>
                <a:cs typeface="Lucida Sans Unicode" pitchFamily="34" charset="0"/>
              </a:rPr>
              <a:t>68</a:t>
            </a:r>
            <a:r>
              <a:rPr lang="ru-RU" dirty="0" smtClean="0">
                <a:solidFill>
                  <a:schemeClr val="accent1">
                    <a:lumMod val="20000"/>
                    <a:lumOff val="80000"/>
                  </a:schemeClr>
                </a:solidFill>
                <a:latin typeface="Arial Unicode MS" pitchFamily="34" charset="-128"/>
                <a:cs typeface="Lucida Sans Unicode" pitchFamily="34" charset="0"/>
              </a:rPr>
              <a:t>-</a:t>
            </a:r>
            <a:r>
              <a:rPr lang="en-US" dirty="0" smtClean="0">
                <a:solidFill>
                  <a:schemeClr val="accent1">
                    <a:lumMod val="20000"/>
                    <a:lumOff val="80000"/>
                  </a:schemeClr>
                </a:solidFill>
                <a:latin typeface="Arial Unicode MS" pitchFamily="34" charset="-128"/>
                <a:cs typeface="Lucida Sans Unicode" pitchFamily="34" charset="0"/>
              </a:rPr>
              <a:t>95</a:t>
            </a:r>
            <a:r>
              <a:rPr lang="ru-RU" dirty="0" smtClean="0">
                <a:solidFill>
                  <a:schemeClr val="accent1">
                    <a:lumMod val="20000"/>
                    <a:lumOff val="80000"/>
                  </a:schemeClr>
                </a:solidFill>
                <a:latin typeface="Arial Unicode MS" pitchFamily="34" charset="-128"/>
                <a:cs typeface="Lucida Sans Unicode" pitchFamily="34" charset="0"/>
              </a:rPr>
              <a:t>,Факс: (4112) 49-68-57 </a:t>
            </a:r>
            <a:r>
              <a:rPr lang="en-US" dirty="0" smtClean="0">
                <a:solidFill>
                  <a:schemeClr val="accent1">
                    <a:lumMod val="20000"/>
                    <a:lumOff val="80000"/>
                  </a:schemeClr>
                </a:solidFill>
                <a:latin typeface="Arial Unicode MS" pitchFamily="34" charset="-128"/>
                <a:cs typeface="Lucida Sans Unicode" pitchFamily="34" charset="0"/>
              </a:rPr>
              <a:t>www.s-vfu.ru</a:t>
            </a:r>
            <a:endParaRPr lang="ru-RU" dirty="0">
              <a:solidFill>
                <a:schemeClr val="accent1">
                  <a:lumMod val="20000"/>
                  <a:lumOff val="80000"/>
                </a:schemeClr>
              </a:solidFill>
              <a:latin typeface="Arial Unicode MS" pitchFamily="34" charset="-128"/>
              <a:cs typeface="Lucida Sans Unicode"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a:solidFill>
            <a:schemeClr val="accent2">
              <a:lumMod val="20000"/>
              <a:lumOff val="80000"/>
            </a:schemeClr>
          </a:solidFill>
        </p:spPr>
        <p:txBody>
          <a:bodyPr>
            <a:normAutofit fontScale="90000"/>
          </a:bodyPr>
          <a:lstStyle/>
          <a:p>
            <a:r>
              <a:rPr lang="ru-RU" sz="2800" b="1" dirty="0" smtClean="0">
                <a:latin typeface="Times New Roman" pitchFamily="18" charset="0"/>
                <a:cs typeface="Times New Roman" pitchFamily="18" charset="0"/>
              </a:rPr>
              <a:t>1.1.  Подготовительная работа.</a:t>
            </a: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229600" cy="5126055"/>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ru-RU" sz="2800" dirty="0" smtClean="0">
                <a:latin typeface="Times New Roman" pitchFamily="18" charset="0"/>
                <a:cs typeface="Times New Roman" pitchFamily="18" charset="0"/>
              </a:rPr>
              <a:t>Подготовка планов работы по </a:t>
            </a:r>
            <a:r>
              <a:rPr lang="ru-RU" sz="2800" dirty="0" err="1" smtClean="0">
                <a:latin typeface="Times New Roman" pitchFamily="18" charset="0"/>
                <a:cs typeface="Times New Roman" pitchFamily="18" charset="0"/>
              </a:rPr>
              <a:t>профориентационной</a:t>
            </a:r>
            <a:r>
              <a:rPr lang="ru-RU" sz="2800" dirty="0" smtClean="0">
                <a:latin typeface="Times New Roman" pitchFamily="18" charset="0"/>
                <a:cs typeface="Times New Roman" pitchFamily="18" charset="0"/>
              </a:rPr>
              <a:t> работе кафедрами института выполнена на 100%. Рекламный буклет ФТИ был подготовлен на базе прошлогоднего, материал представляет собой краткую информацию о всех направлениях и профилях обучения ФТИ, имеется информация о правилах подачи документов, перечень обязательных  экзаменов, напечатано  ФДОП. В общей сложности, тираж 750 экз. В этом году был использован </a:t>
            </a:r>
            <a:r>
              <a:rPr lang="ru-RU" sz="2800" dirty="0" err="1" smtClean="0">
                <a:latin typeface="Times New Roman" pitchFamily="18" charset="0"/>
                <a:cs typeface="Times New Roman" pitchFamily="18" charset="0"/>
              </a:rPr>
              <a:t>профориентационный</a:t>
            </a:r>
            <a:r>
              <a:rPr lang="ru-RU" sz="2800" dirty="0" smtClean="0">
                <a:latin typeface="Times New Roman" pitchFamily="18" charset="0"/>
                <a:cs typeface="Times New Roman" pitchFamily="18" charset="0"/>
              </a:rPr>
              <a:t> ролик ФТИ подготовленный в позапрошлом году. </a:t>
            </a:r>
            <a:endParaRPr lang="ru-RU"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714380"/>
          </a:xfrm>
          <a:solidFill>
            <a:schemeClr val="accent2">
              <a:lumMod val="20000"/>
              <a:lumOff val="80000"/>
            </a:schemeClr>
          </a:solidFill>
        </p:spPr>
        <p:txBody>
          <a:bodyPr>
            <a:normAutofit fontScale="90000"/>
          </a:bodyPr>
          <a:lstStyle/>
          <a:p>
            <a:r>
              <a:rPr lang="ru-RU" sz="2700" b="1" dirty="0" smtClean="0">
                <a:latin typeface="Times New Roman" pitchFamily="18" charset="0"/>
                <a:cs typeface="Times New Roman" pitchFamily="18" charset="0"/>
              </a:rPr>
              <a:t>1. 2. Взаимодействие со школами.</a:t>
            </a:r>
            <a:r>
              <a:rPr lang="ru-RU" sz="2700" dirty="0" smtClean="0">
                <a:latin typeface="Times New Roman" pitchFamily="18" charset="0"/>
                <a:cs typeface="Times New Roman" pitchFamily="18" charset="0"/>
              </a:rPr>
              <a:t>  </a:t>
            </a:r>
            <a:r>
              <a:rPr lang="ru-RU" dirty="0" smtClean="0"/>
              <a:t/>
            </a:r>
            <a:br>
              <a:rPr lang="ru-RU" dirty="0" smtClean="0"/>
            </a:br>
            <a:endParaRPr lang="ru-RU" dirty="0"/>
          </a:p>
        </p:txBody>
      </p:sp>
      <p:sp>
        <p:nvSpPr>
          <p:cNvPr id="3" name="Содержимое 2"/>
          <p:cNvSpPr>
            <a:spLocks noGrp="1"/>
          </p:cNvSpPr>
          <p:nvPr>
            <p:ph idx="1"/>
          </p:nvPr>
        </p:nvSpPr>
        <p:spPr>
          <a:xfrm>
            <a:off x="457200" y="1071546"/>
            <a:ext cx="8229600" cy="505461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ru-RU" dirty="0" smtClean="0"/>
              <a:t>Подготовлен предварительный список учителей доверия из школ Республики Саха (Якутия). Переписка со школами, обмен информацией через Интернет активно производится КМПФ. Проведено 49  экскурсий по ФТИ, по разработанному маршруту: «лаборатория теплотехники» 704 ауд., «лаборатория механотроники» 415 ауд., «</a:t>
            </a:r>
            <a:r>
              <a:rPr lang="ru-RU" dirty="0" err="1" smtClean="0"/>
              <a:t>учебно</a:t>
            </a:r>
            <a:r>
              <a:rPr lang="ru-RU" dirty="0" smtClean="0"/>
              <a:t> – научная лаборатория спектроскопии» 315 ауд., дальше по желанию экскурсионной группы.</a:t>
            </a:r>
          </a:p>
          <a:p>
            <a:r>
              <a:rPr lang="ru-RU" b="1" dirty="0" smtClean="0"/>
              <a:t>ВСЕГО: 322</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71472" y="428604"/>
            <a:ext cx="7858180" cy="5509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651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Проведены индивидуальные и коллективные консультации по ЕГЭ преподавателями ФТИ для учащихся школ: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165100" algn="l"/>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СОШ №31  г. Якутска -12 учащихся , </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165100" algn="l"/>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Игидейская</a:t>
            </a:r>
            <a:r>
              <a:rPr kumimoji="0" lang="ru-RU"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СОШ</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Таттинского</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улуса  -26 учащихся,</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165100" algn="l"/>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Ытык</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Кюельского</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СОШ №1 ,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Таттинского</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улуса  -23 учащихся ,</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165100" algn="l"/>
              </a:tabLst>
            </a:pP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Хампинского</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СОШ, Вилюйского улуса – 28 учащихся,</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165100" algn="l"/>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ШАФТИ –</a:t>
            </a:r>
            <a:r>
              <a:rPr kumimoji="0" lang="ru-RU"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98 учащихся</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165100" algn="l"/>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МФА –</a:t>
            </a:r>
            <a:r>
              <a:rPr kumimoji="0" lang="ru-RU"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122 учащихся.</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165100" algn="l"/>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Всего </a:t>
            </a:r>
            <a:r>
              <a:rPr kumimoji="0" lang="ru-RU" sz="2800" b="1" i="0" u="none" strike="noStrike" cap="none" normalizeH="0" baseline="0" dirty="0" smtClean="0">
                <a:ln>
                  <a:noFill/>
                </a:ln>
                <a:solidFill>
                  <a:schemeClr val="tx1"/>
                </a:solidFill>
                <a:effectLst/>
                <a:latin typeface="Times New Roman" pitchFamily="18" charset="0"/>
                <a:cs typeface="Times New Roman" pitchFamily="18" charset="0"/>
              </a:rPr>
              <a:t>309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643998" cy="535531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just" eaLnBrk="0" fontAlgn="base" hangingPunct="0">
              <a:spcBef>
                <a:spcPct val="0"/>
              </a:spcBef>
              <a:spcAft>
                <a:spcPct val="0"/>
              </a:spcAft>
              <a:buFont typeface="Arial" pitchFamily="34" charset="0"/>
              <a:buChar char="•"/>
              <a:tabLst>
                <a:tab pos="165100" algn="l"/>
              </a:tabLst>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Проведены </a:t>
            </a:r>
            <a:r>
              <a:rPr lang="ru-RU" b="1" dirty="0" err="1" smtClean="0">
                <a:latin typeface="Times New Roman" pitchFamily="18" charset="0"/>
                <a:cs typeface="Times New Roman" pitchFamily="18" charset="0"/>
              </a:rPr>
              <a:t>профориентационные</a:t>
            </a:r>
            <a:r>
              <a:rPr lang="ru-RU" b="1" dirty="0" smtClean="0">
                <a:latin typeface="Times New Roman" pitchFamily="18" charset="0"/>
                <a:cs typeface="Times New Roman" pitchFamily="18" charset="0"/>
              </a:rPr>
              <a:t> беседы</a:t>
            </a:r>
          </a:p>
          <a:p>
            <a:pPr marL="342900" lvl="0" indent="-342900" algn="just" eaLnBrk="0" fontAlgn="base" hangingPunct="0">
              <a:spcBef>
                <a:spcPct val="0"/>
              </a:spcBef>
              <a:spcAft>
                <a:spcPct val="0"/>
              </a:spcAft>
              <a:buFont typeface="+mj-lt"/>
              <a:buAutoNum type="arabicPeriod"/>
              <a:tabLst>
                <a:tab pos="165100" algn="l"/>
              </a:tabLst>
            </a:pPr>
            <a:r>
              <a:rPr lang="ru-RU" dirty="0" smtClean="0">
                <a:latin typeface="Times New Roman" pitchFamily="18" charset="0"/>
                <a:cs typeface="Times New Roman" pitchFamily="18" charset="0"/>
              </a:rPr>
              <a:t>Кадетская школа-интернат -22 учащихся</a:t>
            </a:r>
          </a:p>
          <a:p>
            <a:pPr marL="342900" lvl="0" indent="-342900" algn="just" eaLnBrk="0" fontAlgn="base" hangingPunct="0">
              <a:spcBef>
                <a:spcPct val="0"/>
              </a:spcBef>
              <a:spcAft>
                <a:spcPct val="0"/>
              </a:spcAft>
              <a:buFont typeface="+mj-lt"/>
              <a:buAutoNum type="arabicPeriod"/>
              <a:tabLst>
                <a:tab pos="165100" algn="l"/>
              </a:tabLst>
            </a:pPr>
            <a:r>
              <a:rPr lang="ru-RU" dirty="0" smtClean="0">
                <a:latin typeface="Times New Roman" pitchFamily="18" charset="0"/>
                <a:cs typeface="Times New Roman" pitchFamily="18" charset="0"/>
              </a:rPr>
              <a:t>Физико-технический лицей им. Ларионова г. Якутска -14 учащихся</a:t>
            </a:r>
          </a:p>
          <a:p>
            <a:pPr marL="342900" lvl="0" indent="-342900" algn="just" eaLnBrk="0" fontAlgn="base" hangingPunct="0">
              <a:spcBef>
                <a:spcPct val="0"/>
              </a:spcBef>
              <a:spcAft>
                <a:spcPct val="0"/>
              </a:spcAft>
              <a:buFont typeface="+mj-lt"/>
              <a:buAutoNum type="arabicPeriod"/>
              <a:tabLst>
                <a:tab pos="165100" algn="l"/>
              </a:tabLst>
            </a:pPr>
            <a:r>
              <a:rPr lang="ru-RU" dirty="0" smtClean="0">
                <a:latin typeface="Times New Roman" pitchFamily="18" charset="0"/>
                <a:cs typeface="Times New Roman" pitchFamily="18" charset="0"/>
              </a:rPr>
              <a:t>Республиканский лицей-интернат г.Якутск – 26 учащихся</a:t>
            </a:r>
          </a:p>
          <a:p>
            <a:pPr marL="342900" lvl="0" indent="-342900" algn="just" eaLnBrk="0" fontAlgn="base" hangingPunct="0">
              <a:spcBef>
                <a:spcPct val="0"/>
              </a:spcBef>
              <a:spcAft>
                <a:spcPct val="0"/>
              </a:spcAft>
              <a:buFont typeface="+mj-lt"/>
              <a:buAutoNum type="arabicPeriod"/>
              <a:tabLst>
                <a:tab pos="165100" algn="l"/>
              </a:tabLst>
            </a:pPr>
            <a:r>
              <a:rPr lang="ru-RU" dirty="0" smtClean="0">
                <a:latin typeface="Times New Roman" pitchFamily="18" charset="0"/>
                <a:ea typeface="Times New Roman" pitchFamily="18" charset="0"/>
                <a:cs typeface="Times New Roman" pitchFamily="18" charset="0"/>
              </a:rPr>
              <a:t>Гимназия </a:t>
            </a:r>
            <a:r>
              <a:rPr lang="ru-RU" dirty="0" err="1" smtClean="0">
                <a:latin typeface="Times New Roman" pitchFamily="18" charset="0"/>
                <a:ea typeface="Times New Roman" pitchFamily="18" charset="0"/>
                <a:cs typeface="Times New Roman" pitchFamily="18" charset="0"/>
              </a:rPr>
              <a:t>Уолан</a:t>
            </a:r>
            <a:r>
              <a:rPr lang="ru-RU" dirty="0" smtClean="0">
                <a:latin typeface="Times New Roman" pitchFamily="18" charset="0"/>
                <a:ea typeface="Times New Roman" pitchFamily="18" charset="0"/>
                <a:cs typeface="Times New Roman" pitchFamily="18" charset="0"/>
              </a:rPr>
              <a:t> </a:t>
            </a:r>
            <a:r>
              <a:rPr lang="ru-RU" dirty="0" err="1" smtClean="0">
                <a:latin typeface="Times New Roman" pitchFamily="18" charset="0"/>
                <a:ea typeface="Times New Roman" pitchFamily="18" charset="0"/>
                <a:cs typeface="Times New Roman" pitchFamily="18" charset="0"/>
              </a:rPr>
              <a:t>Усть-Алданский</a:t>
            </a:r>
            <a:r>
              <a:rPr lang="ru-RU" dirty="0" smtClean="0">
                <a:latin typeface="Times New Roman" pitchFamily="18" charset="0"/>
                <a:ea typeface="Times New Roman" pitchFamily="18" charset="0"/>
                <a:cs typeface="Times New Roman" pitchFamily="18" charset="0"/>
              </a:rPr>
              <a:t> район, КФЕН СВФУ – 21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Нюрбинский</a:t>
            </a:r>
            <a:r>
              <a:rPr lang="ru-RU" dirty="0" smtClean="0">
                <a:latin typeface="Times New Roman" pitchFamily="18" charset="0"/>
                <a:ea typeface="Times New Roman" pitchFamily="18" charset="0"/>
                <a:cs typeface="Times New Roman" pitchFamily="18" charset="0"/>
              </a:rPr>
              <a:t> технический лицей, КФЕН, СВФУ – 16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smtClean="0">
                <a:latin typeface="Times New Roman" pitchFamily="18" charset="0"/>
                <a:ea typeface="Times New Roman" pitchFamily="18" charset="0"/>
                <a:cs typeface="Times New Roman" pitchFamily="18" charset="0"/>
              </a:rPr>
              <a:t>Школа №3 г.Якутска – 23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Булгунняхтяхская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Хангаласского</a:t>
            </a:r>
            <a:r>
              <a:rPr lang="ru-RU" dirty="0" smtClean="0">
                <a:latin typeface="Times New Roman" pitchFamily="18" charset="0"/>
                <a:ea typeface="Times New Roman" pitchFamily="18" charset="0"/>
                <a:cs typeface="Times New Roman" pitchFamily="18" charset="0"/>
              </a:rPr>
              <a:t> улуса- 30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Немюгинская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Хангаласского</a:t>
            </a:r>
            <a:r>
              <a:rPr lang="ru-RU" dirty="0" smtClean="0">
                <a:latin typeface="Times New Roman" pitchFamily="18" charset="0"/>
                <a:ea typeface="Times New Roman" pitchFamily="18" charset="0"/>
                <a:cs typeface="Times New Roman" pitchFamily="18" charset="0"/>
              </a:rPr>
              <a:t> улуса           -28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Дебдиргинская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Таттинского</a:t>
            </a:r>
            <a:r>
              <a:rPr lang="ru-RU" dirty="0" smtClean="0">
                <a:latin typeface="Times New Roman" pitchFamily="18" charset="0"/>
                <a:ea typeface="Times New Roman" pitchFamily="18" charset="0"/>
                <a:cs typeface="Times New Roman" pitchFamily="18" charset="0"/>
              </a:rPr>
              <a:t>   улуса        - 25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Арылахская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Чурапчинского</a:t>
            </a:r>
            <a:r>
              <a:rPr lang="ru-RU" dirty="0" smtClean="0">
                <a:latin typeface="Times New Roman" pitchFamily="18" charset="0"/>
                <a:ea typeface="Times New Roman" pitchFamily="18" charset="0"/>
                <a:cs typeface="Times New Roman" pitchFamily="18" charset="0"/>
              </a:rPr>
              <a:t> улуса           - 20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Кытынахская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Чурапчинского</a:t>
            </a:r>
            <a:r>
              <a:rPr lang="ru-RU" dirty="0" smtClean="0">
                <a:latin typeface="Times New Roman" pitchFamily="18" charset="0"/>
                <a:ea typeface="Times New Roman" pitchFamily="18" charset="0"/>
                <a:cs typeface="Times New Roman" pitchFamily="18" charset="0"/>
              </a:rPr>
              <a:t> улуса        -  17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Сыланская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Чурапчинского</a:t>
            </a:r>
            <a:r>
              <a:rPr lang="ru-RU" dirty="0" smtClean="0">
                <a:latin typeface="Times New Roman" pitchFamily="18" charset="0"/>
                <a:ea typeface="Times New Roman" pitchFamily="18" charset="0"/>
                <a:cs typeface="Times New Roman" pitchFamily="18" charset="0"/>
              </a:rPr>
              <a:t> улуса             -  24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Чакырская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Чурапчинского</a:t>
            </a:r>
            <a:r>
              <a:rPr lang="ru-RU" dirty="0" smtClean="0">
                <a:latin typeface="Times New Roman" pitchFamily="18" charset="0"/>
                <a:ea typeface="Times New Roman" pitchFamily="18" charset="0"/>
                <a:cs typeface="Times New Roman" pitchFamily="18" charset="0"/>
              </a:rPr>
              <a:t> улуса             -   15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Чурапчинская</a:t>
            </a:r>
            <a:r>
              <a:rPr lang="ru-RU" dirty="0" smtClean="0">
                <a:latin typeface="Times New Roman" pitchFamily="18" charset="0"/>
                <a:ea typeface="Times New Roman" pitchFamily="18" charset="0"/>
                <a:cs typeface="Times New Roman" pitchFamily="18" charset="0"/>
              </a:rPr>
              <a:t> средняя школа №1 и №2                            -  54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Диринская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Чурапчинского</a:t>
            </a:r>
            <a:r>
              <a:rPr lang="ru-RU" dirty="0" smtClean="0">
                <a:latin typeface="Times New Roman" pitchFamily="18" charset="0"/>
                <a:ea typeface="Times New Roman" pitchFamily="18" charset="0"/>
                <a:cs typeface="Times New Roman" pitchFamily="18" charset="0"/>
              </a:rPr>
              <a:t> улуса            -   28 учащихся</a:t>
            </a:r>
            <a:endParaRPr lang="ru-RU" dirty="0" smtClean="0">
              <a:latin typeface="Times New Roman" pitchFamily="18" charset="0"/>
              <a:cs typeface="Times New Roman" pitchFamily="18" charset="0"/>
            </a:endParaRPr>
          </a:p>
          <a:p>
            <a:pPr marL="342900" lvl="0" indent="-342900" algn="just" eaLnBrk="0" fontAlgn="base" hangingPunct="0">
              <a:spcBef>
                <a:spcPct val="0"/>
              </a:spcBef>
              <a:spcAft>
                <a:spcPct val="0"/>
              </a:spcAft>
              <a:buFont typeface="+mj-lt"/>
              <a:buAutoNum type="arabicPeriod"/>
              <a:tabLst>
                <a:tab pos="165100" algn="l"/>
              </a:tabLst>
            </a:pPr>
            <a:r>
              <a:rPr lang="ru-RU" dirty="0" err="1" smtClean="0">
                <a:latin typeface="Times New Roman" pitchFamily="18" charset="0"/>
                <a:ea typeface="Times New Roman" pitchFamily="18" charset="0"/>
                <a:cs typeface="Times New Roman" pitchFamily="18" charset="0"/>
              </a:rPr>
              <a:t>Хадарская</a:t>
            </a:r>
            <a:r>
              <a:rPr lang="ru-RU" dirty="0" smtClean="0">
                <a:latin typeface="Times New Roman" pitchFamily="18" charset="0"/>
                <a:ea typeface="Times New Roman" pitchFamily="18" charset="0"/>
                <a:cs typeface="Times New Roman" pitchFamily="18" charset="0"/>
              </a:rPr>
              <a:t> средняя школа </a:t>
            </a:r>
            <a:r>
              <a:rPr lang="ru-RU" dirty="0" err="1" smtClean="0">
                <a:latin typeface="Times New Roman" pitchFamily="18" charset="0"/>
                <a:ea typeface="Times New Roman" pitchFamily="18" charset="0"/>
                <a:cs typeface="Times New Roman" pitchFamily="18" charset="0"/>
              </a:rPr>
              <a:t>Чурапчинского</a:t>
            </a:r>
            <a:r>
              <a:rPr lang="ru-RU" dirty="0" smtClean="0">
                <a:latin typeface="Times New Roman" pitchFamily="18" charset="0"/>
                <a:ea typeface="Times New Roman" pitchFamily="18" charset="0"/>
                <a:cs typeface="Times New Roman" pitchFamily="18" charset="0"/>
              </a:rPr>
              <a:t> улуса            -   20 учащихся</a:t>
            </a:r>
          </a:p>
          <a:p>
            <a:pPr marL="342900" lvl="0" indent="-342900" algn="just" eaLnBrk="0" fontAlgn="base" hangingPunct="0">
              <a:spcBef>
                <a:spcPct val="0"/>
              </a:spcBef>
              <a:spcAft>
                <a:spcPct val="0"/>
              </a:spcAft>
              <a:tabLst>
                <a:tab pos="165100" algn="l"/>
              </a:tabLst>
            </a:pPr>
            <a:r>
              <a:rPr lang="ru-RU" dirty="0" smtClean="0">
                <a:latin typeface="Times New Roman" pitchFamily="18" charset="0"/>
                <a:cs typeface="Times New Roman" pitchFamily="18" charset="0"/>
              </a:rPr>
              <a:t>Всего 383 учащихся</a:t>
            </a:r>
          </a:p>
          <a:p>
            <a:pPr lvl="0" algn="just" eaLnBrk="0" fontAlgn="base" hangingPunct="0">
              <a:spcBef>
                <a:spcPct val="0"/>
              </a:spcBef>
              <a:spcAft>
                <a:spcPct val="0"/>
              </a:spcAft>
              <a:tabLst>
                <a:tab pos="165100" algn="l"/>
              </a:tabLst>
            </a:pPr>
            <a:r>
              <a:rPr lang="ru-RU" b="1" dirty="0" smtClean="0">
                <a:latin typeface="Times New Roman" pitchFamily="18" charset="0"/>
                <a:ea typeface="Times New Roman" pitchFamily="18" charset="0"/>
                <a:cs typeface="Times New Roman" pitchFamily="18" charset="0"/>
              </a:rPr>
              <a:t>Всего 30 выездов в школы улусов РС(Я)</a:t>
            </a:r>
            <a:endParaRPr lang="ru-RU"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571504"/>
          </a:xfrm>
          <a:solidFill>
            <a:schemeClr val="accent2">
              <a:lumMod val="20000"/>
              <a:lumOff val="80000"/>
            </a:schemeClr>
          </a:solidFill>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1</a:t>
            </a:r>
            <a:r>
              <a:rPr lang="ru-RU" sz="2200"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3. </a:t>
            </a:r>
            <a:r>
              <a:rPr lang="ru-RU" sz="2200" b="1" dirty="0" err="1" smtClean="0">
                <a:latin typeface="Times New Roman" pitchFamily="18" charset="0"/>
                <a:cs typeface="Times New Roman" pitchFamily="18" charset="0"/>
              </a:rPr>
              <a:t>Профориентационная</a:t>
            </a:r>
            <a:r>
              <a:rPr lang="ru-RU" sz="2200" b="1" dirty="0" smtClean="0">
                <a:latin typeface="Times New Roman" pitchFamily="18" charset="0"/>
                <a:cs typeface="Times New Roman" pitchFamily="18" charset="0"/>
              </a:rPr>
              <a:t> работа через предметные олимпиады РС (Я)</a:t>
            </a:r>
            <a:endParaRPr lang="ru-RU" sz="2200" dirty="0"/>
          </a:p>
        </p:txBody>
      </p:sp>
      <p:sp>
        <p:nvSpPr>
          <p:cNvPr id="3" name="Содержимое 2"/>
          <p:cNvSpPr>
            <a:spLocks noGrp="1"/>
          </p:cNvSpPr>
          <p:nvPr>
            <p:ph idx="1"/>
          </p:nvPr>
        </p:nvSpPr>
        <p:spPr>
          <a:xfrm>
            <a:off x="457200" y="1142984"/>
            <a:ext cx="8229600" cy="4983179"/>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ru-RU" dirty="0" smtClean="0">
                <a:latin typeface="Times New Roman" pitchFamily="18" charset="0"/>
                <a:cs typeface="Times New Roman" pitchFamily="18" charset="0"/>
              </a:rPr>
              <a:t>Соловьева Н.М,  Христофоров П.П., Яковлев В.Г, Павлов А.Н, Горохов С.Н..участвовали в проведении олимпиады  СВОШ. Проводили </a:t>
            </a:r>
            <a:r>
              <a:rPr lang="ru-RU" dirty="0" err="1" smtClean="0">
                <a:latin typeface="Times New Roman" pitchFamily="18" charset="0"/>
                <a:cs typeface="Times New Roman" pitchFamily="18" charset="0"/>
              </a:rPr>
              <a:t>профориентационные</a:t>
            </a:r>
            <a:r>
              <a:rPr lang="ru-RU" dirty="0" smtClean="0">
                <a:latin typeface="Times New Roman" pitchFamily="18" charset="0"/>
                <a:cs typeface="Times New Roman" pitchFamily="18" charset="0"/>
              </a:rPr>
              <a:t> выступления, работают со списком призеров и победителей, принимали участие в организации и проведении консультаций для них (более 400 чел).  </a:t>
            </a:r>
          </a:p>
          <a:p>
            <a:r>
              <a:rPr lang="ru-RU" dirty="0" smtClean="0">
                <a:latin typeface="Times New Roman" pitchFamily="18" charset="0"/>
                <a:cs typeface="Times New Roman" pitchFamily="18" charset="0"/>
              </a:rPr>
              <a:t>Алексеев А.А. Христофоров П.П., Яковлев В.Г. принимали участие в организации и проведении Республиканской политехнической олимпиады школьников. Проводили </a:t>
            </a:r>
            <a:r>
              <a:rPr lang="ru-RU" dirty="0" err="1" smtClean="0">
                <a:latin typeface="Times New Roman" pitchFamily="18" charset="0"/>
                <a:cs typeface="Times New Roman" pitchFamily="18" charset="0"/>
              </a:rPr>
              <a:t>профориентационные</a:t>
            </a:r>
            <a:r>
              <a:rPr lang="ru-RU" dirty="0" smtClean="0">
                <a:latin typeface="Times New Roman" pitchFamily="18" charset="0"/>
                <a:cs typeface="Times New Roman" pitchFamily="18" charset="0"/>
              </a:rPr>
              <a:t> выступления, работали со списком призеров и победителей, 2 финалиста приглашены в ШАФТИ (50 чел). </a:t>
            </a:r>
          </a:p>
          <a:p>
            <a:r>
              <a:rPr lang="ru-RU" dirty="0" smtClean="0">
                <a:latin typeface="Times New Roman" pitchFamily="18" charset="0"/>
                <a:cs typeface="Times New Roman" pitchFamily="18" charset="0"/>
              </a:rPr>
              <a:t>Преподаватели ФТИ под руководством Григорьева Ю.М. принимали участие в проведении Всероссийской олимпиады школьников по физике, муниципальный этап, региональный этап. </a:t>
            </a:r>
          </a:p>
          <a:p>
            <a:r>
              <a:rPr lang="ru-RU" dirty="0" smtClean="0">
                <a:latin typeface="Times New Roman" pitchFamily="18" charset="0"/>
                <a:cs typeface="Times New Roman" pitchFamily="18" charset="0"/>
              </a:rPr>
              <a:t>Преподаватели ФТИ под руководством Григорьева Ю.М. принимали участие в проведении региональных и финальных  НПК "Шаг в будущее". Список призеров и победителей не предоставлен для дальнейшей </a:t>
            </a:r>
            <a:r>
              <a:rPr lang="ru-RU" dirty="0" err="1" smtClean="0">
                <a:latin typeface="Times New Roman" pitchFamily="18" charset="0"/>
                <a:cs typeface="Times New Roman" pitchFamily="18" charset="0"/>
              </a:rPr>
              <a:t>профориентационной</a:t>
            </a:r>
            <a:r>
              <a:rPr lang="ru-RU" dirty="0" smtClean="0">
                <a:latin typeface="Times New Roman" pitchFamily="18" charset="0"/>
                <a:cs typeface="Times New Roman" pitchFamily="18" charset="0"/>
              </a:rPr>
              <a:t> работы. </a:t>
            </a:r>
          </a:p>
          <a:p>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a:bodyPr>
          <a:lstStyle/>
          <a:p>
            <a:r>
              <a:rPr lang="ru-RU" sz="2400" b="1" dirty="0" smtClean="0">
                <a:latin typeface="Times New Roman" pitchFamily="18" charset="0"/>
                <a:cs typeface="Times New Roman" pitchFamily="18" charset="0"/>
              </a:rPr>
              <a:t>1. 4. Работа с СМИ.</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ru-RU" dirty="0" smtClean="0"/>
              <a:t>Николаев Д.В. - Интервью газете Саха </a:t>
            </a:r>
            <a:r>
              <a:rPr lang="ru-RU" dirty="0" err="1" smtClean="0"/>
              <a:t>Сирэ</a:t>
            </a:r>
            <a:r>
              <a:rPr lang="ru-RU" dirty="0" smtClean="0"/>
              <a:t> о работе лаборатории, №20 (5760), стр.40, </a:t>
            </a:r>
          </a:p>
          <a:p>
            <a:r>
              <a:rPr lang="ru-RU" dirty="0" smtClean="0"/>
              <a:t>Васильев С.Е.. Участие в передаче на «Саха 24», 6.03.2015    21.15. Рассказ о лаборатории «Многомерные технологии». </a:t>
            </a:r>
          </a:p>
          <a:p>
            <a:r>
              <a:rPr lang="ru-RU" dirty="0" smtClean="0"/>
              <a:t>Материалы, снятые НВК при проведении ШАФТИ были показаны в новостях НВК, </a:t>
            </a:r>
            <a:r>
              <a:rPr lang="ru-RU" dirty="0" err="1" smtClean="0"/>
              <a:t>ВестиСаха</a:t>
            </a:r>
            <a:r>
              <a:rPr lang="ru-RU" dirty="0" smtClean="0"/>
              <a:t>.</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071570"/>
          </a:xfrm>
          <a:solidFill>
            <a:schemeClr val="accent2">
              <a:lumMod val="20000"/>
              <a:lumOff val="80000"/>
            </a:schemeClr>
          </a:solidFill>
        </p:spPr>
        <p:txBody>
          <a:bodyPr>
            <a:normAutofit fontScale="90000"/>
          </a:bodyPr>
          <a:lstStyle/>
          <a:p>
            <a:r>
              <a:rPr lang="ru-RU" sz="2200" b="1" dirty="0" smtClean="0">
                <a:latin typeface="Times New Roman" pitchFamily="18" charset="0"/>
                <a:cs typeface="Times New Roman" pitchFamily="18" charset="0"/>
              </a:rPr>
              <a:t>1. 6.</a:t>
            </a:r>
            <a:r>
              <a:rPr lang="ru-RU" sz="2200"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«ШАФТИ -15».</a:t>
            </a: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1.6. 1. Составление списка более подготовленных абитуриентов </a:t>
            </a:r>
            <a:r>
              <a:rPr lang="ru-RU" dirty="0" smtClean="0"/>
              <a:t/>
            </a:r>
            <a:br>
              <a:rPr lang="ru-RU" dirty="0" smtClean="0"/>
            </a:br>
            <a:endParaRPr lang="ru-RU" dirty="0"/>
          </a:p>
        </p:txBody>
      </p:sp>
      <p:sp>
        <p:nvSpPr>
          <p:cNvPr id="3" name="Содержимое 2"/>
          <p:cNvSpPr>
            <a:spLocks noGrp="1"/>
          </p:cNvSpPr>
          <p:nvPr>
            <p:ph idx="1"/>
          </p:nvPr>
        </p:nvSpPr>
        <p:spPr>
          <a:xfrm>
            <a:off x="457200" y="1357298"/>
            <a:ext cx="8229600" cy="4768865"/>
          </a:xfrm>
        </p:spPr>
        <p:style>
          <a:lnRef idx="1">
            <a:schemeClr val="accent3"/>
          </a:lnRef>
          <a:fillRef idx="2">
            <a:schemeClr val="accent3"/>
          </a:fillRef>
          <a:effectRef idx="1">
            <a:schemeClr val="accent3"/>
          </a:effectRef>
          <a:fontRef idx="minor">
            <a:schemeClr val="dk1"/>
          </a:fontRef>
        </p:style>
        <p:txBody>
          <a:bodyPr>
            <a:normAutofit fontScale="92500"/>
          </a:bodyPr>
          <a:lstStyle/>
          <a:p>
            <a:r>
              <a:rPr lang="ru-RU" dirty="0" smtClean="0"/>
              <a:t>Список составлялся и уточнялся с октября 2014 года по рекомендациям учителей доверия и базовых школ ФТИ, работа велась через две группы </a:t>
            </a:r>
            <a:r>
              <a:rPr lang="ru-RU" dirty="0" err="1" smtClean="0"/>
              <a:t>WhatsApp</a:t>
            </a:r>
            <a:r>
              <a:rPr lang="ru-RU" dirty="0" smtClean="0"/>
              <a:t> «Учителя физики РС(Я)», 100 абонентов, «физики города» 42 абонента. Основной упор делался на ответственность учителей за предоставление самых лучших своих учеников. За первую сессию было представлено 98 абитуриентов, за вторую 86, из них выбирались по 50</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857248"/>
          </a:xfrm>
          <a:solidFill>
            <a:schemeClr val="accent2">
              <a:lumMod val="20000"/>
              <a:lumOff val="80000"/>
            </a:schemeClr>
          </a:solidFill>
        </p:spPr>
        <p:txBody>
          <a:bodyPr>
            <a:normAutofit fontScale="90000"/>
          </a:bodyPr>
          <a:lstStyle/>
          <a:p>
            <a:r>
              <a:rPr lang="ru-RU" sz="2800" b="1" dirty="0" smtClean="0">
                <a:latin typeface="Times New Roman" pitchFamily="18" charset="0"/>
                <a:cs typeface="Times New Roman" pitchFamily="18" charset="0"/>
              </a:rPr>
              <a:t>1.6.2.</a:t>
            </a:r>
            <a:r>
              <a:rPr lang="ru-RU" sz="2800" dirty="0" smtClean="0">
                <a:latin typeface="Times New Roman" pitchFamily="18" charset="0"/>
                <a:cs typeface="Times New Roman" pitchFamily="18" charset="0"/>
              </a:rPr>
              <a:t> Работа ША ФТИ</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229600" cy="5126055"/>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ru-RU" dirty="0" smtClean="0">
                <a:latin typeface="Times New Roman" pitchFamily="18" charset="0"/>
                <a:cs typeface="Times New Roman" pitchFamily="18" charset="0"/>
              </a:rPr>
              <a:t>Проведение занятий по подготовке к ЕГЭ:</a:t>
            </a:r>
          </a:p>
          <a:p>
            <a:r>
              <a:rPr lang="ru-RU" dirty="0" smtClean="0">
                <a:latin typeface="Times New Roman" pitchFamily="18" charset="0"/>
                <a:cs typeface="Times New Roman" pitchFamily="18" charset="0"/>
              </a:rPr>
              <a:t>по физике – Христофоров П.П., Бочкарева М.И.</a:t>
            </a:r>
          </a:p>
          <a:p>
            <a:r>
              <a:rPr lang="ru-RU" dirty="0" smtClean="0">
                <a:latin typeface="Times New Roman" pitchFamily="18" charset="0"/>
                <a:cs typeface="Times New Roman" pitchFamily="18" charset="0"/>
              </a:rPr>
              <a:t> по математике –Шарин Е.Ф, Афанасьев А.Н, Попов С.В.</a:t>
            </a:r>
          </a:p>
          <a:p>
            <a:r>
              <a:rPr lang="ru-RU" dirty="0" smtClean="0">
                <a:latin typeface="Times New Roman" pitchFamily="18" charset="0"/>
                <a:cs typeface="Times New Roman" pitchFamily="18" charset="0"/>
              </a:rPr>
              <a:t>Занятия проводились по 4 часа в день  (всего по 24 часа физики, 24 часа математики)</a:t>
            </a:r>
          </a:p>
          <a:p>
            <a:r>
              <a:rPr lang="ru-RU" dirty="0" smtClean="0">
                <a:latin typeface="Times New Roman" pitchFamily="18" charset="0"/>
                <a:cs typeface="Times New Roman" pitchFamily="18" charset="0"/>
              </a:rPr>
              <a:t>Лекции профессоров ФТИ (введение в специальность) проводились всеми кафедрами. (1час)</a:t>
            </a:r>
          </a:p>
          <a:p>
            <a:r>
              <a:rPr lang="ru-RU" dirty="0" smtClean="0">
                <a:latin typeface="Times New Roman" pitchFamily="18" charset="0"/>
                <a:cs typeface="Times New Roman" pitchFamily="18" charset="0"/>
              </a:rPr>
              <a:t>Студенты проводили свои мероприятия, такие как экскурсия по КФЕНУ (знакомство с кафедрами), </a:t>
            </a:r>
            <a:r>
              <a:rPr lang="ru-RU" dirty="0" err="1" smtClean="0">
                <a:latin typeface="Times New Roman" pitchFamily="18" charset="0"/>
                <a:cs typeface="Times New Roman" pitchFamily="18" charset="0"/>
              </a:rPr>
              <a:t>физбой</a:t>
            </a:r>
            <a:r>
              <a:rPr lang="ru-RU" dirty="0" smtClean="0">
                <a:latin typeface="Times New Roman" pitchFamily="18" charset="0"/>
                <a:cs typeface="Times New Roman" pitchFamily="18" charset="0"/>
              </a:rPr>
              <a:t>, открытие и закрытие ША ФТИ, беседы, экскурсия в АИЦ.</a:t>
            </a:r>
          </a:p>
          <a:p>
            <a:r>
              <a:rPr lang="ru-RU" dirty="0" smtClean="0">
                <a:latin typeface="Times New Roman" pitchFamily="18" charset="0"/>
                <a:cs typeface="Times New Roman" pitchFamily="18" charset="0"/>
              </a:rPr>
              <a:t>Для этих мероприятий отводилось время на второй половине дня по 1 часу в день.</a:t>
            </a:r>
          </a:p>
          <a:p>
            <a:r>
              <a:rPr lang="ru-RU" dirty="0" smtClean="0">
                <a:latin typeface="Times New Roman" pitchFamily="18" charset="0"/>
                <a:cs typeface="Times New Roman" pitchFamily="18" charset="0"/>
              </a:rPr>
              <a:t>Абитуриенты были разбиты на 10 групп, по рекомендовавшим кафедрам, каждая группа имела куратора, ответственного по профориентации кафедр, вожатого из числа студентов. Созданы 10 групп </a:t>
            </a:r>
            <a:r>
              <a:rPr lang="ru-RU" dirty="0" err="1" smtClean="0">
                <a:latin typeface="Times New Roman" pitchFamily="18" charset="0"/>
                <a:cs typeface="Times New Roman" pitchFamily="18" charset="0"/>
              </a:rPr>
              <a:t>WhatsApp</a:t>
            </a:r>
            <a:r>
              <a:rPr lang="ru-RU" dirty="0" smtClean="0">
                <a:latin typeface="Times New Roman" pitchFamily="18" charset="0"/>
                <a:cs typeface="Times New Roman" pitchFamily="18" charset="0"/>
              </a:rPr>
              <a:t>. В каждой сессии созданы две учебные группы по 25 человек «физики» и «инженера», которые учились по своим расписаниям.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642942"/>
          </a:xfrm>
          <a:solidFill>
            <a:schemeClr val="accent2">
              <a:lumMod val="20000"/>
              <a:lumOff val="80000"/>
            </a:schemeClr>
          </a:solidFill>
        </p:spPr>
        <p:txBody>
          <a:bodyPr>
            <a:normAutofit/>
          </a:bodyPr>
          <a:lstStyle/>
          <a:p>
            <a:r>
              <a:rPr lang="ru-RU" sz="2800" dirty="0" smtClean="0">
                <a:latin typeface="Times New Roman" pitchFamily="18" charset="0"/>
                <a:cs typeface="Times New Roman" pitchFamily="18" charset="0"/>
              </a:rPr>
              <a:t>Средние баллы ЕГЭ за 4 года</a:t>
            </a:r>
            <a:endParaRPr lang="ru-RU" sz="28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285860"/>
          <a:ext cx="8229600" cy="5282406"/>
        </p:xfrm>
        <a:graphic>
          <a:graphicData uri="http://schemas.openxmlformats.org/drawingml/2006/table">
            <a:tbl>
              <a:tblPr firstRow="1" bandRow="1">
                <a:tableStyleId>{8799B23B-EC83-4686-B30A-512413B5E67A}</a:tableStyleId>
              </a:tblPr>
              <a:tblGrid>
                <a:gridCol w="471462"/>
                <a:gridCol w="2271738"/>
                <a:gridCol w="1371600"/>
                <a:gridCol w="1371600"/>
                <a:gridCol w="1371600"/>
                <a:gridCol w="1371600"/>
              </a:tblGrid>
              <a:tr h="683038">
                <a:tc>
                  <a:txBody>
                    <a:bodyPr/>
                    <a:lstStyle/>
                    <a:p>
                      <a:r>
                        <a:rPr lang="ru-RU" dirty="0" smtClean="0"/>
                        <a:t>№</a:t>
                      </a:r>
                      <a:endParaRPr lang="ru-RU" dirty="0"/>
                    </a:p>
                  </a:txBody>
                  <a:tcPr/>
                </a:tc>
                <a:tc>
                  <a:txBody>
                    <a:bodyPr/>
                    <a:lstStyle/>
                    <a:p>
                      <a:r>
                        <a:rPr lang="ru-RU" dirty="0" smtClean="0"/>
                        <a:t>Направления подготовки</a:t>
                      </a:r>
                      <a:endParaRPr lang="ru-RU" dirty="0"/>
                    </a:p>
                  </a:txBody>
                  <a:tcPr/>
                </a:tc>
                <a:tc>
                  <a:txBody>
                    <a:bodyPr/>
                    <a:lstStyle/>
                    <a:p>
                      <a:pPr algn="ctr"/>
                      <a:r>
                        <a:rPr lang="en-US" dirty="0" smtClean="0"/>
                        <a:t>2012</a:t>
                      </a:r>
                      <a:endParaRPr lang="ru-RU" dirty="0"/>
                    </a:p>
                  </a:txBody>
                  <a:tcPr/>
                </a:tc>
                <a:tc>
                  <a:txBody>
                    <a:bodyPr/>
                    <a:lstStyle/>
                    <a:p>
                      <a:pPr algn="ctr"/>
                      <a:r>
                        <a:rPr lang="en-US" dirty="0" smtClean="0"/>
                        <a:t>2013</a:t>
                      </a:r>
                      <a:endParaRPr lang="ru-RU" dirty="0"/>
                    </a:p>
                  </a:txBody>
                  <a:tcPr/>
                </a:tc>
                <a:tc>
                  <a:txBody>
                    <a:bodyPr/>
                    <a:lstStyle/>
                    <a:p>
                      <a:pPr algn="ctr"/>
                      <a:r>
                        <a:rPr lang="en-US" dirty="0" smtClean="0"/>
                        <a:t>2014</a:t>
                      </a:r>
                      <a:endParaRPr lang="ru-RU" dirty="0"/>
                    </a:p>
                  </a:txBody>
                  <a:tcPr/>
                </a:tc>
                <a:tc>
                  <a:txBody>
                    <a:bodyPr/>
                    <a:lstStyle/>
                    <a:p>
                      <a:pPr algn="ctr"/>
                      <a:r>
                        <a:rPr lang="en-US" dirty="0" smtClean="0"/>
                        <a:t>2015</a:t>
                      </a:r>
                      <a:endParaRPr lang="ru-RU" dirty="0"/>
                    </a:p>
                  </a:txBody>
                  <a:tcPr/>
                </a:tc>
              </a:tr>
              <a:tr h="395728">
                <a:tc>
                  <a:txBody>
                    <a:bodyPr/>
                    <a:lstStyle/>
                    <a:p>
                      <a:pPr marL="0" lvl="2" indent="0" algn="l">
                        <a:spcAft>
                          <a:spcPts val="0"/>
                        </a:spcAft>
                        <a:buFont typeface="+mj-lt"/>
                        <a:buNone/>
                      </a:pPr>
                      <a:r>
                        <a:rPr lang="ru-RU" sz="1400" dirty="0" smtClean="0"/>
                        <a:t>1</a:t>
                      </a:r>
                      <a:endParaRPr lang="ru-RU" sz="1400" dirty="0">
                        <a:latin typeface="Times New Roman"/>
                        <a:ea typeface="Times New Roman"/>
                      </a:endParaRPr>
                    </a:p>
                  </a:txBody>
                  <a:tcPr marL="68580" marR="68580" marT="0" marB="0" anchor="ctr"/>
                </a:tc>
                <a:tc>
                  <a:txBody>
                    <a:bodyPr/>
                    <a:lstStyle/>
                    <a:p>
                      <a:pPr marL="0" lvl="2" indent="0" algn="l">
                        <a:spcAft>
                          <a:spcPts val="0"/>
                        </a:spcAft>
                        <a:buFont typeface="+mj-lt"/>
                        <a:buNone/>
                      </a:pPr>
                      <a:r>
                        <a:rPr lang="en-US" sz="1400" b="1" dirty="0" smtClean="0">
                          <a:latin typeface="Times New Roman" pitchFamily="18" charset="0"/>
                          <a:cs typeface="Times New Roman" pitchFamily="18" charset="0"/>
                        </a:rPr>
                        <a:t>03.03.03 </a:t>
                      </a:r>
                      <a:r>
                        <a:rPr lang="ru-RU" sz="1400" b="1" dirty="0" smtClean="0">
                          <a:latin typeface="Times New Roman" pitchFamily="18" charset="0"/>
                          <a:cs typeface="Times New Roman" pitchFamily="18" charset="0"/>
                        </a:rPr>
                        <a:t>Радиофизика</a:t>
                      </a:r>
                      <a:endParaRPr lang="ru-RU" sz="1400" b="1" dirty="0">
                        <a:latin typeface="Times New Roman" pitchFamily="18" charset="0"/>
                        <a:ea typeface="Times New Roman"/>
                        <a:cs typeface="Times New Roman" pitchFamily="18" charset="0"/>
                      </a:endParaRPr>
                    </a:p>
                  </a:txBody>
                  <a:tcPr marL="68580" marR="68580" marT="0" marB="0" anchor="ct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64</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60,</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9</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57</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66,7</a:t>
                      </a:r>
                    </a:p>
                  </a:txBody>
                  <a:tcPr marL="45196" marR="45196" marT="0" marB="0" anchor="ctr" horzOverflow="overflow"/>
                </a:tc>
              </a:tr>
              <a:tr h="395728">
                <a:tc>
                  <a:txBody>
                    <a:bodyPr/>
                    <a:lstStyle/>
                    <a:p>
                      <a:pPr marL="0" lvl="2" indent="0" algn="l">
                        <a:spcAft>
                          <a:spcPts val="0"/>
                        </a:spcAft>
                        <a:buFont typeface="+mj-lt"/>
                        <a:buNone/>
                      </a:pPr>
                      <a:r>
                        <a:rPr lang="ru-RU" sz="1400" dirty="0" smtClean="0"/>
                        <a:t>2</a:t>
                      </a:r>
                      <a:endParaRPr lang="ru-RU" sz="1400" dirty="0">
                        <a:latin typeface="Times New Roman"/>
                        <a:ea typeface="Times New Roman"/>
                      </a:endParaRPr>
                    </a:p>
                  </a:txBody>
                  <a:tcPr marL="68580" marR="68580" marT="0" marB="0" anchor="ctr"/>
                </a:tc>
                <a:tc>
                  <a:txBody>
                    <a:bodyPr/>
                    <a:lstStyle/>
                    <a:p>
                      <a:pPr marL="0" lvl="2" indent="0" algn="l">
                        <a:spcAft>
                          <a:spcPts val="0"/>
                        </a:spcAft>
                        <a:buFont typeface="+mj-lt"/>
                        <a:buNone/>
                      </a:pPr>
                      <a:r>
                        <a:rPr lang="en-US" sz="1400" b="1" dirty="0" smtClean="0">
                          <a:latin typeface="Times New Roman" pitchFamily="18" charset="0"/>
                          <a:cs typeface="Times New Roman" pitchFamily="18" charset="0"/>
                        </a:rPr>
                        <a:t>03.03.02 </a:t>
                      </a:r>
                      <a:r>
                        <a:rPr lang="ru-RU" sz="1400" b="1" dirty="0" smtClean="0">
                          <a:latin typeface="Times New Roman" pitchFamily="18" charset="0"/>
                          <a:cs typeface="Times New Roman" pitchFamily="18" charset="0"/>
                        </a:rPr>
                        <a:t>Физика</a:t>
                      </a:r>
                      <a:endParaRPr lang="ru-RU" sz="1400" b="1" dirty="0">
                        <a:latin typeface="Times New Roman" pitchFamily="18" charset="0"/>
                        <a:ea typeface="Times New Roman"/>
                        <a:cs typeface="Times New Roman" pitchFamily="18" charset="0"/>
                      </a:endParaRPr>
                    </a:p>
                  </a:txBody>
                  <a:tcPr marL="68580" marR="68580" marT="0" marB="0" anchor="ct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58</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60</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64</a:t>
                      </a:r>
                    </a:p>
                  </a:txBody>
                  <a:tcPr marL="45196" marR="45196" marT="0" marB="0" anchor="ctr" horzOverflow="overflow"/>
                </a:tc>
              </a:tr>
              <a:tr h="455358">
                <a:tc>
                  <a:txBody>
                    <a:bodyPr/>
                    <a:lstStyle/>
                    <a:p>
                      <a:pPr>
                        <a:spcAft>
                          <a:spcPts val="0"/>
                        </a:spcAft>
                      </a:pPr>
                      <a:r>
                        <a:rPr lang="ru-RU" sz="1400" dirty="0" smtClean="0"/>
                        <a:t>3</a:t>
                      </a:r>
                      <a:endParaRPr lang="ru-RU" sz="1400" dirty="0">
                        <a:latin typeface="Times New Roman"/>
                        <a:ea typeface="Times New Roman"/>
                      </a:endParaRPr>
                    </a:p>
                  </a:txBody>
                  <a:tcPr marL="68580" marR="68580" marT="0" marB="0"/>
                </a:tc>
                <a:tc>
                  <a:txBody>
                    <a:bodyPr/>
                    <a:lstStyle/>
                    <a:p>
                      <a:pPr>
                        <a:spcAft>
                          <a:spcPts val="0"/>
                        </a:spcAft>
                      </a:pPr>
                      <a:r>
                        <a:rPr lang="ru-RU" sz="1400" b="1" dirty="0">
                          <a:latin typeface="Times New Roman" pitchFamily="18" charset="0"/>
                          <a:cs typeface="Times New Roman" pitchFamily="18" charset="0"/>
                        </a:rPr>
                        <a:t>44.03.05   Педагогическое образование</a:t>
                      </a:r>
                      <a:endParaRPr lang="ru-RU" sz="1400" b="1" dirty="0">
                        <a:latin typeface="Times New Roman" pitchFamily="18" charset="0"/>
                        <a:ea typeface="Times New Roman"/>
                        <a:cs typeface="Times New Roman" pitchFamily="18" charset="0"/>
                      </a:endParaRPr>
                    </a:p>
                  </a:txBody>
                  <a:tcPr marL="68580" marR="68580" marT="0" marB="0"/>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52</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,8</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55</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69,11</a:t>
                      </a:r>
                    </a:p>
                  </a:txBody>
                  <a:tcPr marL="45196" marR="45196" marT="0" marB="0" anchor="ctr" horzOverflow="overflow"/>
                </a:tc>
              </a:tr>
              <a:tr h="455358">
                <a:tc>
                  <a:txBody>
                    <a:bodyPr/>
                    <a:lstStyle/>
                    <a:p>
                      <a:pPr>
                        <a:spcAft>
                          <a:spcPts val="0"/>
                        </a:spcAft>
                      </a:pPr>
                      <a:r>
                        <a:rPr lang="ru-RU" sz="1400" dirty="0" smtClean="0"/>
                        <a:t>4</a:t>
                      </a:r>
                      <a:endParaRPr lang="ru-RU" sz="1400" dirty="0">
                        <a:latin typeface="Times New Roman"/>
                        <a:ea typeface="Times New Roman"/>
                      </a:endParaRPr>
                    </a:p>
                  </a:txBody>
                  <a:tcPr marL="68580" marR="68580" marT="0" marB="0"/>
                </a:tc>
                <a:tc>
                  <a:txBody>
                    <a:bodyPr/>
                    <a:lstStyle/>
                    <a:p>
                      <a:pPr>
                        <a:spcAft>
                          <a:spcPts val="0"/>
                        </a:spcAft>
                      </a:pPr>
                      <a:r>
                        <a:rPr lang="ru-RU" sz="1400" b="1" dirty="0">
                          <a:latin typeface="Times New Roman" pitchFamily="18" charset="0"/>
                          <a:cs typeface="Times New Roman" pitchFamily="18" charset="0"/>
                        </a:rPr>
                        <a:t>13.03.01   Теплоэнергетика и теплотехника</a:t>
                      </a:r>
                      <a:endParaRPr lang="ru-RU" sz="1400" b="1" dirty="0">
                        <a:latin typeface="Times New Roman" pitchFamily="18" charset="0"/>
                        <a:ea typeface="Times New Roman"/>
                        <a:cs typeface="Times New Roman" pitchFamily="18" charset="0"/>
                      </a:endParaRPr>
                    </a:p>
                  </a:txBody>
                  <a:tcPr marL="68580" marR="68580" marT="0" marB="0"/>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57</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8</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57</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68,53</a:t>
                      </a:r>
                    </a:p>
                  </a:txBody>
                  <a:tcPr marL="45196" marR="45196" marT="0" marB="0" anchor="ctr" horzOverflow="overflow"/>
                </a:tc>
              </a:tr>
              <a:tr h="683038">
                <a:tc>
                  <a:txBody>
                    <a:bodyPr/>
                    <a:lstStyle/>
                    <a:p>
                      <a:pPr>
                        <a:spcAft>
                          <a:spcPts val="0"/>
                        </a:spcAft>
                      </a:pPr>
                      <a:r>
                        <a:rPr lang="ru-RU" sz="1400" dirty="0" smtClean="0"/>
                        <a:t>5</a:t>
                      </a:r>
                      <a:endParaRPr lang="ru-RU" sz="1400" dirty="0">
                        <a:latin typeface="Times New Roman"/>
                        <a:ea typeface="Times New Roman"/>
                      </a:endParaRPr>
                    </a:p>
                  </a:txBody>
                  <a:tcPr marL="68580" marR="68580" marT="0" marB="0"/>
                </a:tc>
                <a:tc>
                  <a:txBody>
                    <a:bodyPr/>
                    <a:lstStyle/>
                    <a:p>
                      <a:pPr>
                        <a:spcAft>
                          <a:spcPts val="0"/>
                        </a:spcAft>
                      </a:pPr>
                      <a:r>
                        <a:rPr lang="ru-RU" sz="1400" b="1" dirty="0">
                          <a:latin typeface="Times New Roman" pitchFamily="18" charset="0"/>
                          <a:cs typeface="Times New Roman" pitchFamily="18" charset="0"/>
                        </a:rPr>
                        <a:t>13.03.02</a:t>
                      </a:r>
                      <a:r>
                        <a:rPr lang="en-US" sz="1400" b="1" dirty="0">
                          <a:latin typeface="Times New Roman" pitchFamily="18" charset="0"/>
                          <a:cs typeface="Times New Roman" pitchFamily="18" charset="0"/>
                        </a:rPr>
                        <a:t>   </a:t>
                      </a:r>
                      <a:r>
                        <a:rPr lang="ru-RU" sz="1400" b="1" dirty="0">
                          <a:latin typeface="Times New Roman" pitchFamily="18" charset="0"/>
                          <a:cs typeface="Times New Roman" pitchFamily="18" charset="0"/>
                        </a:rPr>
                        <a:t>Электроэнергетика и электротехника</a:t>
                      </a:r>
                      <a:endParaRPr lang="ru-RU" sz="1400" b="1" dirty="0">
                        <a:latin typeface="Times New Roman" pitchFamily="18" charset="0"/>
                        <a:ea typeface="Times New Roman"/>
                        <a:cs typeface="Times New Roman" pitchFamily="18" charset="0"/>
                      </a:endParaRPr>
                    </a:p>
                  </a:txBody>
                  <a:tcPr marL="68580" marR="68580" marT="0" marB="0"/>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64</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71,77</a:t>
                      </a:r>
                    </a:p>
                  </a:txBody>
                  <a:tcPr marL="45196" marR="45196" marT="0" marB="0" anchor="ctr" horzOverflow="overflow"/>
                </a:tc>
              </a:tr>
              <a:tr h="455358">
                <a:tc>
                  <a:txBody>
                    <a:bodyPr/>
                    <a:lstStyle/>
                    <a:p>
                      <a:pPr>
                        <a:spcAft>
                          <a:spcPts val="0"/>
                        </a:spcAft>
                      </a:pPr>
                      <a:r>
                        <a:rPr lang="ru-RU" sz="1400" dirty="0" smtClean="0"/>
                        <a:t>6</a:t>
                      </a:r>
                      <a:endParaRPr lang="ru-RU" sz="1400" dirty="0">
                        <a:latin typeface="Times New Roman"/>
                        <a:ea typeface="Times New Roman"/>
                      </a:endParaRPr>
                    </a:p>
                  </a:txBody>
                  <a:tcPr marL="68580" marR="68580" marT="0" marB="0"/>
                </a:tc>
                <a:tc>
                  <a:txBody>
                    <a:bodyPr/>
                    <a:lstStyle/>
                    <a:p>
                      <a:pPr>
                        <a:spcAft>
                          <a:spcPts val="0"/>
                        </a:spcAft>
                      </a:pPr>
                      <a:r>
                        <a:rPr lang="ru-RU" sz="1400" b="1" dirty="0">
                          <a:latin typeface="Times New Roman" pitchFamily="18" charset="0"/>
                          <a:cs typeface="Times New Roman" pitchFamily="18" charset="0"/>
                        </a:rPr>
                        <a:t>14.03.02</a:t>
                      </a:r>
                      <a:r>
                        <a:rPr lang="en-US" sz="1400" b="1" dirty="0">
                          <a:latin typeface="Times New Roman" pitchFamily="18" charset="0"/>
                          <a:cs typeface="Times New Roman" pitchFamily="18" charset="0"/>
                        </a:rPr>
                        <a:t>   </a:t>
                      </a:r>
                      <a:r>
                        <a:rPr lang="ru-RU" sz="1400" b="1" dirty="0">
                          <a:latin typeface="Times New Roman" pitchFamily="18" charset="0"/>
                          <a:cs typeface="Times New Roman" pitchFamily="18" charset="0"/>
                        </a:rPr>
                        <a:t>Ядерные физика и технологии</a:t>
                      </a:r>
                      <a:endParaRPr lang="ru-RU" sz="1400" b="1" dirty="0">
                        <a:latin typeface="Times New Roman" pitchFamily="18" charset="0"/>
                        <a:ea typeface="Times New Roman"/>
                        <a:cs typeface="Times New Roman" pitchFamily="18" charset="0"/>
                      </a:endParaRPr>
                    </a:p>
                  </a:txBody>
                  <a:tcPr marL="68580" marR="68580" marT="0" marB="0"/>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52,7</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54</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64,7</a:t>
                      </a:r>
                    </a:p>
                  </a:txBody>
                  <a:tcPr marL="45196" marR="45196" marT="0" marB="0" anchor="ctr" horzOverflow="overflow"/>
                </a:tc>
              </a:tr>
              <a:tr h="395728">
                <a:tc>
                  <a:txBody>
                    <a:bodyPr/>
                    <a:lstStyle/>
                    <a:p>
                      <a:pPr>
                        <a:spcAft>
                          <a:spcPts val="0"/>
                        </a:spcAft>
                      </a:pPr>
                      <a:r>
                        <a:rPr lang="ru-RU" sz="1400" dirty="0" smtClean="0"/>
                        <a:t>7</a:t>
                      </a:r>
                      <a:endParaRPr lang="ru-RU" sz="1400" dirty="0">
                        <a:latin typeface="Times New Roman"/>
                        <a:ea typeface="Times New Roman"/>
                      </a:endParaRPr>
                    </a:p>
                  </a:txBody>
                  <a:tcPr marL="68580" marR="68580" marT="0" marB="0"/>
                </a:tc>
                <a:tc>
                  <a:txBody>
                    <a:bodyPr/>
                    <a:lstStyle/>
                    <a:p>
                      <a:pPr>
                        <a:spcAft>
                          <a:spcPts val="0"/>
                        </a:spcAft>
                      </a:pPr>
                      <a:r>
                        <a:rPr lang="ru-RU" sz="1400" b="1" dirty="0">
                          <a:latin typeface="Times New Roman" pitchFamily="18" charset="0"/>
                          <a:cs typeface="Times New Roman" pitchFamily="18" charset="0"/>
                        </a:rPr>
                        <a:t>11.03.01</a:t>
                      </a:r>
                      <a:r>
                        <a:rPr lang="en-US" sz="1400" b="1" dirty="0">
                          <a:latin typeface="Times New Roman" pitchFamily="18" charset="0"/>
                          <a:cs typeface="Times New Roman" pitchFamily="18" charset="0"/>
                        </a:rPr>
                        <a:t>   </a:t>
                      </a:r>
                      <a:r>
                        <a:rPr lang="ru-RU" sz="1400" b="1" dirty="0">
                          <a:latin typeface="Times New Roman" pitchFamily="18" charset="0"/>
                          <a:cs typeface="Times New Roman" pitchFamily="18" charset="0"/>
                        </a:rPr>
                        <a:t>Радиотехника</a:t>
                      </a:r>
                      <a:endParaRPr lang="ru-RU" sz="1400" b="1" dirty="0">
                        <a:latin typeface="Times New Roman" pitchFamily="18" charset="0"/>
                        <a:ea typeface="Times New Roman"/>
                        <a:cs typeface="Times New Roman" pitchFamily="18" charset="0"/>
                      </a:endParaRPr>
                    </a:p>
                  </a:txBody>
                  <a:tcPr marL="68580" marR="68580" marT="0" marB="0"/>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56</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6.1</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57</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62,8</a:t>
                      </a:r>
                    </a:p>
                  </a:txBody>
                  <a:tcPr marL="45196" marR="45196" marT="0" marB="0" anchor="ctr" horzOverflow="overflow"/>
                </a:tc>
              </a:tr>
              <a:tr h="683038">
                <a:tc>
                  <a:txBody>
                    <a:bodyPr/>
                    <a:lstStyle/>
                    <a:p>
                      <a:pPr>
                        <a:spcAft>
                          <a:spcPts val="0"/>
                        </a:spcAft>
                      </a:pPr>
                      <a:r>
                        <a:rPr lang="ru-RU" sz="1400" dirty="0" smtClean="0"/>
                        <a:t>8</a:t>
                      </a:r>
                      <a:endParaRPr lang="ru-RU" sz="1400" dirty="0">
                        <a:latin typeface="Times New Roman"/>
                        <a:ea typeface="Times New Roman"/>
                      </a:endParaRPr>
                    </a:p>
                  </a:txBody>
                  <a:tcPr marL="68580" marR="68580" marT="0" marB="0"/>
                </a:tc>
                <a:tc>
                  <a:txBody>
                    <a:bodyPr/>
                    <a:lstStyle/>
                    <a:p>
                      <a:pPr>
                        <a:spcAft>
                          <a:spcPts val="0"/>
                        </a:spcAft>
                      </a:pPr>
                      <a:r>
                        <a:rPr lang="ru-RU" sz="1400" b="1" dirty="0">
                          <a:latin typeface="Times New Roman" pitchFamily="18" charset="0"/>
                          <a:cs typeface="Times New Roman" pitchFamily="18" charset="0"/>
                        </a:rPr>
                        <a:t>29.03.04</a:t>
                      </a:r>
                      <a:r>
                        <a:rPr lang="en-US" sz="1400" b="1" dirty="0">
                          <a:latin typeface="Times New Roman" pitchFamily="18" charset="0"/>
                          <a:cs typeface="Times New Roman" pitchFamily="18" charset="0"/>
                        </a:rPr>
                        <a:t>   </a:t>
                      </a:r>
                      <a:r>
                        <a:rPr lang="ru-RU" sz="1400" b="1" dirty="0">
                          <a:latin typeface="Times New Roman" pitchFamily="18" charset="0"/>
                          <a:cs typeface="Times New Roman" pitchFamily="18" charset="0"/>
                        </a:rPr>
                        <a:t>Технология художественной обработки  материалов</a:t>
                      </a:r>
                      <a:endParaRPr lang="ru-RU" sz="1400" b="1" dirty="0">
                        <a:latin typeface="Times New Roman" pitchFamily="18" charset="0"/>
                        <a:ea typeface="Times New Roman"/>
                        <a:cs typeface="Times New Roman" pitchFamily="18" charset="0"/>
                      </a:endParaRPr>
                    </a:p>
                  </a:txBody>
                  <a:tcPr marL="68580" marR="68580" marT="0" marB="0"/>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52</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71</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52</a:t>
                      </a: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66,35</a:t>
                      </a:r>
                    </a:p>
                  </a:txBody>
                  <a:tcPr marL="45196" marR="45196" marT="0" marB="0" anchor="ctr" horzOverflow="overflow"/>
                </a:tc>
              </a:tr>
              <a:tr h="395728">
                <a:tc>
                  <a:txBody>
                    <a:bodyPr/>
                    <a:lstStyle/>
                    <a:p>
                      <a:pPr>
                        <a:spcAft>
                          <a:spcPts val="0"/>
                        </a:spcAft>
                      </a:pPr>
                      <a:r>
                        <a:rPr lang="ru-RU" sz="1400" b="1" dirty="0" smtClean="0">
                          <a:latin typeface="Times New Roman"/>
                          <a:ea typeface="Times New Roman"/>
                        </a:rPr>
                        <a:t>9</a:t>
                      </a:r>
                      <a:endParaRPr lang="ru-RU" sz="1400" b="1" dirty="0">
                        <a:latin typeface="Times New Roman"/>
                        <a:ea typeface="Times New Roman"/>
                      </a:endParaRPr>
                    </a:p>
                  </a:txBody>
                  <a:tcPr marL="68580" marR="68580" marT="0" marB="0"/>
                </a:tc>
                <a:tc>
                  <a:txBody>
                    <a:bodyPr/>
                    <a:lstStyle/>
                    <a:p>
                      <a:pPr>
                        <a:spcAft>
                          <a:spcPts val="0"/>
                        </a:spcAft>
                      </a:pPr>
                      <a:r>
                        <a:rPr lang="ru-RU" sz="1400" b="1" dirty="0" smtClean="0"/>
                        <a:t>Итого </a:t>
                      </a:r>
                      <a:endParaRPr lang="ru-RU" sz="1400" b="1" dirty="0">
                        <a:latin typeface="Times New Roman"/>
                        <a:ea typeface="Times New Roman"/>
                      </a:endParaRPr>
                    </a:p>
                  </a:txBody>
                  <a:tcPr marL="68580" marR="68580" marT="0" marB="0"/>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57</a:t>
                      </a:r>
                      <a:endPar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5196" marR="45196" marT="0" marB="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5</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9</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45196" marR="45196" marT="0" marB="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57</a:t>
                      </a:r>
                    </a:p>
                  </a:txBody>
                  <a:tcPr marL="45196" marR="45196" marT="0" marB="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67,11</a:t>
                      </a:r>
                    </a:p>
                  </a:txBody>
                  <a:tcPr marL="45196" marR="45196" marT="0" marB="0" horzOverflow="overflow"/>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700" b="1" i="1" dirty="0" smtClean="0"/>
              <a:t/>
            </a:r>
            <a:br>
              <a:rPr lang="en-US" sz="2700" b="1" i="1" dirty="0" smtClean="0"/>
            </a:br>
            <a:r>
              <a:rPr lang="ru-RU" sz="2700" b="1" i="1" dirty="0" smtClean="0"/>
              <a:t>Сравнительная </a:t>
            </a:r>
            <a:r>
              <a:rPr lang="ru-RU" sz="2700" b="1" i="1" dirty="0"/>
              <a:t>диаграмма итогов зимней сессии по общей и качественной успеваемости за 5лет</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2500313" y="142875"/>
            <a:ext cx="1871662" cy="576263"/>
          </a:xfrm>
          <a:prstGeom prst="rect">
            <a:avLst/>
          </a:prstGeom>
          <a:gradFill rotWithShape="1">
            <a:gsLst>
              <a:gs pos="0">
                <a:srgbClr val="5E9EFF"/>
              </a:gs>
              <a:gs pos="39999">
                <a:srgbClr val="85C2FF"/>
              </a:gs>
              <a:gs pos="70000">
                <a:srgbClr val="C4D6EB"/>
              </a:gs>
              <a:gs pos="100000">
                <a:srgbClr val="FFEBFA"/>
              </a:gs>
            </a:gsLst>
            <a:path path="shape">
              <a:fillToRect l="50000" t="50000" r="50000" b="50000"/>
            </a:path>
          </a:gradFill>
          <a:ln w="9525">
            <a:solidFill>
              <a:srgbClr val="FF0000"/>
            </a:solidFill>
            <a:miter lim="800000"/>
            <a:headEnd/>
            <a:tailEnd/>
          </a:ln>
        </p:spPr>
        <p:txBody>
          <a:bodyPr/>
          <a:lstStyle/>
          <a:p>
            <a:pPr algn="ctr"/>
            <a:r>
              <a:rPr lang="ru-RU" sz="2400" b="1">
                <a:solidFill>
                  <a:srgbClr val="000000"/>
                </a:solidFill>
                <a:cs typeface="Times New Roman" pitchFamily="18" charset="0"/>
              </a:rPr>
              <a:t>Дирекция</a:t>
            </a:r>
            <a:endParaRPr lang="ru-RU" sz="2400">
              <a:solidFill>
                <a:srgbClr val="000000"/>
              </a:solidFill>
            </a:endParaRPr>
          </a:p>
        </p:txBody>
      </p:sp>
      <p:sp>
        <p:nvSpPr>
          <p:cNvPr id="5124" name="Rectangle 4"/>
          <p:cNvSpPr>
            <a:spLocks noChangeArrowheads="1"/>
          </p:cNvSpPr>
          <p:nvPr/>
        </p:nvSpPr>
        <p:spPr bwMode="auto">
          <a:xfrm>
            <a:off x="4786313" y="142875"/>
            <a:ext cx="3357562" cy="571500"/>
          </a:xfrm>
          <a:prstGeom prst="rect">
            <a:avLst/>
          </a:prstGeom>
          <a:gradFill rotWithShape="1">
            <a:gsLst>
              <a:gs pos="0">
                <a:srgbClr val="5E9EFF"/>
              </a:gs>
              <a:gs pos="39999">
                <a:srgbClr val="85C2FF"/>
              </a:gs>
              <a:gs pos="70000">
                <a:srgbClr val="C4D6EB"/>
              </a:gs>
              <a:gs pos="100000">
                <a:srgbClr val="FFEBFA"/>
              </a:gs>
            </a:gsLst>
            <a:path path="rect">
              <a:fillToRect l="100000" b="100000"/>
            </a:path>
          </a:gradFill>
          <a:ln w="9525">
            <a:solidFill>
              <a:srgbClr val="FF0000"/>
            </a:solidFill>
            <a:miter lim="800000"/>
            <a:headEnd/>
            <a:tailEnd/>
          </a:ln>
        </p:spPr>
        <p:txBody>
          <a:bodyPr/>
          <a:lstStyle/>
          <a:p>
            <a:pPr algn="ctr"/>
            <a:r>
              <a:rPr lang="ru-RU" b="1">
                <a:cs typeface="Times New Roman" pitchFamily="18" charset="0"/>
              </a:rPr>
              <a:t>Учебно-методический отдел</a:t>
            </a:r>
            <a:endParaRPr lang="ru-RU"/>
          </a:p>
        </p:txBody>
      </p:sp>
      <p:sp>
        <p:nvSpPr>
          <p:cNvPr id="5125" name="Rectangle 5"/>
          <p:cNvSpPr>
            <a:spLocks noChangeArrowheads="1"/>
          </p:cNvSpPr>
          <p:nvPr/>
        </p:nvSpPr>
        <p:spPr bwMode="auto">
          <a:xfrm>
            <a:off x="214313" y="3500438"/>
            <a:ext cx="2662237" cy="1008062"/>
          </a:xfrm>
          <a:prstGeom prst="rect">
            <a:avLst/>
          </a:prstGeom>
          <a:gradFill rotWithShape="1">
            <a:gsLst>
              <a:gs pos="0">
                <a:srgbClr val="5E9EFF"/>
              </a:gs>
              <a:gs pos="39999">
                <a:srgbClr val="85C2FF"/>
              </a:gs>
              <a:gs pos="70000">
                <a:srgbClr val="C4D6EB"/>
              </a:gs>
              <a:gs pos="100000">
                <a:srgbClr val="FFEBFA"/>
              </a:gs>
            </a:gsLst>
            <a:path path="rect">
              <a:fillToRect r="100000" b="100000"/>
            </a:path>
          </a:gradFill>
          <a:ln w="9525">
            <a:solidFill>
              <a:srgbClr val="FF0000"/>
            </a:solidFill>
            <a:miter lim="800000"/>
            <a:headEnd/>
            <a:tailEnd/>
          </a:ln>
        </p:spPr>
        <p:txBody>
          <a:bodyPr/>
          <a:lstStyle/>
          <a:p>
            <a:pPr algn="ctr" eaLnBrk="0" hangingPunct="0"/>
            <a:r>
              <a:rPr lang="ru-RU" sz="1600" b="1">
                <a:solidFill>
                  <a:schemeClr val="accent2"/>
                </a:solidFill>
              </a:rPr>
              <a:t>Кафедра</a:t>
            </a:r>
            <a:r>
              <a:rPr lang="ru-RU" sz="1600" b="1"/>
              <a:t> Технологии обработки драгоценных камней и металлов</a:t>
            </a:r>
          </a:p>
        </p:txBody>
      </p:sp>
      <p:sp>
        <p:nvSpPr>
          <p:cNvPr id="5128" name="Rectangle 8"/>
          <p:cNvSpPr>
            <a:spLocks noChangeArrowheads="1"/>
          </p:cNvSpPr>
          <p:nvPr/>
        </p:nvSpPr>
        <p:spPr bwMode="auto">
          <a:xfrm>
            <a:off x="214313" y="1000125"/>
            <a:ext cx="3143250" cy="2428875"/>
          </a:xfrm>
          <a:prstGeom prst="rect">
            <a:avLst/>
          </a:prstGeom>
          <a:gradFill rotWithShape="1">
            <a:gsLst>
              <a:gs pos="0">
                <a:srgbClr val="5E9EFF"/>
              </a:gs>
              <a:gs pos="39999">
                <a:srgbClr val="85C2FF"/>
              </a:gs>
              <a:gs pos="70000">
                <a:srgbClr val="C4D6EB"/>
              </a:gs>
              <a:gs pos="100000">
                <a:srgbClr val="FFEBFA"/>
              </a:gs>
            </a:gsLst>
            <a:path path="rect">
              <a:fillToRect t="100000" r="100000"/>
            </a:path>
          </a:gradFill>
          <a:ln w="9525">
            <a:solidFill>
              <a:srgbClr val="FF0000"/>
            </a:solidFill>
            <a:miter lim="800000"/>
            <a:headEnd/>
            <a:tailEnd/>
          </a:ln>
        </p:spPr>
        <p:txBody>
          <a:bodyPr/>
          <a:lstStyle/>
          <a:p>
            <a:pPr algn="ctr">
              <a:tabLst>
                <a:tab pos="228600" algn="l"/>
              </a:tabLst>
            </a:pPr>
            <a:r>
              <a:rPr lang="ru-RU" sz="1600" b="1">
                <a:solidFill>
                  <a:srgbClr val="FF0000"/>
                </a:solidFill>
                <a:cs typeface="Times New Roman" pitchFamily="18" charset="0"/>
              </a:rPr>
              <a:t>Кафедры</a:t>
            </a:r>
            <a:r>
              <a:rPr lang="ru-RU" sz="1600" b="1">
                <a:cs typeface="Times New Roman" pitchFamily="18" charset="0"/>
              </a:rPr>
              <a:t>:</a:t>
            </a:r>
            <a:endParaRPr lang="ru-RU" sz="1600"/>
          </a:p>
          <a:p>
            <a:pPr eaLnBrk="0" hangingPunct="0">
              <a:tabLst>
                <a:tab pos="228600" algn="l"/>
              </a:tabLst>
            </a:pPr>
            <a:r>
              <a:rPr lang="ru-RU" sz="1600" b="1">
                <a:cs typeface="Times New Roman" pitchFamily="18" charset="0"/>
              </a:rPr>
              <a:t>Общей и экспериментальной физики</a:t>
            </a:r>
          </a:p>
          <a:p>
            <a:pPr eaLnBrk="0" hangingPunct="0">
              <a:tabLst>
                <a:tab pos="228600" algn="l"/>
              </a:tabLst>
            </a:pPr>
            <a:endParaRPr lang="en-US" sz="1600" b="1">
              <a:cs typeface="Times New Roman" pitchFamily="18" charset="0"/>
            </a:endParaRPr>
          </a:p>
          <a:p>
            <a:pPr eaLnBrk="0" hangingPunct="0">
              <a:tabLst>
                <a:tab pos="228600" algn="l"/>
              </a:tabLst>
            </a:pPr>
            <a:r>
              <a:rPr lang="ru-RU" sz="1600" b="1">
                <a:cs typeface="Times New Roman" pitchFamily="18" charset="0"/>
              </a:rPr>
              <a:t>Теоретической физики</a:t>
            </a:r>
            <a:endParaRPr lang="en-US" sz="1600" b="1">
              <a:cs typeface="Times New Roman" pitchFamily="18" charset="0"/>
            </a:endParaRPr>
          </a:p>
          <a:p>
            <a:pPr eaLnBrk="0" hangingPunct="0">
              <a:tabLst>
                <a:tab pos="228600" algn="l"/>
              </a:tabLst>
            </a:pPr>
            <a:endParaRPr lang="en-US" sz="1600" b="1">
              <a:cs typeface="Times New Roman" pitchFamily="18" charset="0"/>
            </a:endParaRPr>
          </a:p>
          <a:p>
            <a:pPr eaLnBrk="0" hangingPunct="0">
              <a:tabLst>
                <a:tab pos="228600" algn="l"/>
              </a:tabLst>
            </a:pPr>
            <a:r>
              <a:rPr lang="ru-RU" sz="1600" b="1">
                <a:cs typeface="Times New Roman" pitchFamily="18" charset="0"/>
              </a:rPr>
              <a:t>Физики твердого тела</a:t>
            </a:r>
            <a:endParaRPr lang="ru-RU" sz="1600"/>
          </a:p>
          <a:p>
            <a:pPr eaLnBrk="0" hangingPunct="0">
              <a:tabLst>
                <a:tab pos="228600" algn="l"/>
              </a:tabLst>
            </a:pPr>
            <a:endParaRPr lang="ru-RU" sz="1400"/>
          </a:p>
          <a:p>
            <a:pPr eaLnBrk="0" hangingPunct="0">
              <a:tabLst>
                <a:tab pos="228600" algn="l"/>
              </a:tabLst>
            </a:pPr>
            <a:r>
              <a:rPr lang="ru-RU" sz="1600" b="1">
                <a:cs typeface="Times New Roman" pitchFamily="18" charset="0"/>
              </a:rPr>
              <a:t>Методики преподавания физики</a:t>
            </a:r>
            <a:endParaRPr lang="en-US" sz="1600" b="1">
              <a:cs typeface="Times New Roman" pitchFamily="18" charset="0"/>
            </a:endParaRPr>
          </a:p>
          <a:p>
            <a:pPr eaLnBrk="0" hangingPunct="0">
              <a:tabLst>
                <a:tab pos="228600" algn="l"/>
              </a:tabLst>
            </a:pPr>
            <a:endParaRPr lang="ru-RU" sz="1600"/>
          </a:p>
        </p:txBody>
      </p:sp>
      <p:sp>
        <p:nvSpPr>
          <p:cNvPr id="5129" name="Rectangle 9"/>
          <p:cNvSpPr>
            <a:spLocks noChangeArrowheads="1"/>
          </p:cNvSpPr>
          <p:nvPr/>
        </p:nvSpPr>
        <p:spPr bwMode="auto">
          <a:xfrm>
            <a:off x="3500438" y="1000125"/>
            <a:ext cx="2376487" cy="1857375"/>
          </a:xfrm>
          <a:prstGeom prst="rect">
            <a:avLst/>
          </a:prstGeom>
          <a:gradFill rotWithShape="1">
            <a:gsLst>
              <a:gs pos="0">
                <a:srgbClr val="5E9EFF"/>
              </a:gs>
              <a:gs pos="39999">
                <a:srgbClr val="85C2FF"/>
              </a:gs>
              <a:gs pos="70000">
                <a:srgbClr val="C4D6EB"/>
              </a:gs>
              <a:gs pos="100000">
                <a:srgbClr val="FFEBFA"/>
              </a:gs>
            </a:gsLst>
            <a:path path="shape">
              <a:fillToRect l="50000" t="50000" r="50000" b="50000"/>
            </a:path>
          </a:gradFill>
          <a:ln w="9525">
            <a:solidFill>
              <a:srgbClr val="FF0000"/>
            </a:solidFill>
            <a:miter lim="800000"/>
            <a:headEnd/>
            <a:tailEnd/>
          </a:ln>
        </p:spPr>
        <p:txBody>
          <a:bodyPr/>
          <a:lstStyle/>
          <a:p>
            <a:pPr algn="ctr">
              <a:tabLst>
                <a:tab pos="228600" algn="l"/>
              </a:tabLst>
            </a:pPr>
            <a:r>
              <a:rPr lang="ru-RU" sz="1600" b="1">
                <a:solidFill>
                  <a:srgbClr val="FF0000"/>
                </a:solidFill>
                <a:cs typeface="Times New Roman" pitchFamily="18" charset="0"/>
              </a:rPr>
              <a:t>Кафедры</a:t>
            </a:r>
            <a:r>
              <a:rPr lang="ru-RU" b="1">
                <a:cs typeface="Times New Roman" pitchFamily="18" charset="0"/>
              </a:rPr>
              <a:t>:</a:t>
            </a:r>
            <a:endParaRPr lang="ru-RU"/>
          </a:p>
          <a:p>
            <a:pPr eaLnBrk="0" hangingPunct="0">
              <a:tabLst>
                <a:tab pos="228600" algn="l"/>
              </a:tabLst>
            </a:pPr>
            <a:r>
              <a:rPr lang="ru-RU" sz="1600" b="1">
                <a:cs typeface="Times New Roman" pitchFamily="18" charset="0"/>
              </a:rPr>
              <a:t>Радиофизики и электроники</a:t>
            </a:r>
          </a:p>
          <a:p>
            <a:pPr eaLnBrk="0" hangingPunct="0">
              <a:tabLst>
                <a:tab pos="228600" algn="l"/>
              </a:tabLst>
            </a:pPr>
            <a:endParaRPr lang="ru-RU" sz="1600"/>
          </a:p>
          <a:p>
            <a:pPr eaLnBrk="0" hangingPunct="0">
              <a:tabLst>
                <a:tab pos="228600" algn="l"/>
              </a:tabLst>
            </a:pPr>
            <a:r>
              <a:rPr lang="ru-RU" sz="1600" b="1">
                <a:cs typeface="Times New Roman" pitchFamily="18" charset="0"/>
              </a:rPr>
              <a:t>Радиотехники и информационных технологий</a:t>
            </a:r>
            <a:endParaRPr lang="ru-RU" sz="1600"/>
          </a:p>
        </p:txBody>
      </p:sp>
      <p:sp>
        <p:nvSpPr>
          <p:cNvPr id="5130" name="Rectangle 10"/>
          <p:cNvSpPr>
            <a:spLocks noChangeArrowheads="1"/>
          </p:cNvSpPr>
          <p:nvPr/>
        </p:nvSpPr>
        <p:spPr bwMode="auto">
          <a:xfrm>
            <a:off x="6072188" y="1000125"/>
            <a:ext cx="2808287" cy="1857375"/>
          </a:xfrm>
          <a:prstGeom prst="rect">
            <a:avLst/>
          </a:prstGeom>
          <a:gradFill rotWithShape="1">
            <a:gsLst>
              <a:gs pos="0">
                <a:srgbClr val="5E9EFF"/>
              </a:gs>
              <a:gs pos="39999">
                <a:srgbClr val="85C2FF"/>
              </a:gs>
              <a:gs pos="70000">
                <a:srgbClr val="C4D6EB"/>
              </a:gs>
              <a:gs pos="100000">
                <a:srgbClr val="FFEBFA"/>
              </a:gs>
            </a:gsLst>
            <a:path path="rect">
              <a:fillToRect l="100000" t="100000"/>
            </a:path>
          </a:gradFill>
          <a:ln w="9525">
            <a:solidFill>
              <a:srgbClr val="FF0000"/>
            </a:solidFill>
            <a:miter lim="800000"/>
            <a:headEnd/>
            <a:tailEnd/>
          </a:ln>
        </p:spPr>
        <p:txBody>
          <a:bodyPr/>
          <a:lstStyle/>
          <a:p>
            <a:pPr>
              <a:tabLst>
                <a:tab pos="228600" algn="l"/>
              </a:tabLst>
            </a:pPr>
            <a:r>
              <a:rPr lang="ru-RU" sz="1600" b="1">
                <a:solidFill>
                  <a:srgbClr val="FF0000"/>
                </a:solidFill>
                <a:cs typeface="Times New Roman" pitchFamily="18" charset="0"/>
              </a:rPr>
              <a:t>Кафедры</a:t>
            </a:r>
            <a:r>
              <a:rPr lang="ru-RU" sz="2000" b="1">
                <a:cs typeface="Times New Roman" pitchFamily="18" charset="0"/>
              </a:rPr>
              <a:t>:</a:t>
            </a:r>
            <a:endParaRPr lang="ru-RU" sz="2000"/>
          </a:p>
          <a:p>
            <a:pPr eaLnBrk="0" hangingPunct="0">
              <a:tabLst>
                <a:tab pos="228600" algn="l"/>
              </a:tabLst>
            </a:pPr>
            <a:r>
              <a:rPr lang="ru-RU" sz="1600" b="1">
                <a:cs typeface="Times New Roman" pitchFamily="18" charset="0"/>
              </a:rPr>
              <a:t>Электроснабжения</a:t>
            </a:r>
          </a:p>
          <a:p>
            <a:pPr eaLnBrk="0" hangingPunct="0">
              <a:tabLst>
                <a:tab pos="228600" algn="l"/>
              </a:tabLst>
            </a:pPr>
            <a:endParaRPr lang="en-US" sz="1600" b="1">
              <a:cs typeface="Times New Roman" pitchFamily="18" charset="0"/>
            </a:endParaRPr>
          </a:p>
          <a:p>
            <a:pPr eaLnBrk="0" hangingPunct="0">
              <a:tabLst>
                <a:tab pos="228600" algn="l"/>
              </a:tabLst>
            </a:pPr>
            <a:r>
              <a:rPr lang="ru-RU" sz="1600" b="1">
                <a:cs typeface="Times New Roman" pitchFamily="18" charset="0"/>
              </a:rPr>
              <a:t>Теплофизики и теплоэнергетики</a:t>
            </a:r>
          </a:p>
          <a:p>
            <a:pPr eaLnBrk="0" hangingPunct="0">
              <a:tabLst>
                <a:tab pos="228600" algn="l"/>
              </a:tabLst>
            </a:pPr>
            <a:endParaRPr lang="ru-RU" sz="1600" b="1">
              <a:cs typeface="Times New Roman" pitchFamily="18" charset="0"/>
            </a:endParaRPr>
          </a:p>
          <a:p>
            <a:pPr eaLnBrk="0" hangingPunct="0">
              <a:tabLst>
                <a:tab pos="228600" algn="l"/>
              </a:tabLst>
            </a:pPr>
            <a:r>
              <a:rPr lang="ru-RU" sz="1600" b="1">
                <a:cs typeface="Times New Roman" pitchFamily="18" charset="0"/>
              </a:rPr>
              <a:t>Основ ядерной физики</a:t>
            </a:r>
            <a:endParaRPr lang="ru-RU" sz="1600"/>
          </a:p>
          <a:p>
            <a:pPr eaLnBrk="0" hangingPunct="0">
              <a:tabLst>
                <a:tab pos="228600" algn="l"/>
              </a:tabLst>
            </a:pPr>
            <a:endParaRPr lang="ru-RU" b="1">
              <a:cs typeface="Times New Roman" pitchFamily="18" charset="0"/>
            </a:endParaRPr>
          </a:p>
          <a:p>
            <a:pPr eaLnBrk="0" hangingPunct="0">
              <a:tabLst>
                <a:tab pos="228600" algn="l"/>
              </a:tabLst>
            </a:pPr>
            <a:endParaRPr lang="ru-RU" b="1">
              <a:cs typeface="Times New Roman" pitchFamily="18" charset="0"/>
            </a:endParaRPr>
          </a:p>
          <a:p>
            <a:pPr eaLnBrk="0" hangingPunct="0">
              <a:tabLst>
                <a:tab pos="228600" algn="l"/>
              </a:tabLst>
            </a:pPr>
            <a:endParaRPr lang="ru-RU" b="1">
              <a:cs typeface="Times New Roman" pitchFamily="18" charset="0"/>
            </a:endParaRPr>
          </a:p>
          <a:p>
            <a:pPr eaLnBrk="0" hangingPunct="0">
              <a:tabLst>
                <a:tab pos="228600" algn="l"/>
              </a:tabLst>
            </a:pPr>
            <a:endParaRPr lang="ru-RU"/>
          </a:p>
        </p:txBody>
      </p:sp>
      <p:sp>
        <p:nvSpPr>
          <p:cNvPr id="5131" name="Rectangle 11"/>
          <p:cNvSpPr>
            <a:spLocks noChangeArrowheads="1"/>
          </p:cNvSpPr>
          <p:nvPr/>
        </p:nvSpPr>
        <p:spPr bwMode="auto">
          <a:xfrm>
            <a:off x="3571875" y="3214688"/>
            <a:ext cx="5429250" cy="3429000"/>
          </a:xfrm>
          <a:prstGeom prst="rect">
            <a:avLst/>
          </a:prstGeom>
          <a:gradFill rotWithShape="1">
            <a:gsLst>
              <a:gs pos="0">
                <a:srgbClr val="5E9EFF"/>
              </a:gs>
              <a:gs pos="39999">
                <a:srgbClr val="85C2FF"/>
              </a:gs>
              <a:gs pos="70000">
                <a:srgbClr val="C4D6EB"/>
              </a:gs>
              <a:gs pos="100000">
                <a:srgbClr val="FFEBFA"/>
              </a:gs>
            </a:gsLst>
            <a:path path="shape">
              <a:fillToRect l="50000" t="50000" r="50000" b="50000"/>
            </a:path>
          </a:gradFill>
          <a:ln w="9525">
            <a:solidFill>
              <a:srgbClr val="FF0000"/>
            </a:solidFill>
            <a:miter lim="800000"/>
            <a:headEnd/>
            <a:tailEnd/>
          </a:ln>
        </p:spPr>
        <p:txBody>
          <a:bodyPr/>
          <a:lstStyle/>
          <a:p>
            <a:pPr algn="just" eaLnBrk="0" hangingPunct="0">
              <a:tabLst>
                <a:tab pos="228600" algn="l"/>
              </a:tabLst>
            </a:pPr>
            <a:r>
              <a:rPr lang="ru-RU" sz="1400" b="1">
                <a:cs typeface="Times New Roman" pitchFamily="18" charset="0"/>
              </a:rPr>
              <a:t>Компьютерные классы - </a:t>
            </a:r>
            <a:r>
              <a:rPr lang="en-US" sz="1400" b="1">
                <a:cs typeface="Times New Roman" pitchFamily="18" charset="0"/>
              </a:rPr>
              <a:t>8</a:t>
            </a:r>
            <a:endParaRPr lang="ru-RU" sz="1400" b="1">
              <a:cs typeface="Times New Roman" pitchFamily="18" charset="0"/>
            </a:endParaRPr>
          </a:p>
          <a:p>
            <a:pPr algn="just" eaLnBrk="0" hangingPunct="0">
              <a:tabLst>
                <a:tab pos="228600" algn="l"/>
              </a:tabLst>
            </a:pPr>
            <a:r>
              <a:rPr lang="ru-RU" sz="1400" b="1">
                <a:cs typeface="Times New Roman" pitchFamily="18" charset="0"/>
              </a:rPr>
              <a:t>Учебные и учебно-научные лаборатории – 41</a:t>
            </a:r>
          </a:p>
          <a:p>
            <a:pPr algn="just" eaLnBrk="0" hangingPunct="0">
              <a:tabLst>
                <a:tab pos="228600" algn="l"/>
              </a:tabLst>
            </a:pPr>
            <a:r>
              <a:rPr lang="ru-RU" sz="1400" b="1">
                <a:cs typeface="Times New Roman" pitchFamily="18" charset="0"/>
              </a:rPr>
              <a:t>Межфакультетская лаборатория «Композиционные материалы»</a:t>
            </a:r>
          </a:p>
          <a:p>
            <a:pPr algn="just" eaLnBrk="0" hangingPunct="0">
              <a:tabLst>
                <a:tab pos="228600" algn="l"/>
              </a:tabLst>
            </a:pPr>
            <a:endParaRPr lang="en-US" sz="1400" b="1">
              <a:cs typeface="Times New Roman" pitchFamily="18" charset="0"/>
            </a:endParaRPr>
          </a:p>
          <a:p>
            <a:pPr algn="just" eaLnBrk="0" hangingPunct="0">
              <a:tabLst>
                <a:tab pos="228600" algn="l"/>
              </a:tabLst>
            </a:pPr>
            <a:r>
              <a:rPr lang="ru-RU" sz="1400" b="1">
                <a:solidFill>
                  <a:srgbClr val="C00000"/>
                </a:solidFill>
                <a:cs typeface="Times New Roman" pitchFamily="18" charset="0"/>
              </a:rPr>
              <a:t>Учебно-научно-технологическая лаборатория «Графеновые нанотехнологии»</a:t>
            </a:r>
            <a:endParaRPr lang="en-US" sz="1400" b="1">
              <a:solidFill>
                <a:srgbClr val="C00000"/>
              </a:solidFill>
              <a:cs typeface="Times New Roman" pitchFamily="18" charset="0"/>
            </a:endParaRPr>
          </a:p>
          <a:p>
            <a:pPr algn="just" eaLnBrk="0" hangingPunct="0">
              <a:tabLst>
                <a:tab pos="228600" algn="l"/>
              </a:tabLst>
            </a:pPr>
            <a:r>
              <a:rPr lang="ru-RU" sz="1400" b="1">
                <a:solidFill>
                  <a:srgbClr val="C00000"/>
                </a:solidFill>
                <a:cs typeface="Times New Roman" pitchFamily="18" charset="0"/>
              </a:rPr>
              <a:t>Учебно-научно-эксперимент</a:t>
            </a:r>
            <a:r>
              <a:rPr lang="en-US" sz="1400" b="1">
                <a:solidFill>
                  <a:srgbClr val="C00000"/>
                </a:solidFill>
                <a:cs typeface="Times New Roman" pitchFamily="18" charset="0"/>
              </a:rPr>
              <a:t>a</a:t>
            </a:r>
            <a:r>
              <a:rPr lang="ru-RU" sz="1400" b="1">
                <a:solidFill>
                  <a:srgbClr val="C00000"/>
                </a:solidFill>
                <a:cs typeface="Times New Roman" pitchFamily="18" charset="0"/>
              </a:rPr>
              <a:t>льная лаборатория «</a:t>
            </a:r>
            <a:r>
              <a:rPr lang="en-US" sz="1400" b="1">
                <a:solidFill>
                  <a:srgbClr val="C00000"/>
                </a:solidFill>
                <a:cs typeface="Times New Roman" pitchFamily="18" charset="0"/>
              </a:rPr>
              <a:t>3-</a:t>
            </a:r>
            <a:r>
              <a:rPr lang="ru-RU" sz="1400" b="1">
                <a:solidFill>
                  <a:srgbClr val="C00000"/>
                </a:solidFill>
                <a:cs typeface="Times New Roman" pitchFamily="18" charset="0"/>
              </a:rPr>
              <a:t>х мерное моделиров</a:t>
            </a:r>
            <a:r>
              <a:rPr lang="en-US" sz="1400" b="1">
                <a:solidFill>
                  <a:srgbClr val="C00000"/>
                </a:solidFill>
                <a:cs typeface="Times New Roman" pitchFamily="18" charset="0"/>
              </a:rPr>
              <a:t>a</a:t>
            </a:r>
            <a:r>
              <a:rPr lang="ru-RU" sz="1400" b="1">
                <a:solidFill>
                  <a:srgbClr val="C00000"/>
                </a:solidFill>
                <a:cs typeface="Times New Roman" pitchFamily="18" charset="0"/>
              </a:rPr>
              <a:t>ние и вирту</a:t>
            </a:r>
            <a:r>
              <a:rPr lang="en-US" sz="1400" b="1">
                <a:solidFill>
                  <a:srgbClr val="C00000"/>
                </a:solidFill>
                <a:cs typeface="Times New Roman" pitchFamily="18" charset="0"/>
              </a:rPr>
              <a:t>a</a:t>
            </a:r>
            <a:r>
              <a:rPr lang="ru-RU" sz="1400" b="1">
                <a:solidFill>
                  <a:srgbClr val="C00000"/>
                </a:solidFill>
                <a:cs typeface="Times New Roman" pitchFamily="18" charset="0"/>
              </a:rPr>
              <a:t>льн</a:t>
            </a:r>
            <a:r>
              <a:rPr lang="en-US" sz="1400" b="1">
                <a:solidFill>
                  <a:srgbClr val="C00000"/>
                </a:solidFill>
                <a:cs typeface="Times New Roman" pitchFamily="18" charset="0"/>
              </a:rPr>
              <a:t>a</a:t>
            </a:r>
            <a:r>
              <a:rPr lang="ru-RU" sz="1400" b="1">
                <a:solidFill>
                  <a:srgbClr val="C00000"/>
                </a:solidFill>
                <a:cs typeface="Times New Roman" pitchFamily="18" charset="0"/>
              </a:rPr>
              <a:t>я ре</a:t>
            </a:r>
            <a:r>
              <a:rPr lang="en-US" sz="1400" b="1">
                <a:solidFill>
                  <a:srgbClr val="C00000"/>
                </a:solidFill>
                <a:cs typeface="Times New Roman" pitchFamily="18" charset="0"/>
              </a:rPr>
              <a:t>a</a:t>
            </a:r>
            <a:r>
              <a:rPr lang="ru-RU" sz="1400" b="1">
                <a:solidFill>
                  <a:srgbClr val="C00000"/>
                </a:solidFill>
                <a:cs typeface="Times New Roman" pitchFamily="18" charset="0"/>
              </a:rPr>
              <a:t>льность»</a:t>
            </a:r>
          </a:p>
          <a:p>
            <a:pPr algn="just" eaLnBrk="0" hangingPunct="0">
              <a:tabLst>
                <a:tab pos="228600" algn="l"/>
              </a:tabLst>
            </a:pPr>
            <a:r>
              <a:rPr lang="ru-RU" sz="1400" b="1">
                <a:solidFill>
                  <a:srgbClr val="C00000"/>
                </a:solidFill>
                <a:cs typeface="Times New Roman" pitchFamily="18" charset="0"/>
              </a:rPr>
              <a:t>Учебно-проектная лаборатория «Мех</a:t>
            </a:r>
            <a:r>
              <a:rPr lang="en-US" sz="1400" b="1">
                <a:solidFill>
                  <a:srgbClr val="C00000"/>
                </a:solidFill>
                <a:cs typeface="Times New Roman" pitchFamily="18" charset="0"/>
              </a:rPr>
              <a:t>a</a:t>
            </a:r>
            <a:r>
              <a:rPr lang="ru-RU" sz="1400" b="1">
                <a:solidFill>
                  <a:srgbClr val="C00000"/>
                </a:solidFill>
                <a:cs typeface="Times New Roman" pitchFamily="18" charset="0"/>
              </a:rPr>
              <a:t>нотроник</a:t>
            </a:r>
            <a:r>
              <a:rPr lang="en-US" sz="1400" b="1">
                <a:solidFill>
                  <a:srgbClr val="C00000"/>
                </a:solidFill>
                <a:cs typeface="Times New Roman" pitchFamily="18" charset="0"/>
              </a:rPr>
              <a:t>a</a:t>
            </a:r>
            <a:r>
              <a:rPr lang="ru-RU" sz="1400" b="1">
                <a:solidFill>
                  <a:srgbClr val="C00000"/>
                </a:solidFill>
                <a:cs typeface="Times New Roman" pitchFamily="18" charset="0"/>
              </a:rPr>
              <a:t>»</a:t>
            </a:r>
            <a:endParaRPr lang="en-US" sz="1400" b="1">
              <a:solidFill>
                <a:srgbClr val="C00000"/>
              </a:solidFill>
              <a:cs typeface="Times New Roman" pitchFamily="18" charset="0"/>
            </a:endParaRPr>
          </a:p>
          <a:p>
            <a:pPr algn="just" eaLnBrk="0" hangingPunct="0">
              <a:tabLst>
                <a:tab pos="228600" algn="l"/>
              </a:tabLst>
            </a:pPr>
            <a:r>
              <a:rPr lang="ru-RU" sz="1400" b="1">
                <a:solidFill>
                  <a:srgbClr val="C00000"/>
                </a:solidFill>
                <a:cs typeface="Times New Roman" pitchFamily="18" charset="0"/>
              </a:rPr>
              <a:t>Учебно-научная лаборатория «Биофизик</a:t>
            </a:r>
            <a:r>
              <a:rPr lang="en-US" sz="1400" b="1">
                <a:solidFill>
                  <a:srgbClr val="C00000"/>
                </a:solidFill>
                <a:cs typeface="Times New Roman" pitchFamily="18" charset="0"/>
              </a:rPr>
              <a:t>a</a:t>
            </a:r>
            <a:r>
              <a:rPr lang="ru-RU" sz="1400" b="1">
                <a:solidFill>
                  <a:srgbClr val="C00000"/>
                </a:solidFill>
                <a:cs typeface="Times New Roman" pitchFamily="18" charset="0"/>
              </a:rPr>
              <a:t>»</a:t>
            </a:r>
          </a:p>
          <a:p>
            <a:pPr algn="just" eaLnBrk="0" hangingPunct="0">
              <a:tabLst>
                <a:tab pos="228600" algn="l"/>
              </a:tabLst>
            </a:pPr>
            <a:r>
              <a:rPr lang="ru-RU" sz="1400" b="1">
                <a:solidFill>
                  <a:srgbClr val="C00000"/>
                </a:solidFill>
                <a:cs typeface="Times New Roman" pitchFamily="18" charset="0"/>
              </a:rPr>
              <a:t>СКБ «Радиоэлектроника»</a:t>
            </a:r>
          </a:p>
          <a:p>
            <a:pPr algn="just" eaLnBrk="0" hangingPunct="0">
              <a:tabLst>
                <a:tab pos="228600" algn="l"/>
              </a:tabLst>
            </a:pPr>
            <a:r>
              <a:rPr lang="ru-RU" sz="1400" b="1">
                <a:solidFill>
                  <a:srgbClr val="C00000"/>
                </a:solidFill>
                <a:cs typeface="Times New Roman" pitchFamily="18" charset="0"/>
              </a:rPr>
              <a:t>Учебно-научный полигон (6 км. Маганский тр.) лаборатории инженерной экологии</a:t>
            </a:r>
            <a:endParaRPr lang="en-US" sz="1400" b="1">
              <a:solidFill>
                <a:srgbClr val="C00000"/>
              </a:solidFill>
              <a:cs typeface="Times New Roman" pitchFamily="18" charset="0"/>
            </a:endParaRPr>
          </a:p>
          <a:p>
            <a:pPr algn="just" eaLnBrk="0" hangingPunct="0">
              <a:tabLst>
                <a:tab pos="228600" algn="l"/>
              </a:tabLst>
            </a:pPr>
            <a:endParaRPr lang="ru-RU" sz="1400" b="1">
              <a:cs typeface="Times New Roman" pitchFamily="18" charset="0"/>
            </a:endParaRPr>
          </a:p>
          <a:p>
            <a:pPr algn="just" eaLnBrk="0" hangingPunct="0">
              <a:tabLst>
                <a:tab pos="228600" algn="l"/>
              </a:tabLst>
            </a:pPr>
            <a:endParaRPr lang="ru-RU" sz="1400"/>
          </a:p>
        </p:txBody>
      </p:sp>
      <p:sp>
        <p:nvSpPr>
          <p:cNvPr id="22537" name="Rectangle 24"/>
          <p:cNvSpPr>
            <a:spLocks noChangeArrowheads="1"/>
          </p:cNvSpPr>
          <p:nvPr/>
        </p:nvSpPr>
        <p:spPr bwMode="auto">
          <a:xfrm>
            <a:off x="214313" y="214313"/>
            <a:ext cx="2071687" cy="862012"/>
          </a:xfrm>
          <a:prstGeom prst="rect">
            <a:avLst/>
          </a:prstGeom>
          <a:noFill/>
          <a:ln w="9525">
            <a:noFill/>
            <a:miter lim="800000"/>
            <a:headEnd/>
            <a:tailEnd/>
          </a:ln>
        </p:spPr>
        <p:txBody>
          <a:bodyPr anchor="ctr">
            <a:spAutoFit/>
          </a:bodyPr>
          <a:lstStyle/>
          <a:p>
            <a:pPr algn="ctr"/>
            <a:r>
              <a:rPr lang="ru-RU" sz="1600" b="1">
                <a:cs typeface="Times New Roman" pitchFamily="18" charset="0"/>
              </a:rPr>
              <a:t>Структура ФТИ                               2015 г.</a:t>
            </a:r>
            <a:endParaRPr lang="ru-RU" sz="1100"/>
          </a:p>
          <a:p>
            <a:pPr eaLnBrk="0" hangingPunct="0"/>
            <a:endParaRPr lang="ru-RU"/>
          </a:p>
        </p:txBody>
      </p:sp>
      <p:sp>
        <p:nvSpPr>
          <p:cNvPr id="22538" name="Rectangle 25"/>
          <p:cNvSpPr>
            <a:spLocks noChangeArrowheads="1"/>
          </p:cNvSpPr>
          <p:nvPr/>
        </p:nvSpPr>
        <p:spPr bwMode="auto">
          <a:xfrm>
            <a:off x="434975" y="-735013"/>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ransition advClick="0"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1000" fill="hold"/>
                                        <p:tgtEl>
                                          <p:spTgt spid="5123"/>
                                        </p:tgtEl>
                                        <p:attrNameLst>
                                          <p:attrName>ppt_w</p:attrName>
                                        </p:attrNameLst>
                                      </p:cBhvr>
                                      <p:tavLst>
                                        <p:tav tm="0">
                                          <p:val>
                                            <p:strVal val="#ppt_w*0.70"/>
                                          </p:val>
                                        </p:tav>
                                        <p:tav tm="100000">
                                          <p:val>
                                            <p:strVal val="#ppt_w"/>
                                          </p:val>
                                        </p:tav>
                                      </p:tavLst>
                                    </p:anim>
                                    <p:anim calcmode="lin" valueType="num">
                                      <p:cBhvr>
                                        <p:cTn id="8" dur="1000" fill="hold"/>
                                        <p:tgtEl>
                                          <p:spTgt spid="5123"/>
                                        </p:tgtEl>
                                        <p:attrNameLst>
                                          <p:attrName>ppt_h</p:attrName>
                                        </p:attrNameLst>
                                      </p:cBhvr>
                                      <p:tavLst>
                                        <p:tav tm="0">
                                          <p:val>
                                            <p:strVal val="#ppt_h"/>
                                          </p:val>
                                        </p:tav>
                                        <p:tav tm="100000">
                                          <p:val>
                                            <p:strVal val="#ppt_h"/>
                                          </p:val>
                                        </p:tav>
                                      </p:tavLst>
                                    </p:anim>
                                    <p:animEffect transition="in" filter="fade">
                                      <p:cBhvr>
                                        <p:cTn id="9" dur="1000"/>
                                        <p:tgtEl>
                                          <p:spTgt spid="5123"/>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p:cTn id="13" dur="1000" fill="hold"/>
                                        <p:tgtEl>
                                          <p:spTgt spid="5124"/>
                                        </p:tgtEl>
                                        <p:attrNameLst>
                                          <p:attrName>ppt_w</p:attrName>
                                        </p:attrNameLst>
                                      </p:cBhvr>
                                      <p:tavLst>
                                        <p:tav tm="0">
                                          <p:val>
                                            <p:strVal val="#ppt_w*0.70"/>
                                          </p:val>
                                        </p:tav>
                                        <p:tav tm="100000">
                                          <p:val>
                                            <p:strVal val="#ppt_w"/>
                                          </p:val>
                                        </p:tav>
                                      </p:tavLst>
                                    </p:anim>
                                    <p:anim calcmode="lin" valueType="num">
                                      <p:cBhvr>
                                        <p:cTn id="14" dur="1000" fill="hold"/>
                                        <p:tgtEl>
                                          <p:spTgt spid="5124"/>
                                        </p:tgtEl>
                                        <p:attrNameLst>
                                          <p:attrName>ppt_h</p:attrName>
                                        </p:attrNameLst>
                                      </p:cBhvr>
                                      <p:tavLst>
                                        <p:tav tm="0">
                                          <p:val>
                                            <p:strVal val="#ppt_h"/>
                                          </p:val>
                                        </p:tav>
                                        <p:tav tm="100000">
                                          <p:val>
                                            <p:strVal val="#ppt_h"/>
                                          </p:val>
                                        </p:tav>
                                      </p:tavLst>
                                    </p:anim>
                                    <p:animEffect transition="in" filter="fade">
                                      <p:cBhvr>
                                        <p:cTn id="15" dur="1000"/>
                                        <p:tgtEl>
                                          <p:spTgt spid="5124"/>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125"/>
                                        </p:tgtEl>
                                        <p:attrNameLst>
                                          <p:attrName>style.visibility</p:attrName>
                                        </p:attrNameLst>
                                      </p:cBhvr>
                                      <p:to>
                                        <p:strVal val="visible"/>
                                      </p:to>
                                    </p:set>
                                    <p:anim calcmode="lin" valueType="num">
                                      <p:cBhvr>
                                        <p:cTn id="19" dur="1000" fill="hold"/>
                                        <p:tgtEl>
                                          <p:spTgt spid="5125"/>
                                        </p:tgtEl>
                                        <p:attrNameLst>
                                          <p:attrName>ppt_w</p:attrName>
                                        </p:attrNameLst>
                                      </p:cBhvr>
                                      <p:tavLst>
                                        <p:tav tm="0">
                                          <p:val>
                                            <p:strVal val="#ppt_w*0.70"/>
                                          </p:val>
                                        </p:tav>
                                        <p:tav tm="100000">
                                          <p:val>
                                            <p:strVal val="#ppt_w"/>
                                          </p:val>
                                        </p:tav>
                                      </p:tavLst>
                                    </p:anim>
                                    <p:anim calcmode="lin" valueType="num">
                                      <p:cBhvr>
                                        <p:cTn id="20" dur="1000" fill="hold"/>
                                        <p:tgtEl>
                                          <p:spTgt spid="5125"/>
                                        </p:tgtEl>
                                        <p:attrNameLst>
                                          <p:attrName>ppt_h</p:attrName>
                                        </p:attrNameLst>
                                      </p:cBhvr>
                                      <p:tavLst>
                                        <p:tav tm="0">
                                          <p:val>
                                            <p:strVal val="#ppt_h"/>
                                          </p:val>
                                        </p:tav>
                                        <p:tav tm="100000">
                                          <p:val>
                                            <p:strVal val="#ppt_h"/>
                                          </p:val>
                                        </p:tav>
                                      </p:tavLst>
                                    </p:anim>
                                    <p:animEffect transition="in" filter="fade">
                                      <p:cBhvr>
                                        <p:cTn id="21" dur="1000"/>
                                        <p:tgtEl>
                                          <p:spTgt spid="5125"/>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5128"/>
                                        </p:tgtEl>
                                        <p:attrNameLst>
                                          <p:attrName>style.visibility</p:attrName>
                                        </p:attrNameLst>
                                      </p:cBhvr>
                                      <p:to>
                                        <p:strVal val="visible"/>
                                      </p:to>
                                    </p:set>
                                    <p:anim calcmode="lin" valueType="num">
                                      <p:cBhvr>
                                        <p:cTn id="25" dur="1000" fill="hold"/>
                                        <p:tgtEl>
                                          <p:spTgt spid="5128"/>
                                        </p:tgtEl>
                                        <p:attrNameLst>
                                          <p:attrName>ppt_w</p:attrName>
                                        </p:attrNameLst>
                                      </p:cBhvr>
                                      <p:tavLst>
                                        <p:tav tm="0">
                                          <p:val>
                                            <p:strVal val="#ppt_w*0.70"/>
                                          </p:val>
                                        </p:tav>
                                        <p:tav tm="100000">
                                          <p:val>
                                            <p:strVal val="#ppt_w"/>
                                          </p:val>
                                        </p:tav>
                                      </p:tavLst>
                                    </p:anim>
                                    <p:anim calcmode="lin" valueType="num">
                                      <p:cBhvr>
                                        <p:cTn id="26" dur="1000" fill="hold"/>
                                        <p:tgtEl>
                                          <p:spTgt spid="5128"/>
                                        </p:tgtEl>
                                        <p:attrNameLst>
                                          <p:attrName>ppt_h</p:attrName>
                                        </p:attrNameLst>
                                      </p:cBhvr>
                                      <p:tavLst>
                                        <p:tav tm="0">
                                          <p:val>
                                            <p:strVal val="#ppt_h"/>
                                          </p:val>
                                        </p:tav>
                                        <p:tav tm="100000">
                                          <p:val>
                                            <p:strVal val="#ppt_h"/>
                                          </p:val>
                                        </p:tav>
                                      </p:tavLst>
                                    </p:anim>
                                    <p:animEffect transition="in" filter="fade">
                                      <p:cBhvr>
                                        <p:cTn id="27" dur="1000"/>
                                        <p:tgtEl>
                                          <p:spTgt spid="5128"/>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5129"/>
                                        </p:tgtEl>
                                        <p:attrNameLst>
                                          <p:attrName>style.visibility</p:attrName>
                                        </p:attrNameLst>
                                      </p:cBhvr>
                                      <p:to>
                                        <p:strVal val="visible"/>
                                      </p:to>
                                    </p:set>
                                    <p:anim calcmode="lin" valueType="num">
                                      <p:cBhvr>
                                        <p:cTn id="31" dur="1000" fill="hold"/>
                                        <p:tgtEl>
                                          <p:spTgt spid="5129"/>
                                        </p:tgtEl>
                                        <p:attrNameLst>
                                          <p:attrName>ppt_w</p:attrName>
                                        </p:attrNameLst>
                                      </p:cBhvr>
                                      <p:tavLst>
                                        <p:tav tm="0">
                                          <p:val>
                                            <p:strVal val="#ppt_w*0.70"/>
                                          </p:val>
                                        </p:tav>
                                        <p:tav tm="100000">
                                          <p:val>
                                            <p:strVal val="#ppt_w"/>
                                          </p:val>
                                        </p:tav>
                                      </p:tavLst>
                                    </p:anim>
                                    <p:anim calcmode="lin" valueType="num">
                                      <p:cBhvr>
                                        <p:cTn id="32" dur="1000" fill="hold"/>
                                        <p:tgtEl>
                                          <p:spTgt spid="5129"/>
                                        </p:tgtEl>
                                        <p:attrNameLst>
                                          <p:attrName>ppt_h</p:attrName>
                                        </p:attrNameLst>
                                      </p:cBhvr>
                                      <p:tavLst>
                                        <p:tav tm="0">
                                          <p:val>
                                            <p:strVal val="#ppt_h"/>
                                          </p:val>
                                        </p:tav>
                                        <p:tav tm="100000">
                                          <p:val>
                                            <p:strVal val="#ppt_h"/>
                                          </p:val>
                                        </p:tav>
                                      </p:tavLst>
                                    </p:anim>
                                    <p:animEffect transition="in" filter="fade">
                                      <p:cBhvr>
                                        <p:cTn id="33" dur="1000"/>
                                        <p:tgtEl>
                                          <p:spTgt spid="5129"/>
                                        </p:tgtEl>
                                      </p:cBhvr>
                                    </p:animEffect>
                                  </p:childTnLst>
                                </p:cTn>
                              </p:par>
                            </p:childTnLst>
                          </p:cTn>
                        </p:par>
                        <p:par>
                          <p:cTn id="34" fill="hold">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5130"/>
                                        </p:tgtEl>
                                        <p:attrNameLst>
                                          <p:attrName>style.visibility</p:attrName>
                                        </p:attrNameLst>
                                      </p:cBhvr>
                                      <p:to>
                                        <p:strVal val="visible"/>
                                      </p:to>
                                    </p:set>
                                    <p:anim calcmode="lin" valueType="num">
                                      <p:cBhvr>
                                        <p:cTn id="37" dur="1000" fill="hold"/>
                                        <p:tgtEl>
                                          <p:spTgt spid="5130"/>
                                        </p:tgtEl>
                                        <p:attrNameLst>
                                          <p:attrName>ppt_w</p:attrName>
                                        </p:attrNameLst>
                                      </p:cBhvr>
                                      <p:tavLst>
                                        <p:tav tm="0">
                                          <p:val>
                                            <p:strVal val="#ppt_w*0.70"/>
                                          </p:val>
                                        </p:tav>
                                        <p:tav tm="100000">
                                          <p:val>
                                            <p:strVal val="#ppt_w"/>
                                          </p:val>
                                        </p:tav>
                                      </p:tavLst>
                                    </p:anim>
                                    <p:anim calcmode="lin" valueType="num">
                                      <p:cBhvr>
                                        <p:cTn id="38" dur="1000" fill="hold"/>
                                        <p:tgtEl>
                                          <p:spTgt spid="5130"/>
                                        </p:tgtEl>
                                        <p:attrNameLst>
                                          <p:attrName>ppt_h</p:attrName>
                                        </p:attrNameLst>
                                      </p:cBhvr>
                                      <p:tavLst>
                                        <p:tav tm="0">
                                          <p:val>
                                            <p:strVal val="#ppt_h"/>
                                          </p:val>
                                        </p:tav>
                                        <p:tav tm="100000">
                                          <p:val>
                                            <p:strVal val="#ppt_h"/>
                                          </p:val>
                                        </p:tav>
                                      </p:tavLst>
                                    </p:anim>
                                    <p:animEffect transition="in" filter="fade">
                                      <p:cBhvr>
                                        <p:cTn id="39" dur="1000"/>
                                        <p:tgtEl>
                                          <p:spTgt spid="5130"/>
                                        </p:tgtEl>
                                      </p:cBhvr>
                                    </p:animEffect>
                                  </p:childTnLst>
                                </p:cTn>
                              </p:par>
                            </p:childTnLst>
                          </p:cTn>
                        </p:par>
                        <p:par>
                          <p:cTn id="40" fill="hold">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5131"/>
                                        </p:tgtEl>
                                        <p:attrNameLst>
                                          <p:attrName>style.visibility</p:attrName>
                                        </p:attrNameLst>
                                      </p:cBhvr>
                                      <p:to>
                                        <p:strVal val="visible"/>
                                      </p:to>
                                    </p:set>
                                    <p:anim calcmode="lin" valueType="num">
                                      <p:cBhvr>
                                        <p:cTn id="43" dur="1000" fill="hold"/>
                                        <p:tgtEl>
                                          <p:spTgt spid="5131"/>
                                        </p:tgtEl>
                                        <p:attrNameLst>
                                          <p:attrName>ppt_w</p:attrName>
                                        </p:attrNameLst>
                                      </p:cBhvr>
                                      <p:tavLst>
                                        <p:tav tm="0">
                                          <p:val>
                                            <p:strVal val="#ppt_w*0.70"/>
                                          </p:val>
                                        </p:tav>
                                        <p:tav tm="100000">
                                          <p:val>
                                            <p:strVal val="#ppt_w"/>
                                          </p:val>
                                        </p:tav>
                                      </p:tavLst>
                                    </p:anim>
                                    <p:anim calcmode="lin" valueType="num">
                                      <p:cBhvr>
                                        <p:cTn id="44" dur="1000" fill="hold"/>
                                        <p:tgtEl>
                                          <p:spTgt spid="5131"/>
                                        </p:tgtEl>
                                        <p:attrNameLst>
                                          <p:attrName>ppt_h</p:attrName>
                                        </p:attrNameLst>
                                      </p:cBhvr>
                                      <p:tavLst>
                                        <p:tav tm="0">
                                          <p:val>
                                            <p:strVal val="#ppt_h"/>
                                          </p:val>
                                        </p:tav>
                                        <p:tav tm="100000">
                                          <p:val>
                                            <p:strVal val="#ppt_h"/>
                                          </p:val>
                                        </p:tav>
                                      </p:tavLst>
                                    </p:anim>
                                    <p:animEffect transition="in" filter="fade">
                                      <p:cBhvr>
                                        <p:cTn id="45" dur="100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p:bldP spid="5125" grpId="0" animBg="1"/>
      <p:bldP spid="5128" grpId="0" animBg="1"/>
      <p:bldP spid="5129" grpId="0" animBg="1"/>
      <p:bldP spid="5130" grpId="0" animBg="1"/>
      <p:bldP spid="513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14290"/>
            <a:ext cx="7872442" cy="928694"/>
          </a:xfrm>
        </p:spPr>
        <p:txBody>
          <a:bodyPr>
            <a:normAutofit fontScale="90000"/>
          </a:bodyPr>
          <a:lstStyle/>
          <a:p>
            <a:r>
              <a:rPr lang="ru-RU" sz="2200" b="1" i="1" dirty="0"/>
              <a:t>Сравнительная диаграмма итогов летней сессии по общей и качественной успеваемости за 4 года</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971536"/>
          </a:xfrm>
        </p:spPr>
        <p:style>
          <a:lnRef idx="1">
            <a:schemeClr val="accent2"/>
          </a:lnRef>
          <a:fillRef idx="2">
            <a:schemeClr val="accent2"/>
          </a:fillRef>
          <a:effectRef idx="1">
            <a:schemeClr val="accent2"/>
          </a:effectRef>
          <a:fontRef idx="minor">
            <a:schemeClr val="dk1"/>
          </a:fontRef>
        </p:style>
        <p:txBody>
          <a:bodyPr>
            <a:normAutofit/>
          </a:bodyPr>
          <a:lstStyle/>
          <a:p>
            <a:r>
              <a:rPr lang="ru-RU" sz="3200" dirty="0" smtClean="0">
                <a:latin typeface="Times New Roman" pitchFamily="18" charset="0"/>
                <a:cs typeface="Times New Roman" pitchFamily="18" charset="0"/>
              </a:rPr>
              <a:t>Результаты диагностического тестирования </a:t>
            </a:r>
            <a:endParaRPr lang="ru-RU" sz="3200" dirty="0">
              <a:latin typeface="Times New Roman" pitchFamily="18" charset="0"/>
              <a:cs typeface="Times New Roman" pitchFamily="18" charset="0"/>
            </a:endParaRPr>
          </a:p>
        </p:txBody>
      </p:sp>
      <p:graphicFrame>
        <p:nvGraphicFramePr>
          <p:cNvPr id="4" name="Таблица 3"/>
          <p:cNvGraphicFramePr>
            <a:graphicFrameLocks noGrp="1"/>
          </p:cNvGraphicFramePr>
          <p:nvPr>
            <p:ph type="tbl" idx="1"/>
          </p:nvPr>
        </p:nvGraphicFramePr>
        <p:xfrm>
          <a:off x="500034" y="2000240"/>
          <a:ext cx="8229600" cy="3235960"/>
        </p:xfrm>
        <a:graphic>
          <a:graphicData uri="http://schemas.openxmlformats.org/drawingml/2006/table">
            <a:tbl>
              <a:tblPr firstRow="1" bandRow="1">
                <a:tableStyleId>{8799B23B-EC83-4686-B30A-512413B5E67A}</a:tableStyleId>
              </a:tblPr>
              <a:tblGrid>
                <a:gridCol w="1571636"/>
                <a:gridCol w="1171564"/>
                <a:gridCol w="1371600"/>
                <a:gridCol w="1371600"/>
                <a:gridCol w="1371600"/>
                <a:gridCol w="1371600"/>
              </a:tblGrid>
              <a:tr h="370840">
                <a:tc rowSpan="2" gridSpan="2">
                  <a:txBody>
                    <a:bodyPr/>
                    <a:lstStyle/>
                    <a:p>
                      <a:pPr algn="ctr"/>
                      <a:r>
                        <a:rPr lang="ru-RU" dirty="0" smtClean="0"/>
                        <a:t>Дисциплина</a:t>
                      </a:r>
                      <a:endParaRPr lang="ru-RU" dirty="0"/>
                    </a:p>
                  </a:txBody>
                  <a:tcPr/>
                </a:tc>
                <a:tc rowSpan="2" hMerge="1">
                  <a:txBody>
                    <a:bodyPr/>
                    <a:lstStyle/>
                    <a:p>
                      <a:endParaRPr lang="ru-RU" dirty="0"/>
                    </a:p>
                  </a:txBody>
                  <a:tcPr/>
                </a:tc>
                <a:tc gridSpan="4">
                  <a:txBody>
                    <a:bodyPr/>
                    <a:lstStyle/>
                    <a:p>
                      <a:r>
                        <a:rPr lang="ru-RU" dirty="0" smtClean="0"/>
                        <a:t>Процент правильно выполненных заданий</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43540">
                <a:tc gridSpan="2" vMerge="1">
                  <a:txBody>
                    <a:bodyPr/>
                    <a:lstStyle/>
                    <a:p>
                      <a:endParaRPr lang="ru-RU" dirty="0"/>
                    </a:p>
                  </a:txBody>
                  <a:tcPr/>
                </a:tc>
                <a:tc hMerge="1" vMerge="1">
                  <a:txBody>
                    <a:bodyPr/>
                    <a:lstStyle/>
                    <a:p>
                      <a:endParaRPr lang="ru-RU" dirty="0"/>
                    </a:p>
                  </a:txBody>
                  <a:tcPr/>
                </a:tc>
                <a:tc>
                  <a:txBody>
                    <a:bodyPr/>
                    <a:lstStyle/>
                    <a:p>
                      <a:r>
                        <a:rPr lang="en-US" dirty="0" smtClean="0"/>
                        <a:t>{80%-100%}</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{60%-80%}</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{40%-60%}</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{0%-40%}</a:t>
                      </a:r>
                      <a:endParaRPr lang="ru-RU" dirty="0" smtClean="0"/>
                    </a:p>
                    <a:p>
                      <a:endParaRPr lang="ru-RU" dirty="0"/>
                    </a:p>
                  </a:txBody>
                  <a:tcPr/>
                </a:tc>
              </a:tr>
              <a:tr h="370840">
                <a:tc rowSpan="2">
                  <a:txBody>
                    <a:bodyPr/>
                    <a:lstStyle/>
                    <a:p>
                      <a:r>
                        <a:rPr lang="ru-RU" dirty="0" smtClean="0"/>
                        <a:t>Физика</a:t>
                      </a:r>
                      <a:endParaRPr lang="ru-RU" dirty="0"/>
                    </a:p>
                  </a:txBody>
                  <a:tcPr/>
                </a:tc>
                <a:tc>
                  <a:txBody>
                    <a:bodyPr/>
                    <a:lstStyle/>
                    <a:p>
                      <a:pPr algn="ctr"/>
                      <a:r>
                        <a:rPr lang="ru-RU" dirty="0" smtClean="0"/>
                        <a:t>2014</a:t>
                      </a:r>
                      <a:endParaRPr lang="ru-RU" dirty="0"/>
                    </a:p>
                  </a:txBody>
                  <a:tcPr/>
                </a:tc>
                <a:tc>
                  <a:txBody>
                    <a:bodyPr/>
                    <a:lstStyle/>
                    <a:p>
                      <a:pPr algn="ctr"/>
                      <a:r>
                        <a:rPr lang="ru-RU" dirty="0" smtClean="0"/>
                        <a:t>0</a:t>
                      </a:r>
                      <a:endParaRPr lang="ru-RU" dirty="0"/>
                    </a:p>
                  </a:txBody>
                  <a:tcPr/>
                </a:tc>
                <a:tc>
                  <a:txBody>
                    <a:bodyPr/>
                    <a:lstStyle/>
                    <a:p>
                      <a:pPr algn="ctr"/>
                      <a:r>
                        <a:rPr lang="ru-RU" dirty="0" smtClean="0"/>
                        <a:t>7%</a:t>
                      </a:r>
                      <a:endParaRPr lang="ru-RU" dirty="0"/>
                    </a:p>
                  </a:txBody>
                  <a:tcPr/>
                </a:tc>
                <a:tc>
                  <a:txBody>
                    <a:bodyPr/>
                    <a:lstStyle/>
                    <a:p>
                      <a:pPr algn="ctr"/>
                      <a:r>
                        <a:rPr lang="ru-RU" dirty="0" smtClean="0"/>
                        <a:t>24%</a:t>
                      </a:r>
                      <a:endParaRPr lang="ru-RU" dirty="0"/>
                    </a:p>
                  </a:txBody>
                  <a:tcPr/>
                </a:tc>
                <a:tc>
                  <a:txBody>
                    <a:bodyPr/>
                    <a:lstStyle/>
                    <a:p>
                      <a:pPr algn="ctr"/>
                      <a:r>
                        <a:rPr lang="ru-RU" dirty="0" smtClean="0"/>
                        <a:t>69%</a:t>
                      </a:r>
                      <a:endParaRPr lang="ru-RU" dirty="0"/>
                    </a:p>
                  </a:txBody>
                  <a:tcPr/>
                </a:tc>
              </a:tr>
              <a:tr h="370840">
                <a:tc vMerge="1">
                  <a:txBody>
                    <a:bodyPr/>
                    <a:lstStyle/>
                    <a:p>
                      <a:endParaRPr lang="ru-RU" dirty="0"/>
                    </a:p>
                  </a:txBody>
                  <a:tcPr/>
                </a:tc>
                <a:tc>
                  <a:txBody>
                    <a:bodyPr/>
                    <a:lstStyle/>
                    <a:p>
                      <a:pPr algn="ctr"/>
                      <a:r>
                        <a:rPr lang="ru-RU" dirty="0" smtClean="0"/>
                        <a:t>2015</a:t>
                      </a:r>
                      <a:endParaRPr lang="ru-RU" dirty="0"/>
                    </a:p>
                  </a:txBody>
                  <a:tcPr/>
                </a:tc>
                <a:tc>
                  <a:txBody>
                    <a:bodyPr/>
                    <a:lstStyle/>
                    <a:p>
                      <a:pPr algn="ctr"/>
                      <a:r>
                        <a:rPr lang="ru-RU" b="1" dirty="0" smtClean="0"/>
                        <a:t>0</a:t>
                      </a:r>
                      <a:endParaRPr lang="ru-RU" b="1" dirty="0"/>
                    </a:p>
                  </a:txBody>
                  <a:tcPr/>
                </a:tc>
                <a:tc>
                  <a:txBody>
                    <a:bodyPr/>
                    <a:lstStyle/>
                    <a:p>
                      <a:pPr algn="ctr"/>
                      <a:r>
                        <a:rPr lang="ru-RU" b="1" dirty="0" smtClean="0"/>
                        <a:t>15,5%</a:t>
                      </a:r>
                      <a:endParaRPr lang="ru-RU" b="1" dirty="0"/>
                    </a:p>
                  </a:txBody>
                  <a:tcPr/>
                </a:tc>
                <a:tc>
                  <a:txBody>
                    <a:bodyPr/>
                    <a:lstStyle/>
                    <a:p>
                      <a:pPr algn="ctr"/>
                      <a:r>
                        <a:rPr lang="ru-RU" b="1" dirty="0" smtClean="0"/>
                        <a:t>36,5%</a:t>
                      </a:r>
                      <a:endParaRPr lang="ru-RU" b="1" dirty="0"/>
                    </a:p>
                  </a:txBody>
                  <a:tcPr/>
                </a:tc>
                <a:tc>
                  <a:txBody>
                    <a:bodyPr/>
                    <a:lstStyle/>
                    <a:p>
                      <a:pPr algn="ctr"/>
                      <a:r>
                        <a:rPr lang="ru-RU" b="1" dirty="0" smtClean="0"/>
                        <a:t>47,97%</a:t>
                      </a:r>
                      <a:endParaRPr lang="ru-RU" b="1" dirty="0"/>
                    </a:p>
                  </a:txBody>
                  <a:tcPr/>
                </a:tc>
              </a:tr>
              <a:tr h="370840">
                <a:tc rowSpan="2">
                  <a:txBody>
                    <a:bodyPr/>
                    <a:lstStyle/>
                    <a:p>
                      <a:r>
                        <a:rPr lang="ru-RU" dirty="0" smtClean="0"/>
                        <a:t>Математика</a:t>
                      </a:r>
                      <a:endParaRPr lang="ru-RU" dirty="0"/>
                    </a:p>
                  </a:txBody>
                  <a:tcPr/>
                </a:tc>
                <a:tc>
                  <a:txBody>
                    <a:bodyPr/>
                    <a:lstStyle/>
                    <a:p>
                      <a:pPr algn="ctr"/>
                      <a:r>
                        <a:rPr lang="ru-RU" dirty="0" smtClean="0"/>
                        <a:t>2014</a:t>
                      </a:r>
                      <a:endParaRPr lang="ru-RU" dirty="0"/>
                    </a:p>
                  </a:txBody>
                  <a:tcPr/>
                </a:tc>
                <a:tc>
                  <a:txBody>
                    <a:bodyPr/>
                    <a:lstStyle/>
                    <a:p>
                      <a:pPr algn="ctr"/>
                      <a:r>
                        <a:rPr lang="ru-RU" dirty="0" smtClean="0"/>
                        <a:t>7%</a:t>
                      </a:r>
                      <a:endParaRPr lang="ru-RU" dirty="0"/>
                    </a:p>
                  </a:txBody>
                  <a:tcPr/>
                </a:tc>
                <a:tc>
                  <a:txBody>
                    <a:bodyPr/>
                    <a:lstStyle/>
                    <a:p>
                      <a:pPr algn="ctr"/>
                      <a:r>
                        <a:rPr lang="ru-RU" dirty="0" smtClean="0"/>
                        <a:t>18%</a:t>
                      </a:r>
                      <a:endParaRPr lang="ru-RU" dirty="0"/>
                    </a:p>
                  </a:txBody>
                  <a:tcPr/>
                </a:tc>
                <a:tc>
                  <a:txBody>
                    <a:bodyPr/>
                    <a:lstStyle/>
                    <a:p>
                      <a:pPr algn="ctr"/>
                      <a:r>
                        <a:rPr lang="ru-RU" dirty="0" smtClean="0"/>
                        <a:t>25%</a:t>
                      </a:r>
                      <a:endParaRPr lang="ru-RU" dirty="0"/>
                    </a:p>
                  </a:txBody>
                  <a:tcPr/>
                </a:tc>
                <a:tc>
                  <a:txBody>
                    <a:bodyPr/>
                    <a:lstStyle/>
                    <a:p>
                      <a:pPr algn="ctr"/>
                      <a:r>
                        <a:rPr lang="ru-RU" dirty="0" smtClean="0"/>
                        <a:t>50%</a:t>
                      </a:r>
                      <a:endParaRPr lang="ru-RU" dirty="0"/>
                    </a:p>
                  </a:txBody>
                  <a:tcPr/>
                </a:tc>
              </a:tr>
              <a:tr h="370840">
                <a:tc vMerge="1">
                  <a:txBody>
                    <a:bodyPr/>
                    <a:lstStyle/>
                    <a:p>
                      <a:endParaRPr lang="ru-RU" dirty="0"/>
                    </a:p>
                  </a:txBody>
                  <a:tcPr/>
                </a:tc>
                <a:tc>
                  <a:txBody>
                    <a:bodyPr/>
                    <a:lstStyle/>
                    <a:p>
                      <a:pPr algn="ctr"/>
                      <a:r>
                        <a:rPr lang="ru-RU" dirty="0" smtClean="0"/>
                        <a:t>2015</a:t>
                      </a:r>
                      <a:endParaRPr lang="ru-RU" dirty="0"/>
                    </a:p>
                  </a:txBody>
                  <a:tcPr/>
                </a:tc>
                <a:tc>
                  <a:txBody>
                    <a:bodyPr/>
                    <a:lstStyle/>
                    <a:p>
                      <a:pPr algn="ctr"/>
                      <a:r>
                        <a:rPr lang="ru-RU" b="1" dirty="0" smtClean="0"/>
                        <a:t>11,63%</a:t>
                      </a:r>
                      <a:endParaRPr lang="ru-RU" b="1" dirty="0"/>
                    </a:p>
                  </a:txBody>
                  <a:tcPr/>
                </a:tc>
                <a:tc>
                  <a:txBody>
                    <a:bodyPr/>
                    <a:lstStyle/>
                    <a:p>
                      <a:pPr algn="ctr"/>
                      <a:r>
                        <a:rPr lang="ru-RU" b="1" dirty="0" smtClean="0"/>
                        <a:t>21,51%</a:t>
                      </a:r>
                      <a:endParaRPr lang="ru-RU" b="1" dirty="0"/>
                    </a:p>
                  </a:txBody>
                  <a:tcPr/>
                </a:tc>
                <a:tc>
                  <a:txBody>
                    <a:bodyPr/>
                    <a:lstStyle/>
                    <a:p>
                      <a:pPr algn="ctr"/>
                      <a:r>
                        <a:rPr lang="ru-RU" b="1" dirty="0" smtClean="0"/>
                        <a:t>29,1%</a:t>
                      </a:r>
                      <a:endParaRPr lang="ru-RU" b="1" dirty="0"/>
                    </a:p>
                  </a:txBody>
                  <a:tcPr/>
                </a:tc>
                <a:tc>
                  <a:txBody>
                    <a:bodyPr/>
                    <a:lstStyle/>
                    <a:p>
                      <a:pPr algn="ctr"/>
                      <a:r>
                        <a:rPr lang="ru-RU" b="1" dirty="0" smtClean="0"/>
                        <a:t>37,8%</a:t>
                      </a:r>
                      <a:endParaRPr lang="ru-RU" b="1" dirty="0"/>
                    </a:p>
                  </a:txBody>
                  <a:tcPr/>
                </a:tc>
              </a:tr>
              <a:tr h="370840">
                <a:tc rowSpan="2">
                  <a:txBody>
                    <a:bodyPr/>
                    <a:lstStyle/>
                    <a:p>
                      <a:r>
                        <a:rPr lang="ru-RU" dirty="0" smtClean="0"/>
                        <a:t>Обществознание</a:t>
                      </a:r>
                      <a:endParaRPr lang="ru-RU" dirty="0"/>
                    </a:p>
                  </a:txBody>
                  <a:tcPr/>
                </a:tc>
                <a:tc>
                  <a:txBody>
                    <a:bodyPr/>
                    <a:lstStyle/>
                    <a:p>
                      <a:pPr algn="ctr"/>
                      <a:r>
                        <a:rPr lang="ru-RU" dirty="0" smtClean="0"/>
                        <a:t>2014</a:t>
                      </a: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r h="370840">
                <a:tc vMerge="1">
                  <a:txBody>
                    <a:bodyPr/>
                    <a:lstStyle/>
                    <a:p>
                      <a:endParaRPr lang="ru-RU" dirty="0"/>
                    </a:p>
                  </a:txBody>
                  <a:tcPr/>
                </a:tc>
                <a:tc>
                  <a:txBody>
                    <a:bodyPr/>
                    <a:lstStyle/>
                    <a:p>
                      <a:pPr algn="ctr"/>
                      <a:r>
                        <a:rPr lang="ru-RU" dirty="0" smtClean="0"/>
                        <a:t>2015</a:t>
                      </a:r>
                      <a:endParaRPr lang="ru-RU" dirty="0"/>
                    </a:p>
                  </a:txBody>
                  <a:tcPr/>
                </a:tc>
                <a:tc>
                  <a:txBody>
                    <a:bodyPr/>
                    <a:lstStyle/>
                    <a:p>
                      <a:pPr algn="ctr"/>
                      <a:endParaRPr lang="ru-RU" dirty="0"/>
                    </a:p>
                  </a:txBody>
                  <a:tcPr/>
                </a:tc>
                <a:tc>
                  <a:txBody>
                    <a:bodyPr/>
                    <a:lstStyle/>
                    <a:p>
                      <a:pPr algn="ctr"/>
                      <a:r>
                        <a:rPr lang="ru-RU" b="1" dirty="0" smtClean="0"/>
                        <a:t>4,5%</a:t>
                      </a:r>
                      <a:endParaRPr lang="ru-RU" b="1" dirty="0"/>
                    </a:p>
                  </a:txBody>
                  <a:tcPr/>
                </a:tc>
                <a:tc>
                  <a:txBody>
                    <a:bodyPr/>
                    <a:lstStyle/>
                    <a:p>
                      <a:pPr algn="ctr"/>
                      <a:r>
                        <a:rPr lang="ru-RU" b="1" dirty="0" smtClean="0"/>
                        <a:t>54,5%</a:t>
                      </a:r>
                      <a:endParaRPr lang="ru-RU" b="1" dirty="0"/>
                    </a:p>
                  </a:txBody>
                  <a:tcPr/>
                </a:tc>
                <a:tc>
                  <a:txBody>
                    <a:bodyPr/>
                    <a:lstStyle/>
                    <a:p>
                      <a:pPr algn="ctr"/>
                      <a:r>
                        <a:rPr lang="ru-RU" b="1" dirty="0" smtClean="0"/>
                        <a:t>41%</a:t>
                      </a:r>
                      <a:endParaRPr lang="ru-RU" b="1"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a:solidFill>
            <a:schemeClr val="accent2">
              <a:lumMod val="20000"/>
              <a:lumOff val="80000"/>
            </a:schemeClr>
          </a:solidFill>
        </p:spPr>
        <p:txBody>
          <a:bodyPr>
            <a:normAutofit fontScale="90000"/>
          </a:bodyPr>
          <a:lstStyle/>
          <a:p>
            <a:r>
              <a:rPr lang="ru-RU" dirty="0" smtClean="0"/>
              <a:t/>
            </a:r>
            <a:br>
              <a:rPr lang="ru-RU" dirty="0" smtClean="0"/>
            </a:br>
            <a:r>
              <a:rPr lang="ru-RU" sz="2200" b="1" dirty="0" smtClean="0">
                <a:latin typeface="Times New Roman" pitchFamily="18" charset="0"/>
                <a:cs typeface="Times New Roman" pitchFamily="18" charset="0"/>
              </a:rPr>
              <a:t>Дополнительные курсы по линии ФДОП для первокурсников</a:t>
            </a:r>
            <a:endParaRPr lang="ru-RU" sz="2200" dirty="0"/>
          </a:p>
        </p:txBody>
      </p:sp>
      <p:graphicFrame>
        <p:nvGraphicFramePr>
          <p:cNvPr id="6" name="Содержимое 5"/>
          <p:cNvGraphicFramePr>
            <a:graphicFrameLocks noGrp="1"/>
          </p:cNvGraphicFramePr>
          <p:nvPr>
            <p:ph idx="1"/>
          </p:nvPr>
        </p:nvGraphicFramePr>
        <p:xfrm>
          <a:off x="500034" y="1285861"/>
          <a:ext cx="7200900" cy="3870377"/>
        </p:xfrm>
        <a:graphic>
          <a:graphicData uri="http://schemas.openxmlformats.org/drawingml/2006/table">
            <a:tbl>
              <a:tblPr firstRow="1" bandRow="1">
                <a:tableStyleId>{E8B1032C-EA38-4F05-BA0D-38AFFFC7BED3}</a:tableStyleId>
              </a:tblPr>
              <a:tblGrid>
                <a:gridCol w="328586"/>
                <a:gridCol w="1728814"/>
                <a:gridCol w="1028700"/>
                <a:gridCol w="1028700"/>
                <a:gridCol w="1028700"/>
                <a:gridCol w="1028700"/>
                <a:gridCol w="1028700"/>
              </a:tblGrid>
              <a:tr h="315731">
                <a:tc rowSpan="2">
                  <a:txBody>
                    <a:bodyPr/>
                    <a:lstStyle/>
                    <a:p>
                      <a:r>
                        <a:rPr lang="ru-RU"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a:txBody>
                  <a:tcPr>
                    <a:solidFill>
                      <a:schemeClr val="accent3">
                        <a:lumMod val="40000"/>
                        <a:lumOff val="60000"/>
                      </a:schemeClr>
                    </a:solidFill>
                  </a:tcPr>
                </a:tc>
                <a:tc rowSpan="2">
                  <a:txBody>
                    <a:bodyPr/>
                    <a:lstStyle/>
                    <a:p>
                      <a:r>
                        <a:rPr lang="ru-RU" sz="1400" dirty="0" smtClean="0">
                          <a:latin typeface="Times New Roman" pitchFamily="18" charset="0"/>
                          <a:cs typeface="Times New Roman" pitchFamily="18" charset="0"/>
                        </a:rPr>
                        <a:t>Дисциплина</a:t>
                      </a:r>
                      <a:endParaRPr lang="ru-RU" sz="1400" dirty="0">
                        <a:latin typeface="Times New Roman" pitchFamily="18" charset="0"/>
                        <a:cs typeface="Times New Roman" pitchFamily="18" charset="0"/>
                      </a:endParaRPr>
                    </a:p>
                  </a:txBody>
                  <a:tcPr>
                    <a:solidFill>
                      <a:schemeClr val="accent3">
                        <a:lumMod val="40000"/>
                        <a:lumOff val="60000"/>
                      </a:schemeClr>
                    </a:solidFill>
                  </a:tcPr>
                </a:tc>
                <a:tc rowSpan="2">
                  <a:txBody>
                    <a:bodyPr/>
                    <a:lstStyle/>
                    <a:p>
                      <a:pPr algn="ctr"/>
                      <a:r>
                        <a:rPr lang="ru-RU" sz="1400" dirty="0" smtClean="0">
                          <a:latin typeface="Times New Roman" pitchFamily="18" charset="0"/>
                          <a:cs typeface="Times New Roman" pitchFamily="18" charset="0"/>
                        </a:rPr>
                        <a:t>Всего</a:t>
                      </a:r>
                      <a:endParaRPr lang="ru-RU" sz="1400" dirty="0">
                        <a:latin typeface="Times New Roman" pitchFamily="18" charset="0"/>
                        <a:cs typeface="Times New Roman" pitchFamily="18" charset="0"/>
                      </a:endParaRPr>
                    </a:p>
                  </a:txBody>
                  <a:tcPr>
                    <a:solidFill>
                      <a:schemeClr val="accent3">
                        <a:lumMod val="40000"/>
                        <a:lumOff val="60000"/>
                      </a:schemeClr>
                    </a:solidFill>
                  </a:tcPr>
                </a:tc>
                <a:tc gridSpan="4">
                  <a:txBody>
                    <a:bodyPr/>
                    <a:lstStyle/>
                    <a:p>
                      <a:pPr algn="ctr"/>
                      <a:r>
                        <a:rPr lang="ru-RU" sz="1400" baseline="0" dirty="0" smtClean="0">
                          <a:latin typeface="Times New Roman" pitchFamily="18" charset="0"/>
                          <a:cs typeface="Times New Roman" pitchFamily="18" charset="0"/>
                        </a:rPr>
                        <a:t> Контингент, из них  получили:</a:t>
                      </a:r>
                      <a:endParaRPr lang="ru-RU" sz="1400" dirty="0">
                        <a:latin typeface="Times New Roman" pitchFamily="18" charset="0"/>
                        <a:cs typeface="Times New Roman" pitchFamily="18" charset="0"/>
                      </a:endParaRPr>
                    </a:p>
                  </a:txBody>
                  <a:tcPr>
                    <a:solidFill>
                      <a:schemeClr val="accent3">
                        <a:lumMod val="40000"/>
                        <a:lumOff val="60000"/>
                      </a:schemeClr>
                    </a:solidFill>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c hMerge="1">
                  <a:txBody>
                    <a:bodyPr/>
                    <a:lstStyle/>
                    <a:p>
                      <a:endParaRPr lang="ru-RU" sz="1100" dirty="0">
                        <a:latin typeface="Times New Roman" pitchFamily="18" charset="0"/>
                        <a:cs typeface="Times New Roman" pitchFamily="18" charset="0"/>
                      </a:endParaRPr>
                    </a:p>
                  </a:txBody>
                  <a:tcPr/>
                </a:tc>
              </a:tr>
              <a:tr h="61296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lang="ru-RU" sz="1100" b="1" dirty="0" smtClean="0">
                          <a:latin typeface="Times New Roman" pitchFamily="18" charset="0"/>
                          <a:cs typeface="Times New Roman" pitchFamily="18" charset="0"/>
                        </a:rPr>
                        <a:t>Зачет </a:t>
                      </a:r>
                      <a:endParaRPr lang="ru-RU" sz="11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r>
                        <a:rPr lang="ru-RU" sz="1100" b="1" dirty="0" smtClean="0">
                          <a:latin typeface="Times New Roman" pitchFamily="18" charset="0"/>
                          <a:cs typeface="Times New Roman" pitchFamily="18" charset="0"/>
                        </a:rPr>
                        <a:t>5</a:t>
                      </a:r>
                      <a:endParaRPr lang="ru-RU" sz="11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r>
                        <a:rPr lang="ru-RU" sz="1100" b="1" dirty="0" smtClean="0">
                          <a:latin typeface="Times New Roman" pitchFamily="18" charset="0"/>
                          <a:cs typeface="Times New Roman" pitchFamily="18" charset="0"/>
                        </a:rPr>
                        <a:t>4</a:t>
                      </a:r>
                      <a:endParaRPr lang="ru-RU" sz="11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r>
                        <a:rPr lang="ru-RU" sz="1100" b="1" dirty="0" smtClean="0">
                          <a:latin typeface="Times New Roman" pitchFamily="18" charset="0"/>
                          <a:cs typeface="Times New Roman" pitchFamily="18" charset="0"/>
                        </a:rPr>
                        <a:t>3</a:t>
                      </a:r>
                      <a:endParaRPr lang="ru-RU" sz="1100" b="1" dirty="0">
                        <a:latin typeface="Times New Roman" pitchFamily="18" charset="0"/>
                        <a:cs typeface="Times New Roman" pitchFamily="18" charset="0"/>
                      </a:endParaRPr>
                    </a:p>
                  </a:txBody>
                  <a:tcPr>
                    <a:solidFill>
                      <a:schemeClr val="accent3">
                        <a:lumMod val="40000"/>
                        <a:lumOff val="60000"/>
                      </a:schemeClr>
                    </a:solidFill>
                  </a:tcPr>
                </a:tc>
              </a:tr>
              <a:tr h="714380">
                <a:tc>
                  <a:txBody>
                    <a:bodyPr/>
                    <a:lstStyle/>
                    <a:p>
                      <a:r>
                        <a:rPr lang="ru-RU" sz="1100" dirty="0" smtClean="0">
                          <a:latin typeface="Times New Roman" pitchFamily="18" charset="0"/>
                          <a:cs typeface="Times New Roman" pitchFamily="18" charset="0"/>
                        </a:rPr>
                        <a:t>1 </a:t>
                      </a:r>
                      <a:endParaRPr lang="ru-RU" sz="1100" dirty="0">
                        <a:latin typeface="Times New Roman" pitchFamily="18" charset="0"/>
                        <a:cs typeface="Times New Roman" pitchFamily="18" charset="0"/>
                      </a:endParaRPr>
                    </a:p>
                  </a:txBody>
                  <a:tcPr>
                    <a:solidFill>
                      <a:schemeClr val="accent3">
                        <a:lumMod val="40000"/>
                        <a:lumOff val="60000"/>
                      </a:schemeClr>
                    </a:solidFill>
                  </a:tcPr>
                </a:tc>
                <a:tc>
                  <a:txBody>
                    <a:bodyPr/>
                    <a:lstStyle/>
                    <a:p>
                      <a:r>
                        <a:rPr lang="ru-RU" sz="1600" b="1" dirty="0" smtClean="0">
                          <a:latin typeface="Times New Roman" pitchFamily="18" charset="0"/>
                          <a:cs typeface="Times New Roman" pitchFamily="18" charset="0"/>
                        </a:rPr>
                        <a:t>Математика</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36</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7</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6</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15</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7</a:t>
                      </a:r>
                      <a:endParaRPr lang="ru-RU" sz="1600" b="1" dirty="0">
                        <a:latin typeface="Times New Roman" pitchFamily="18" charset="0"/>
                        <a:cs typeface="Times New Roman" pitchFamily="18" charset="0"/>
                      </a:endParaRPr>
                    </a:p>
                  </a:txBody>
                  <a:tcPr>
                    <a:solidFill>
                      <a:schemeClr val="accent3">
                        <a:lumMod val="40000"/>
                        <a:lumOff val="60000"/>
                      </a:schemeClr>
                    </a:solidFill>
                  </a:tcPr>
                </a:tc>
              </a:tr>
              <a:tr h="714380">
                <a:tc>
                  <a:txBody>
                    <a:bodyPr/>
                    <a:lstStyle/>
                    <a:p>
                      <a:r>
                        <a:rPr lang="ru-RU" sz="1100" dirty="0" smtClean="0">
                          <a:latin typeface="Times New Roman" pitchFamily="18" charset="0"/>
                          <a:cs typeface="Times New Roman" pitchFamily="18" charset="0"/>
                        </a:rPr>
                        <a:t>2 </a:t>
                      </a:r>
                      <a:endParaRPr lang="ru-RU" sz="1100" dirty="0">
                        <a:latin typeface="Times New Roman" pitchFamily="18" charset="0"/>
                        <a:cs typeface="Times New Roman" pitchFamily="18" charset="0"/>
                      </a:endParaRPr>
                    </a:p>
                  </a:txBody>
                  <a:tcPr>
                    <a:solidFill>
                      <a:schemeClr val="accent3">
                        <a:lumMod val="40000"/>
                        <a:lumOff val="60000"/>
                      </a:schemeClr>
                    </a:solidFill>
                  </a:tcPr>
                </a:tc>
                <a:tc>
                  <a:txBody>
                    <a:bodyPr/>
                    <a:lstStyle/>
                    <a:p>
                      <a:r>
                        <a:rPr lang="ru-RU" sz="1600" b="1" dirty="0" smtClean="0">
                          <a:latin typeface="Times New Roman" pitchFamily="18" charset="0"/>
                          <a:cs typeface="Times New Roman" pitchFamily="18" charset="0"/>
                        </a:rPr>
                        <a:t>Физика</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46</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5</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9</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19</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11</a:t>
                      </a:r>
                      <a:endParaRPr lang="ru-RU" sz="1600" b="1" dirty="0">
                        <a:latin typeface="Times New Roman" pitchFamily="18" charset="0"/>
                        <a:cs typeface="Times New Roman" pitchFamily="18" charset="0"/>
                      </a:endParaRPr>
                    </a:p>
                  </a:txBody>
                  <a:tcPr>
                    <a:solidFill>
                      <a:schemeClr val="accent3">
                        <a:lumMod val="40000"/>
                        <a:lumOff val="60000"/>
                      </a:schemeClr>
                    </a:solidFill>
                  </a:tcPr>
                </a:tc>
              </a:tr>
              <a:tr h="642942">
                <a:tc>
                  <a:txBody>
                    <a:bodyPr/>
                    <a:lstStyle/>
                    <a:p>
                      <a:r>
                        <a:rPr lang="ru-RU" sz="1100" dirty="0" smtClean="0">
                          <a:latin typeface="Times New Roman" pitchFamily="18" charset="0"/>
                          <a:cs typeface="Times New Roman" pitchFamily="18" charset="0"/>
                        </a:rPr>
                        <a:t>3</a:t>
                      </a:r>
                      <a:endParaRPr lang="ru-RU" sz="1100" dirty="0">
                        <a:latin typeface="Times New Roman" pitchFamily="18" charset="0"/>
                        <a:cs typeface="Times New Roman" pitchFamily="18" charset="0"/>
                      </a:endParaRPr>
                    </a:p>
                  </a:txBody>
                  <a:tcPr>
                    <a:solidFill>
                      <a:schemeClr val="accent3">
                        <a:lumMod val="40000"/>
                        <a:lumOff val="60000"/>
                      </a:schemeClr>
                    </a:solidFill>
                  </a:tcPr>
                </a:tc>
                <a:tc>
                  <a:txBody>
                    <a:bodyPr/>
                    <a:lstStyle/>
                    <a:p>
                      <a:r>
                        <a:rPr lang="ru-RU" sz="1600" b="1" dirty="0" smtClean="0">
                          <a:latin typeface="Times New Roman" pitchFamily="18" charset="0"/>
                          <a:cs typeface="Times New Roman" pitchFamily="18" charset="0"/>
                        </a:rPr>
                        <a:t>Химия</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20</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2</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15</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3</a:t>
                      </a:r>
                      <a:endParaRPr lang="ru-RU" sz="1600" b="1" dirty="0">
                        <a:latin typeface="Times New Roman" pitchFamily="18" charset="0"/>
                        <a:cs typeface="Times New Roman" pitchFamily="18" charset="0"/>
                      </a:endParaRPr>
                    </a:p>
                  </a:txBody>
                  <a:tcPr>
                    <a:solidFill>
                      <a:schemeClr val="accent3">
                        <a:lumMod val="40000"/>
                        <a:lumOff val="60000"/>
                      </a:schemeClr>
                    </a:solidFill>
                  </a:tcPr>
                </a:tc>
              </a:tr>
              <a:tr h="869982">
                <a:tc>
                  <a:txBody>
                    <a:bodyPr/>
                    <a:lstStyle/>
                    <a:p>
                      <a:endParaRPr lang="ru-RU" sz="1100" dirty="0">
                        <a:latin typeface="Times New Roman" pitchFamily="18" charset="0"/>
                        <a:cs typeface="Times New Roman" pitchFamily="18" charset="0"/>
                      </a:endParaRPr>
                    </a:p>
                  </a:txBody>
                  <a:tcPr>
                    <a:solidFill>
                      <a:schemeClr val="accent3">
                        <a:lumMod val="40000"/>
                        <a:lumOff val="60000"/>
                      </a:schemeClr>
                    </a:solidFill>
                  </a:tcPr>
                </a:tc>
                <a:tc>
                  <a:txBody>
                    <a:bodyPr/>
                    <a:lstStyle/>
                    <a:p>
                      <a:r>
                        <a:rPr lang="ru-RU" sz="1600" b="1" dirty="0" smtClean="0">
                          <a:latin typeface="Times New Roman" pitchFamily="18" charset="0"/>
                          <a:cs typeface="Times New Roman" pitchFamily="18" charset="0"/>
                        </a:rPr>
                        <a:t>Итого по 1 курсу</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102</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12</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17</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49</a:t>
                      </a:r>
                      <a:endParaRPr lang="ru-RU" sz="1600" b="1" dirty="0">
                        <a:latin typeface="Times New Roman" pitchFamily="18" charset="0"/>
                        <a:cs typeface="Times New Roman" pitchFamily="18" charset="0"/>
                      </a:endParaRPr>
                    </a:p>
                  </a:txBody>
                  <a:tcPr>
                    <a:solidFill>
                      <a:schemeClr val="accent3">
                        <a:lumMod val="40000"/>
                        <a:lumOff val="60000"/>
                      </a:schemeClr>
                    </a:solidFill>
                  </a:tcPr>
                </a:tc>
                <a:tc>
                  <a:txBody>
                    <a:bodyPr/>
                    <a:lstStyle/>
                    <a:p>
                      <a:pPr algn="ctr"/>
                      <a:r>
                        <a:rPr lang="ru-RU" sz="1600" b="1" dirty="0" smtClean="0">
                          <a:latin typeface="Times New Roman" pitchFamily="18" charset="0"/>
                          <a:cs typeface="Times New Roman" pitchFamily="18" charset="0"/>
                        </a:rPr>
                        <a:t>21</a:t>
                      </a:r>
                      <a:endParaRPr lang="ru-RU" sz="1600" b="1" dirty="0">
                        <a:latin typeface="Times New Roman" pitchFamily="18" charset="0"/>
                        <a:cs typeface="Times New Roman" pitchFamily="18" charset="0"/>
                      </a:endParaRPr>
                    </a:p>
                  </a:txBody>
                  <a:tcPr>
                    <a:solidFill>
                      <a:schemeClr val="accent3">
                        <a:lumMod val="40000"/>
                        <a:lumOff val="60000"/>
                      </a:schemeClr>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a:bodyPr>
          <a:lstStyle/>
          <a:p>
            <a:r>
              <a:rPr lang="ru-RU" sz="3200" dirty="0" smtClean="0"/>
              <a:t>Результаты репетиционного тестирования (по итогам 2014 г.)</a:t>
            </a:r>
            <a:endParaRPr lang="ru-RU" sz="3200" dirty="0"/>
          </a:p>
        </p:txBody>
      </p:sp>
      <p:graphicFrame>
        <p:nvGraphicFramePr>
          <p:cNvPr id="4" name="Содержимое 3"/>
          <p:cNvGraphicFramePr>
            <a:graphicFrameLocks noGrp="1"/>
          </p:cNvGraphicFramePr>
          <p:nvPr>
            <p:ph idx="1"/>
          </p:nvPr>
        </p:nvGraphicFramePr>
        <p:xfrm>
          <a:off x="457200" y="1600200"/>
          <a:ext cx="8229600" cy="4670079"/>
        </p:xfrm>
        <a:graphic>
          <a:graphicData uri="http://schemas.openxmlformats.org/drawingml/2006/table">
            <a:tbl>
              <a:tblPr firstRow="1" bandRow="1">
                <a:tableStyleId>{8799B23B-EC83-4686-B30A-512413B5E67A}</a:tableStyleId>
              </a:tblPr>
              <a:tblGrid>
                <a:gridCol w="828652"/>
                <a:gridCol w="1000148"/>
                <a:gridCol w="914400"/>
                <a:gridCol w="914400"/>
                <a:gridCol w="914400"/>
                <a:gridCol w="914400"/>
                <a:gridCol w="914400"/>
                <a:gridCol w="914400"/>
                <a:gridCol w="914400"/>
              </a:tblGrid>
              <a:tr h="1400172">
                <a:tc rowSpan="2">
                  <a:txBody>
                    <a:bodyPr/>
                    <a:lstStyle/>
                    <a:p>
                      <a:r>
                        <a:rPr lang="ru-RU" sz="1800" b="1" kern="1200" dirty="0" smtClean="0">
                          <a:solidFill>
                            <a:schemeClr val="tx1"/>
                          </a:solidFill>
                          <a:latin typeface="+mn-lt"/>
                          <a:ea typeface="+mn-ea"/>
                          <a:cs typeface="+mn-cs"/>
                        </a:rPr>
                        <a:t>Количество студентов 2-5 курсов</a:t>
                      </a:r>
                      <a:endParaRPr lang="ru-RU" dirty="0"/>
                    </a:p>
                  </a:txBody>
                  <a:tcPr vert="vert270"/>
                </a:tc>
                <a:tc gridSpan="2">
                  <a:txBody>
                    <a:bodyPr/>
                    <a:lstStyle/>
                    <a:p>
                      <a:r>
                        <a:rPr lang="ru-RU" sz="1800" b="1" kern="1200" dirty="0" smtClean="0">
                          <a:solidFill>
                            <a:schemeClr val="tx1"/>
                          </a:solidFill>
                          <a:latin typeface="+mn-lt"/>
                          <a:ea typeface="+mn-ea"/>
                          <a:cs typeface="+mn-cs"/>
                        </a:rPr>
                        <a:t>Общее количество тестирований</a:t>
                      </a:r>
                      <a:endParaRPr lang="ru-RU" dirty="0"/>
                    </a:p>
                  </a:txBody>
                  <a:tcPr/>
                </a:tc>
                <a:tc hMerge="1">
                  <a:txBody>
                    <a:bodyPr/>
                    <a:lstStyle/>
                    <a:p>
                      <a:endParaRPr lang="ru-RU" dirty="0"/>
                    </a:p>
                  </a:txBody>
                  <a:tcPr/>
                </a:tc>
                <a:tc gridSpan="2">
                  <a:txBody>
                    <a:bodyPr/>
                    <a:lstStyle/>
                    <a:p>
                      <a:r>
                        <a:rPr lang="ru-RU" sz="1800" b="1" kern="1200" dirty="0" smtClean="0">
                          <a:solidFill>
                            <a:schemeClr val="tx1"/>
                          </a:solidFill>
                          <a:latin typeface="+mn-lt"/>
                          <a:ea typeface="+mn-ea"/>
                          <a:cs typeface="+mn-cs"/>
                        </a:rPr>
                        <a:t>Общее количество интернет -тестирований</a:t>
                      </a:r>
                      <a:endParaRPr lang="ru-RU" dirty="0"/>
                    </a:p>
                  </a:txBody>
                  <a:tcPr/>
                </a:tc>
                <a:tc hMerge="1">
                  <a:txBody>
                    <a:bodyPr/>
                    <a:lstStyle/>
                    <a:p>
                      <a:endParaRPr lang="ru-RU" dirty="0"/>
                    </a:p>
                  </a:txBody>
                  <a:tcPr/>
                </a:tc>
                <a:tc rowSpan="2">
                  <a:txBody>
                    <a:bodyPr/>
                    <a:lstStyle/>
                    <a:p>
                      <a:pPr algn="ctr"/>
                      <a:r>
                        <a:rPr lang="ru-RU" sz="1800" b="1" kern="1200" dirty="0" smtClean="0">
                          <a:solidFill>
                            <a:schemeClr val="tx1"/>
                          </a:solidFill>
                          <a:latin typeface="+mn-lt"/>
                          <a:ea typeface="+mn-ea"/>
                          <a:cs typeface="+mn-cs"/>
                        </a:rPr>
                        <a:t>Явка на </a:t>
                      </a:r>
                      <a:r>
                        <a:rPr lang="ru-RU" sz="1800" b="1" kern="1200" dirty="0" err="1" smtClean="0">
                          <a:solidFill>
                            <a:schemeClr val="tx1"/>
                          </a:solidFill>
                          <a:latin typeface="+mn-lt"/>
                          <a:ea typeface="+mn-ea"/>
                          <a:cs typeface="+mn-cs"/>
                        </a:rPr>
                        <a:t>интернет-тестирования,%</a:t>
                      </a:r>
                      <a:r>
                        <a:rPr lang="ru-RU" sz="1800" b="1" kern="1200" dirty="0" smtClean="0">
                          <a:solidFill>
                            <a:schemeClr val="tx1"/>
                          </a:solidFill>
                          <a:latin typeface="+mn-lt"/>
                          <a:ea typeface="+mn-ea"/>
                          <a:cs typeface="+mn-cs"/>
                        </a:rPr>
                        <a:t> </a:t>
                      </a:r>
                      <a:endParaRPr lang="ru-RU" dirty="0"/>
                    </a:p>
                  </a:txBody>
                  <a:tcPr vert="vert270"/>
                </a:tc>
                <a:tc rowSpan="2">
                  <a:txBody>
                    <a:bodyPr/>
                    <a:lstStyle/>
                    <a:p>
                      <a:pPr algn="ctr"/>
                      <a:r>
                        <a:rPr lang="ru-RU" sz="1800" b="1" kern="1200" dirty="0" smtClean="0">
                          <a:solidFill>
                            <a:schemeClr val="tx1"/>
                          </a:solidFill>
                          <a:latin typeface="+mn-lt"/>
                          <a:ea typeface="+mn-ea"/>
                          <a:cs typeface="+mn-cs"/>
                        </a:rPr>
                        <a:t>Средние % результатов </a:t>
                      </a:r>
                      <a:r>
                        <a:rPr lang="ru-RU" sz="1800" b="1" kern="1200" dirty="0" err="1" smtClean="0">
                          <a:solidFill>
                            <a:schemeClr val="tx1"/>
                          </a:solidFill>
                          <a:latin typeface="+mn-lt"/>
                          <a:ea typeface="+mn-ea"/>
                          <a:cs typeface="+mn-cs"/>
                        </a:rPr>
                        <a:t>интернет-тестирования</a:t>
                      </a:r>
                      <a:r>
                        <a:rPr lang="ru-RU" sz="1800" b="1" kern="1200" dirty="0" smtClean="0">
                          <a:solidFill>
                            <a:schemeClr val="tx1"/>
                          </a:solidFill>
                          <a:latin typeface="+mn-lt"/>
                          <a:ea typeface="+mn-ea"/>
                          <a:cs typeface="+mn-cs"/>
                        </a:rPr>
                        <a:t> (средний %) </a:t>
                      </a:r>
                      <a:endParaRPr lang="ru-RU" dirty="0"/>
                    </a:p>
                  </a:txBody>
                  <a:tcPr vert="vert270"/>
                </a:tc>
                <a:tc rowSpan="2">
                  <a:txBody>
                    <a:bodyPr/>
                    <a:lstStyle/>
                    <a:p>
                      <a:pPr algn="ctr"/>
                      <a:r>
                        <a:rPr lang="ru-RU" sz="1800" b="1" kern="1200" dirty="0" smtClean="0">
                          <a:solidFill>
                            <a:schemeClr val="tx1"/>
                          </a:solidFill>
                          <a:latin typeface="+mn-lt"/>
                          <a:ea typeface="+mn-ea"/>
                          <a:cs typeface="+mn-cs"/>
                        </a:rPr>
                        <a:t>Количество проведенных внутренних тестирований </a:t>
                      </a:r>
                      <a:endParaRPr lang="ru-RU" dirty="0"/>
                    </a:p>
                  </a:txBody>
                  <a:tcPr vert="vert270"/>
                </a:tc>
                <a:tc rowSpan="2">
                  <a:txBody>
                    <a:bodyPr/>
                    <a:lstStyle/>
                    <a:p>
                      <a:pPr algn="ctr"/>
                      <a:r>
                        <a:rPr lang="ru-RU" sz="1800" b="1" kern="1200" dirty="0" smtClean="0">
                          <a:solidFill>
                            <a:schemeClr val="tx1"/>
                          </a:solidFill>
                          <a:latin typeface="+mn-lt"/>
                          <a:ea typeface="+mn-ea"/>
                          <a:cs typeface="+mn-cs"/>
                        </a:rPr>
                        <a:t>Средние % результатов внутреннего тестирования (средний %) </a:t>
                      </a:r>
                      <a:endParaRPr lang="ru-RU" dirty="0"/>
                    </a:p>
                  </a:txBody>
                  <a:tcPr vert="vert270"/>
                </a:tc>
              </a:tr>
              <a:tr h="1461530">
                <a:tc vMerge="1">
                  <a:txBody>
                    <a:bodyPr/>
                    <a:lstStyle/>
                    <a:p>
                      <a:endParaRPr lang="ru-RU"/>
                    </a:p>
                  </a:txBody>
                  <a:tcPr/>
                </a:tc>
                <a:tc>
                  <a:txBody>
                    <a:bodyPr/>
                    <a:lstStyle/>
                    <a:p>
                      <a:pPr algn="ctr"/>
                      <a:r>
                        <a:rPr lang="ru-RU" dirty="0" smtClean="0"/>
                        <a:t>План</a:t>
                      </a:r>
                      <a:endParaRPr lang="ru-RU" dirty="0"/>
                    </a:p>
                  </a:txBody>
                  <a:tcPr/>
                </a:tc>
                <a:tc>
                  <a:txBody>
                    <a:bodyPr/>
                    <a:lstStyle/>
                    <a:p>
                      <a:pPr algn="ctr"/>
                      <a:r>
                        <a:rPr lang="ru-RU" dirty="0" smtClean="0"/>
                        <a:t>Факт</a:t>
                      </a:r>
                      <a:endParaRPr lang="ru-RU" dirty="0"/>
                    </a:p>
                  </a:txBody>
                  <a:tcPr/>
                </a:tc>
                <a:tc>
                  <a:txBody>
                    <a:bodyPr/>
                    <a:lstStyle/>
                    <a:p>
                      <a:pPr algn="ctr"/>
                      <a:r>
                        <a:rPr lang="ru-RU" dirty="0" smtClean="0"/>
                        <a:t>План</a:t>
                      </a:r>
                      <a:endParaRPr lang="ru-RU" dirty="0"/>
                    </a:p>
                  </a:txBody>
                  <a:tcPr/>
                </a:tc>
                <a:tc>
                  <a:txBody>
                    <a:bodyPr/>
                    <a:lstStyle/>
                    <a:p>
                      <a:pPr algn="ctr"/>
                      <a:r>
                        <a:rPr lang="ru-RU" dirty="0" smtClean="0"/>
                        <a:t>Факт</a:t>
                      </a:r>
                      <a:endParaRPr lang="ru-RU"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1808377">
                <a:tc>
                  <a:txBody>
                    <a:bodyPr/>
                    <a:lstStyle/>
                    <a:p>
                      <a:pPr algn="ctr"/>
                      <a:r>
                        <a:rPr lang="ru-RU" sz="2800" b="1" dirty="0" smtClean="0">
                          <a:latin typeface="Times New Roman" pitchFamily="18" charset="0"/>
                          <a:cs typeface="Times New Roman" pitchFamily="18" charset="0"/>
                        </a:rPr>
                        <a:t>700</a:t>
                      </a:r>
                      <a:endParaRPr lang="ru-RU" sz="2800" b="1" dirty="0">
                        <a:latin typeface="Times New Roman" pitchFamily="18" charset="0"/>
                        <a:cs typeface="Times New Roman" pitchFamily="18" charset="0"/>
                      </a:endParaRPr>
                    </a:p>
                  </a:txBody>
                  <a:tcPr/>
                </a:tc>
                <a:tc>
                  <a:txBody>
                    <a:bodyPr/>
                    <a:lstStyle/>
                    <a:p>
                      <a:pPr algn="ctr">
                        <a:lnSpc>
                          <a:spcPct val="115000"/>
                        </a:lnSpc>
                        <a:spcAft>
                          <a:spcPts val="0"/>
                        </a:spcAft>
                      </a:pPr>
                      <a:r>
                        <a:rPr lang="ru-RU" sz="2800" b="1" dirty="0">
                          <a:solidFill>
                            <a:srgbClr val="000000"/>
                          </a:solidFill>
                          <a:latin typeface="Times New Roman" pitchFamily="18" charset="0"/>
                          <a:ea typeface="Calibri"/>
                          <a:cs typeface="Times New Roman" pitchFamily="18" charset="0"/>
                        </a:rPr>
                        <a:t>1699 </a:t>
                      </a:r>
                    </a:p>
                  </a:txBody>
                  <a:tcPr marL="68580" marR="68580" marT="0" marB="0"/>
                </a:tc>
                <a:tc>
                  <a:txBody>
                    <a:bodyPr/>
                    <a:lstStyle/>
                    <a:p>
                      <a:pPr algn="ctr">
                        <a:lnSpc>
                          <a:spcPct val="115000"/>
                        </a:lnSpc>
                        <a:spcAft>
                          <a:spcPts val="0"/>
                        </a:spcAft>
                      </a:pPr>
                      <a:r>
                        <a:rPr lang="ru-RU" sz="2800" b="1" dirty="0">
                          <a:solidFill>
                            <a:srgbClr val="000000"/>
                          </a:solidFill>
                          <a:latin typeface="Times New Roman" pitchFamily="18" charset="0"/>
                          <a:ea typeface="Calibri"/>
                          <a:cs typeface="Times New Roman" pitchFamily="18" charset="0"/>
                        </a:rPr>
                        <a:t>1483 </a:t>
                      </a:r>
                    </a:p>
                  </a:txBody>
                  <a:tcPr marL="68580" marR="68580" marT="0" marB="0"/>
                </a:tc>
                <a:tc>
                  <a:txBody>
                    <a:bodyPr/>
                    <a:lstStyle/>
                    <a:p>
                      <a:pPr algn="ctr">
                        <a:lnSpc>
                          <a:spcPct val="115000"/>
                        </a:lnSpc>
                        <a:spcAft>
                          <a:spcPts val="0"/>
                        </a:spcAft>
                      </a:pPr>
                      <a:r>
                        <a:rPr lang="ru-RU" sz="2800" b="1" dirty="0">
                          <a:solidFill>
                            <a:srgbClr val="000000"/>
                          </a:solidFill>
                          <a:latin typeface="Times New Roman" pitchFamily="18" charset="0"/>
                          <a:ea typeface="Calibri"/>
                          <a:cs typeface="Times New Roman" pitchFamily="18" charset="0"/>
                        </a:rPr>
                        <a:t>946 </a:t>
                      </a:r>
                    </a:p>
                  </a:txBody>
                  <a:tcPr marL="68580" marR="68580" marT="0" marB="0"/>
                </a:tc>
                <a:tc>
                  <a:txBody>
                    <a:bodyPr/>
                    <a:lstStyle/>
                    <a:p>
                      <a:pPr algn="ctr">
                        <a:lnSpc>
                          <a:spcPct val="115000"/>
                        </a:lnSpc>
                        <a:spcAft>
                          <a:spcPts val="0"/>
                        </a:spcAft>
                      </a:pPr>
                      <a:r>
                        <a:rPr lang="ru-RU" sz="2800" b="1" dirty="0">
                          <a:solidFill>
                            <a:srgbClr val="000000"/>
                          </a:solidFill>
                          <a:latin typeface="Times New Roman" pitchFamily="18" charset="0"/>
                          <a:ea typeface="Calibri"/>
                          <a:cs typeface="Times New Roman" pitchFamily="18" charset="0"/>
                        </a:rPr>
                        <a:t>812 </a:t>
                      </a:r>
                    </a:p>
                  </a:txBody>
                  <a:tcPr marL="68580" marR="68580" marT="0" marB="0"/>
                </a:tc>
                <a:tc>
                  <a:txBody>
                    <a:bodyPr/>
                    <a:lstStyle/>
                    <a:p>
                      <a:pPr algn="ctr">
                        <a:lnSpc>
                          <a:spcPct val="115000"/>
                        </a:lnSpc>
                        <a:spcAft>
                          <a:spcPts val="0"/>
                        </a:spcAft>
                      </a:pPr>
                      <a:r>
                        <a:rPr lang="ru-RU" sz="2800" b="1" dirty="0" smtClean="0">
                          <a:solidFill>
                            <a:srgbClr val="000000"/>
                          </a:solidFill>
                          <a:latin typeface="Times New Roman" pitchFamily="18" charset="0"/>
                          <a:ea typeface="Calibri"/>
                          <a:cs typeface="Times New Roman" pitchFamily="18" charset="0"/>
                        </a:rPr>
                        <a:t>86% </a:t>
                      </a:r>
                      <a:endParaRPr lang="ru-RU" sz="2800" b="1" dirty="0">
                        <a:solidFill>
                          <a:srgbClr val="000000"/>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800" b="1" dirty="0" smtClean="0">
                          <a:solidFill>
                            <a:srgbClr val="000000"/>
                          </a:solidFill>
                          <a:latin typeface="Times New Roman" pitchFamily="18" charset="0"/>
                          <a:ea typeface="Calibri"/>
                          <a:cs typeface="Times New Roman" pitchFamily="18" charset="0"/>
                        </a:rPr>
                        <a:t>60% </a:t>
                      </a:r>
                      <a:endParaRPr lang="ru-RU" sz="2800" b="1" dirty="0">
                        <a:solidFill>
                          <a:srgbClr val="000000"/>
                        </a:solidFill>
                        <a:latin typeface="Times New Roman" pitchFamily="18" charset="0"/>
                        <a:ea typeface="Calibri"/>
                        <a:cs typeface="Times New Roman" pitchFamily="18" charset="0"/>
                      </a:endParaRPr>
                    </a:p>
                  </a:txBody>
                  <a:tcPr marL="68580" marR="68580" marT="0" marB="0"/>
                </a:tc>
                <a:tc>
                  <a:txBody>
                    <a:bodyPr/>
                    <a:lstStyle/>
                    <a:p>
                      <a:pPr algn="ctr"/>
                      <a:r>
                        <a:rPr lang="ru-RU" sz="2800" b="1" kern="1200" dirty="0" smtClean="0">
                          <a:solidFill>
                            <a:schemeClr val="tx1"/>
                          </a:solidFill>
                          <a:latin typeface="Times New Roman" pitchFamily="18" charset="0"/>
                          <a:ea typeface="+mn-ea"/>
                          <a:cs typeface="Times New Roman" pitchFamily="18" charset="0"/>
                        </a:rPr>
                        <a:t>671 </a:t>
                      </a:r>
                      <a:endParaRPr lang="ru-RU" sz="2800" b="1" dirty="0">
                        <a:latin typeface="Times New Roman" pitchFamily="18" charset="0"/>
                        <a:cs typeface="Times New Roman" pitchFamily="18" charset="0"/>
                      </a:endParaRPr>
                    </a:p>
                  </a:txBody>
                  <a:tcPr/>
                </a:tc>
                <a:tc>
                  <a:txBody>
                    <a:bodyPr/>
                    <a:lstStyle/>
                    <a:p>
                      <a:pPr algn="ctr"/>
                      <a:r>
                        <a:rPr lang="ru-RU" sz="2800" b="1" kern="1200" dirty="0" smtClean="0">
                          <a:solidFill>
                            <a:schemeClr val="tx1"/>
                          </a:solidFill>
                          <a:latin typeface="Times New Roman" pitchFamily="18" charset="0"/>
                          <a:ea typeface="+mn-ea"/>
                          <a:cs typeface="Times New Roman" pitchFamily="18" charset="0"/>
                        </a:rPr>
                        <a:t>72% </a:t>
                      </a:r>
                      <a:endParaRPr lang="ru-RU" sz="28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a:bodyPr>
          <a:lstStyle/>
          <a:p>
            <a:r>
              <a:rPr lang="ru-RU" sz="2800" dirty="0" smtClean="0"/>
              <a:t>Результаты ФИЭБ</a:t>
            </a:r>
            <a:endParaRPr lang="ru-RU" sz="2800" dirty="0"/>
          </a:p>
        </p:txBody>
      </p:sp>
      <p:sp>
        <p:nvSpPr>
          <p:cNvPr id="3" name="Содержимое 2"/>
          <p:cNvSpPr>
            <a:spLocks noGrp="1"/>
          </p:cNvSpPr>
          <p:nvPr>
            <p:ph idx="1"/>
          </p:nvPr>
        </p:nvSpPr>
        <p:spPr>
          <a:solidFill>
            <a:schemeClr val="accent3">
              <a:lumMod val="40000"/>
              <a:lumOff val="60000"/>
            </a:schemeClr>
          </a:solidFill>
        </p:spPr>
        <p:txBody>
          <a:bodyPr>
            <a:normAutofit fontScale="92500"/>
          </a:bodyPr>
          <a:lstStyle/>
          <a:p>
            <a:r>
              <a:rPr lang="ru-RU" dirty="0" smtClean="0"/>
              <a:t>Приняли участие в Федеральном интернет –экзамене бакалавров:</a:t>
            </a:r>
          </a:p>
          <a:p>
            <a:pPr>
              <a:buNone/>
            </a:pPr>
            <a:r>
              <a:rPr lang="ru-RU" dirty="0" smtClean="0"/>
              <a:t>    Направление 13.03.01 Теплоэнергетика и теплотехника, профиль Энергообеспечение предприятий гр.ЭО-11( 10 студентов) 3серебро, 1 бронза</a:t>
            </a:r>
          </a:p>
          <a:p>
            <a:pPr>
              <a:buNone/>
            </a:pPr>
            <a:r>
              <a:rPr lang="ru-RU" dirty="0" smtClean="0"/>
              <a:t>    Направление 13.03.02 Электроэнергетика и электротехника, профиль Электроснабжение, гр.ЭС-11 (14 студентов) 3 серебро, 3 бронзы</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642910" y="642918"/>
            <a:ext cx="7586690" cy="5483245"/>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ru-RU" dirty="0" smtClean="0"/>
              <a:t>Приняли участие во втором этапе эксперимента по независимой оценке знаний студентов, проведенного Федеральной службой по надзору в сфере образования и науки.</a:t>
            </a:r>
          </a:p>
          <a:p>
            <a:pPr>
              <a:buNone/>
            </a:pPr>
            <a:r>
              <a:rPr lang="ru-RU" dirty="0" smtClean="0"/>
              <a:t>    Экзамен по дисциплине «Оптика», гр. Ф-13, Направление 03.03.01 Физика</a:t>
            </a:r>
          </a:p>
          <a:p>
            <a:pPr>
              <a:buNone/>
            </a:pPr>
            <a:r>
              <a:rPr lang="ru-RU" dirty="0" smtClean="0"/>
              <a:t>    Результаты: </a:t>
            </a:r>
          </a:p>
          <a:p>
            <a:pPr>
              <a:buNone/>
            </a:pPr>
            <a:r>
              <a:rPr lang="ru-RU" dirty="0" smtClean="0"/>
              <a:t>    Отлично - 9</a:t>
            </a:r>
          </a:p>
          <a:p>
            <a:pPr>
              <a:buNone/>
            </a:pPr>
            <a:r>
              <a:rPr lang="ru-RU" dirty="0" smtClean="0"/>
              <a:t>     Хорошо - 7</a:t>
            </a:r>
          </a:p>
          <a:p>
            <a:pPr>
              <a:buNone/>
            </a:pPr>
            <a:r>
              <a:rPr lang="ru-RU" dirty="0" smtClean="0"/>
              <a:t>     Удовлетворительно - 1</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00034" y="142852"/>
            <a:ext cx="8229600" cy="500066"/>
          </a:xfrm>
          <a:solidFill>
            <a:schemeClr val="accent2">
              <a:lumMod val="20000"/>
              <a:lumOff val="80000"/>
            </a:schemeClr>
          </a:solidFill>
        </p:spPr>
        <p:txBody>
          <a:bodyPr>
            <a:normAutofit/>
          </a:bodyPr>
          <a:lstStyle/>
          <a:p>
            <a:r>
              <a:rPr lang="ru-RU" sz="1600" dirty="0" smtClean="0">
                <a:latin typeface="Times New Roman" pitchFamily="18" charset="0"/>
                <a:cs typeface="Times New Roman" pitchFamily="18" charset="0"/>
              </a:rPr>
              <a:t>Открытые занятия, проведенные за 2014-2015 учебный год</a:t>
            </a:r>
            <a:endParaRPr lang="ru-RU" sz="16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714353"/>
          <a:ext cx="8043889" cy="5685045"/>
        </p:xfrm>
        <a:graphic>
          <a:graphicData uri="http://schemas.openxmlformats.org/drawingml/2006/table">
            <a:tbl>
              <a:tblPr firstRow="1" bandRow="1">
                <a:tableStyleId>{8799B23B-EC83-4686-B30A-512413B5E67A}</a:tableStyleId>
              </a:tblPr>
              <a:tblGrid>
                <a:gridCol w="352090"/>
                <a:gridCol w="988559"/>
                <a:gridCol w="670324"/>
                <a:gridCol w="670324"/>
                <a:gridCol w="670324"/>
                <a:gridCol w="670324"/>
                <a:gridCol w="670324"/>
                <a:gridCol w="670324"/>
                <a:gridCol w="670324"/>
                <a:gridCol w="670324"/>
                <a:gridCol w="670324"/>
                <a:gridCol w="670324"/>
              </a:tblGrid>
              <a:tr h="1071573">
                <a:tc>
                  <a:txBody>
                    <a:bodyPr/>
                    <a:lstStyle/>
                    <a:p>
                      <a:pPr algn="ctr" fontAlgn="ctr"/>
                      <a:r>
                        <a:rPr lang="ru-RU" sz="1000" u="none" strike="noStrike" dirty="0">
                          <a:latin typeface="Times New Roman" pitchFamily="18" charset="0"/>
                          <a:cs typeface="Times New Roman" pitchFamily="18" charset="0"/>
                        </a:rPr>
                        <a:t>№ </a:t>
                      </a:r>
                      <a:r>
                        <a:rPr lang="ru-RU" sz="1000" u="none" strike="noStrike" dirty="0" err="1">
                          <a:latin typeface="Times New Roman" pitchFamily="18" charset="0"/>
                          <a:cs typeface="Times New Roman" pitchFamily="18" charset="0"/>
                        </a:rPr>
                        <a:t>п</a:t>
                      </a:r>
                      <a:r>
                        <a:rPr lang="ru-RU" sz="1000" u="none" strike="noStrike" dirty="0">
                          <a:latin typeface="Times New Roman" pitchFamily="18" charset="0"/>
                          <a:cs typeface="Times New Roman" pitchFamily="18" charset="0"/>
                        </a:rPr>
                        <a:t>/</a:t>
                      </a:r>
                      <a:r>
                        <a:rPr lang="ru-RU" sz="1000" u="none" strike="noStrike" dirty="0" err="1">
                          <a:latin typeface="Times New Roman" pitchFamily="18" charset="0"/>
                          <a:cs typeface="Times New Roman" pitchFamily="18" charset="0"/>
                        </a:rPr>
                        <a:t>п</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Направление подготовки/       специальность</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Дисциплина (модуль)</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Вид занятия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Ф.И.О. </a:t>
                      </a:r>
                      <a:r>
                        <a:rPr lang="ru-RU" sz="1000" u="none" strike="noStrike" dirty="0" smtClean="0">
                          <a:latin typeface="Times New Roman" pitchFamily="18" charset="0"/>
                          <a:cs typeface="Times New Roman" pitchFamily="18" charset="0"/>
                        </a:rPr>
                        <a:t>преподавателя)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Название кафедры </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Дата проведения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Время проведения </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Аудитория </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Корпус</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Группа</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Применяемая современная образовательная </a:t>
                      </a:r>
                      <a:r>
                        <a:rPr lang="ru-RU" sz="1000" u="none" strike="noStrike" dirty="0" smtClean="0">
                          <a:latin typeface="Times New Roman" pitchFamily="18" charset="0"/>
                          <a:cs typeface="Times New Roman" pitchFamily="18" charset="0"/>
                        </a:rPr>
                        <a:t>технология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r>
              <a:tr h="428628">
                <a:tc>
                  <a:txBody>
                    <a:bodyPr/>
                    <a:lstStyle/>
                    <a:p>
                      <a:pPr algn="ctr" fontAlgn="ctr"/>
                      <a:r>
                        <a:rPr lang="ru-RU" sz="1000" u="none" strike="noStrike" dirty="0">
                          <a:latin typeface="Times New Roman" pitchFamily="18" charset="0"/>
                          <a:cs typeface="Times New Roman" pitchFamily="18" charset="0"/>
                        </a:rPr>
                        <a:t>1</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l" fontAlgn="ctr"/>
                      <a:r>
                        <a:rPr lang="ru-RU" sz="1000" u="none" strike="noStrike">
                          <a:latin typeface="Times New Roman" pitchFamily="18" charset="0"/>
                          <a:cs typeface="Times New Roman" pitchFamily="18" charset="0"/>
                        </a:rPr>
                        <a:t>Педагогическое образование</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ТиМОФ</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Степанова Т.И.</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smtClean="0">
                          <a:latin typeface="Times New Roman" pitchFamily="18" charset="0"/>
                          <a:cs typeface="Times New Roman" pitchFamily="18" charset="0"/>
                        </a:rPr>
                        <a:t>КМПФ</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23 марта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09.50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410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КФЕН</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ФП-12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ИКТ технологии</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857256">
                <a:tc>
                  <a:txBody>
                    <a:bodyPr/>
                    <a:lstStyle/>
                    <a:p>
                      <a:pPr algn="ctr" fontAlgn="ctr"/>
                      <a:r>
                        <a:rPr lang="ru-RU" sz="1000" u="none" strike="noStrike">
                          <a:latin typeface="Times New Roman" pitchFamily="18" charset="0"/>
                          <a:cs typeface="Times New Roman" pitchFamily="18" charset="0"/>
                        </a:rPr>
                        <a:t>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l" fontAlgn="ctr"/>
                      <a:r>
                        <a:rPr lang="ru-RU" sz="1000" u="none" strike="noStrike" dirty="0">
                          <a:latin typeface="Times New Roman" pitchFamily="18" charset="0"/>
                          <a:cs typeface="Times New Roman" pitchFamily="18" charset="0"/>
                        </a:rPr>
                        <a:t>Радиотехника   /       Радиотехнические средства передачи, приема и обработки сигналов</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Метрология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Васильев Иван Николаевич</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smtClean="0">
                          <a:latin typeface="Times New Roman" pitchFamily="18" charset="0"/>
                          <a:cs typeface="Times New Roman" pitchFamily="18" charset="0"/>
                        </a:rPr>
                        <a:t>КРТ </a:t>
                      </a:r>
                      <a:r>
                        <a:rPr lang="ru-RU" sz="1000" u="none" strike="noStrike" dirty="0">
                          <a:latin typeface="Times New Roman" pitchFamily="18" charset="0"/>
                          <a:cs typeface="Times New Roman" pitchFamily="18" charset="0"/>
                        </a:rPr>
                        <a:t>и ИТ</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23 марта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11.40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626</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КФЕН</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РТ-13</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ИКТ технологии</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500066">
                <a:tc>
                  <a:txBody>
                    <a:bodyPr/>
                    <a:lstStyle/>
                    <a:p>
                      <a:pPr algn="ctr" fontAlgn="ctr"/>
                      <a:r>
                        <a:rPr lang="ru-RU" sz="1000" u="none" strike="noStrike">
                          <a:latin typeface="Times New Roman" pitchFamily="18" charset="0"/>
                          <a:cs typeface="Times New Roman" pitchFamily="18" charset="0"/>
                        </a:rPr>
                        <a:t>3</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Машиностроение</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Физика твердого тела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Кузьмин Сергей Арианович</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smtClean="0">
                          <a:latin typeface="Times New Roman" pitchFamily="18" charset="0"/>
                          <a:cs typeface="Times New Roman" pitchFamily="18" charset="0"/>
                        </a:rPr>
                        <a:t>КФТТ</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17.02.2015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15.45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129</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КФЕН</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МС-13</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Проектный метод</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673761">
                <a:tc>
                  <a:txBody>
                    <a:bodyPr/>
                    <a:lstStyle/>
                    <a:p>
                      <a:pPr algn="ctr" fontAlgn="ctr"/>
                      <a:r>
                        <a:rPr lang="ru-RU" sz="1000" u="none" strike="noStrike">
                          <a:latin typeface="Times New Roman" pitchFamily="18" charset="0"/>
                          <a:cs typeface="Times New Roman" pitchFamily="18" charset="0"/>
                        </a:rPr>
                        <a:t>4</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Горное дело</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Метрология и стандартизация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Бочкарев-Иннокентьев Радион Николаевич</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smtClean="0">
                          <a:latin typeface="Times New Roman" pitchFamily="18" charset="0"/>
                          <a:cs typeface="Times New Roman" pitchFamily="18" charset="0"/>
                        </a:rPr>
                        <a:t>КФТТ</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14.04.2015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14.00-15.35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515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КТФ</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ОГР-11, ПР-11, ШПС-11</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Проектный метод</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508195">
                <a:tc>
                  <a:txBody>
                    <a:bodyPr/>
                    <a:lstStyle/>
                    <a:p>
                      <a:pPr algn="ctr" fontAlgn="ctr"/>
                      <a:r>
                        <a:rPr lang="ru-RU" sz="1000" u="none" strike="noStrike">
                          <a:latin typeface="Times New Roman" pitchFamily="18" charset="0"/>
                          <a:cs typeface="Times New Roman" pitchFamily="18" charset="0"/>
                        </a:rPr>
                        <a:t>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Электроэнергетика и электротехника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Общая энергетика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лек/практ.</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Константинов Агит Федотович</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Электроснабжение</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27.04.2015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11:40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806</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КТФ</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ЭС-11</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Проблемное занятие </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461118">
                <a:tc>
                  <a:txBody>
                    <a:bodyPr/>
                    <a:lstStyle/>
                    <a:p>
                      <a:pPr algn="ctr" fontAlgn="ctr"/>
                      <a:r>
                        <a:rPr lang="ru-RU" sz="1000" u="none" strike="noStrike">
                          <a:latin typeface="Times New Roman" pitchFamily="18" charset="0"/>
                          <a:cs typeface="Times New Roman" pitchFamily="18" charset="0"/>
                        </a:rPr>
                        <a:t>6</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Электроэнергетика и электротехника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Электроснабжение</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Малеева Евдокия Игоревна </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Электроснабжение</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06.04.2015</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14:00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804</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КТФ</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ЭС-12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Проблемное занятие </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857256">
                <a:tc>
                  <a:txBody>
                    <a:bodyPr/>
                    <a:lstStyle/>
                    <a:p>
                      <a:pPr algn="ctr" fontAlgn="ctr"/>
                      <a:r>
                        <a:rPr lang="ru-RU" sz="1000" u="none" strike="noStrike">
                          <a:latin typeface="Times New Roman" pitchFamily="18" charset="0"/>
                          <a:cs typeface="Times New Roman" pitchFamily="18" charset="0"/>
                        </a:rPr>
                        <a:t>7</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технология художественной обработки материалов</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композиция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практ. занятие</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Сидорова Лилия Егоровна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ТОДКиМ</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15.окт</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11:40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414</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КФЕН</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ФТ-13-2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smtClean="0">
                          <a:latin typeface="Times New Roman" pitchFamily="18" charset="0"/>
                          <a:cs typeface="Times New Roman" pitchFamily="18" charset="0"/>
                        </a:rPr>
                        <a:t>Применение </a:t>
                      </a:r>
                      <a:r>
                        <a:rPr lang="ru-RU" sz="1000" u="none" strike="noStrike" dirty="0">
                          <a:latin typeface="Times New Roman" pitchFamily="18" charset="0"/>
                          <a:cs typeface="Times New Roman" pitchFamily="18" charset="0"/>
                        </a:rPr>
                        <a:t>ТСО и информационных технологий </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600200"/>
          <a:ext cx="8258208" cy="5162569"/>
        </p:xfrm>
        <a:graphic>
          <a:graphicData uri="http://schemas.openxmlformats.org/drawingml/2006/table">
            <a:tbl>
              <a:tblPr firstRow="1" bandRow="1">
                <a:tableStyleId>{8799B23B-EC83-4686-B30A-512413B5E67A}</a:tableStyleId>
              </a:tblPr>
              <a:tblGrid>
                <a:gridCol w="688184"/>
                <a:gridCol w="688184"/>
                <a:gridCol w="688184"/>
                <a:gridCol w="688184"/>
                <a:gridCol w="688184"/>
                <a:gridCol w="688184"/>
                <a:gridCol w="688184"/>
                <a:gridCol w="688184"/>
                <a:gridCol w="688184"/>
                <a:gridCol w="688184"/>
                <a:gridCol w="688184"/>
                <a:gridCol w="688184"/>
              </a:tblGrid>
              <a:tr h="917557">
                <a:tc>
                  <a:txBody>
                    <a:bodyPr/>
                    <a:lstStyle/>
                    <a:p>
                      <a:pPr algn="ctr" fontAlgn="ctr"/>
                      <a:r>
                        <a:rPr lang="ru-RU" sz="1000" u="none" strike="noStrike" dirty="0">
                          <a:latin typeface="Times New Roman" pitchFamily="18" charset="0"/>
                          <a:cs typeface="Times New Roman" pitchFamily="18" charset="0"/>
                        </a:rPr>
                        <a:t>№ </a:t>
                      </a:r>
                      <a:r>
                        <a:rPr lang="ru-RU" sz="1000" u="none" strike="noStrike" dirty="0" err="1">
                          <a:latin typeface="Times New Roman" pitchFamily="18" charset="0"/>
                          <a:cs typeface="Times New Roman" pitchFamily="18" charset="0"/>
                        </a:rPr>
                        <a:t>п</a:t>
                      </a:r>
                      <a:r>
                        <a:rPr lang="ru-RU" sz="1000" u="none" strike="noStrike" dirty="0">
                          <a:latin typeface="Times New Roman" pitchFamily="18" charset="0"/>
                          <a:cs typeface="Times New Roman" pitchFamily="18" charset="0"/>
                        </a:rPr>
                        <a:t>/</a:t>
                      </a:r>
                      <a:r>
                        <a:rPr lang="ru-RU" sz="1000" u="none" strike="noStrike" dirty="0" err="1">
                          <a:latin typeface="Times New Roman" pitchFamily="18" charset="0"/>
                          <a:cs typeface="Times New Roman" pitchFamily="18" charset="0"/>
                        </a:rPr>
                        <a:t>п</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Направление подготовки/       специальность</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Дисциплина (модуль)</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Вид занятия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Ф.И.О. </a:t>
                      </a:r>
                      <a:r>
                        <a:rPr lang="ru-RU" sz="1000" u="none" strike="noStrike" dirty="0" smtClean="0">
                          <a:latin typeface="Times New Roman" pitchFamily="18" charset="0"/>
                          <a:cs typeface="Times New Roman" pitchFamily="18" charset="0"/>
                        </a:rPr>
                        <a:t>преподавателя)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Название кафедры </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Дата проведения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Время проведения </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Аудитория </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Корпус</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Группа</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Применяемая современная образовательная </a:t>
                      </a:r>
                      <a:r>
                        <a:rPr lang="ru-RU" sz="1000" u="none" strike="noStrike" dirty="0" smtClean="0">
                          <a:latin typeface="Times New Roman" pitchFamily="18" charset="0"/>
                          <a:cs typeface="Times New Roman" pitchFamily="18" charset="0"/>
                        </a:rPr>
                        <a:t>технология</a:t>
                      </a:r>
                      <a:endParaRPr lang="ru-RU" sz="1000" b="1" i="0" u="none" strike="noStrike" dirty="0">
                        <a:solidFill>
                          <a:srgbClr val="000000"/>
                        </a:solidFill>
                        <a:latin typeface="Times New Roman" pitchFamily="18" charset="0"/>
                        <a:cs typeface="Times New Roman" pitchFamily="18" charset="0"/>
                      </a:endParaRPr>
                    </a:p>
                  </a:txBody>
                  <a:tcPr marL="9459" marR="9459" marT="9525" marB="0" anchor="ctr"/>
                </a:tc>
              </a:tr>
              <a:tr h="766380">
                <a:tc>
                  <a:txBody>
                    <a:bodyPr/>
                    <a:lstStyle/>
                    <a:p>
                      <a:pPr algn="ctr" fontAlgn="ctr"/>
                      <a:r>
                        <a:rPr lang="ru-RU" sz="1000" u="none" strike="noStrike" dirty="0">
                          <a:latin typeface="Times New Roman" pitchFamily="18" charset="0"/>
                          <a:cs typeface="Times New Roman" pitchFamily="18" charset="0"/>
                        </a:rPr>
                        <a:t>8</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технология художественной обработки материалов</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менеджмент и маркетинг АБК</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err="1">
                          <a:latin typeface="Times New Roman" pitchFamily="18" charset="0"/>
                          <a:cs typeface="Times New Roman" pitchFamily="18" charset="0"/>
                        </a:rPr>
                        <a:t>практ</a:t>
                      </a:r>
                      <a:r>
                        <a:rPr lang="ru-RU" sz="1000" u="none" strike="noStrike" dirty="0">
                          <a:latin typeface="Times New Roman" pitchFamily="18" charset="0"/>
                          <a:cs typeface="Times New Roman" pitchFamily="18" charset="0"/>
                        </a:rPr>
                        <a:t>. занятие</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Дмитриева Варвара Семеновна</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err="1">
                          <a:latin typeface="Times New Roman" pitchFamily="18" charset="0"/>
                          <a:cs typeface="Times New Roman" pitchFamily="18" charset="0"/>
                        </a:rPr>
                        <a:t>ТОДКиМ</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19           ноября</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11:40</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431</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КФЕН</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ФТ-10-2</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err="1">
                          <a:latin typeface="Times New Roman" pitchFamily="18" charset="0"/>
                          <a:cs typeface="Times New Roman" pitchFamily="18" charset="0"/>
                        </a:rPr>
                        <a:t>К</a:t>
                      </a:r>
                      <a:r>
                        <a:rPr lang="ru-RU" sz="1000" u="none" strike="noStrike" dirty="0" err="1" smtClean="0">
                          <a:latin typeface="Times New Roman" pitchFamily="18" charset="0"/>
                          <a:cs typeface="Times New Roman" pitchFamily="18" charset="0"/>
                        </a:rPr>
                        <a:t>ейсовый</a:t>
                      </a:r>
                      <a:r>
                        <a:rPr lang="ru-RU" sz="1000" u="none" strike="noStrike" dirty="0" smtClean="0">
                          <a:latin typeface="Times New Roman" pitchFamily="18" charset="0"/>
                          <a:cs typeface="Times New Roman" pitchFamily="18" charset="0"/>
                        </a:rPr>
                        <a:t> </a:t>
                      </a:r>
                      <a:r>
                        <a:rPr lang="ru-RU" sz="1000" u="none" strike="noStrike" dirty="0">
                          <a:latin typeface="Times New Roman" pitchFamily="18" charset="0"/>
                          <a:cs typeface="Times New Roman" pitchFamily="18" charset="0"/>
                        </a:rPr>
                        <a:t>метод обучения</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766380">
                <a:tc>
                  <a:txBody>
                    <a:bodyPr/>
                    <a:lstStyle/>
                    <a:p>
                      <a:pPr algn="ctr" fontAlgn="ctr"/>
                      <a:r>
                        <a:rPr lang="ru-RU" sz="1000" u="none" strike="noStrike">
                          <a:latin typeface="Times New Roman" pitchFamily="18" charset="0"/>
                          <a:cs typeface="Times New Roman" pitchFamily="18" charset="0"/>
                        </a:rPr>
                        <a:t>9</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технология художественной обработки материалов</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Рисунок </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практ. занятие</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Николаева Светлана Ивановна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ТОДКиМ</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25 марта</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11:40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en-US" sz="1000" u="none" strike="noStrike" dirty="0" smtClean="0">
                          <a:latin typeface="Times New Roman" pitchFamily="18" charset="0"/>
                          <a:cs typeface="Times New Roman" pitchFamily="18" charset="0"/>
                        </a:rPr>
                        <a:t>131</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КФЕН</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ФТ-14</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Интерактивный метод обучения</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1068733">
                <a:tc>
                  <a:txBody>
                    <a:bodyPr/>
                    <a:lstStyle/>
                    <a:p>
                      <a:pPr algn="ctr" fontAlgn="ctr"/>
                      <a:r>
                        <a:rPr lang="ru-RU" sz="1000" u="none" strike="noStrike">
                          <a:latin typeface="Times New Roman" pitchFamily="18" charset="0"/>
                          <a:cs typeface="Times New Roman" pitchFamily="18" charset="0"/>
                        </a:rPr>
                        <a:t>10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Радиофизика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Математическое моделирование высокоширотной ионосферы</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лаб/пр</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Гололобов Артем Юрьевич</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b="0" i="0" u="none" strike="noStrike" dirty="0" err="1" smtClean="0">
                          <a:solidFill>
                            <a:srgbClr val="000000"/>
                          </a:solidFill>
                          <a:latin typeface="Times New Roman" pitchFamily="18" charset="0"/>
                          <a:cs typeface="Times New Roman" pitchFamily="18" charset="0"/>
                        </a:rPr>
                        <a:t>КРФиЭ</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12.03.2015</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08.00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612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КФЕН</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РФ-11</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err="1">
                          <a:latin typeface="Times New Roman" pitchFamily="18" charset="0"/>
                          <a:cs typeface="Times New Roman" pitchFamily="18" charset="0"/>
                        </a:rPr>
                        <a:t>Интерактив</a:t>
                      </a:r>
                      <a:r>
                        <a:rPr lang="ru-RU" sz="1000" u="none" strike="noStrike" dirty="0">
                          <a:latin typeface="Times New Roman" pitchFamily="18" charset="0"/>
                          <a:cs typeface="Times New Roman" pitchFamily="18" charset="0"/>
                        </a:rPr>
                        <a:t>, </a:t>
                      </a:r>
                      <a:r>
                        <a:rPr lang="ru-RU" sz="1000" u="none" strike="noStrike" dirty="0" err="1">
                          <a:latin typeface="Times New Roman" pitchFamily="18" charset="0"/>
                          <a:cs typeface="Times New Roman" pitchFamily="18" charset="0"/>
                        </a:rPr>
                        <a:t>комп.программа</a:t>
                      </a:r>
                      <a:r>
                        <a:rPr lang="ru-RU" sz="1000" u="none" strike="noStrike" dirty="0">
                          <a:latin typeface="Times New Roman" pitchFamily="18" charset="0"/>
                          <a:cs typeface="Times New Roman" pitchFamily="18" charset="0"/>
                        </a:rPr>
                        <a:t> для выполнения расчетов </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847744">
                <a:tc>
                  <a:txBody>
                    <a:bodyPr/>
                    <a:lstStyle/>
                    <a:p>
                      <a:pPr algn="ctr" fontAlgn="ctr"/>
                      <a:r>
                        <a:rPr lang="ru-RU" sz="1000" u="none" strike="noStrike">
                          <a:latin typeface="Times New Roman" pitchFamily="18" charset="0"/>
                          <a:cs typeface="Times New Roman" pitchFamily="18" charset="0"/>
                        </a:rPr>
                        <a:t>11</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Землеустройство и кадастр;  Строительство</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Физика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Солдатов Сергей Николаевич</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b="0" i="0" u="none" strike="noStrike" dirty="0" err="1" smtClean="0">
                          <a:solidFill>
                            <a:schemeClr val="tx1"/>
                          </a:solidFill>
                          <a:latin typeface="Times New Roman" pitchFamily="18" charset="0"/>
                          <a:cs typeface="Times New Roman" pitchFamily="18" charset="0"/>
                        </a:rPr>
                        <a:t>КТпФ</a:t>
                      </a:r>
                      <a:endParaRPr lang="ru-RU" sz="1000" b="0" i="0" u="none" strike="noStrike" dirty="0" smtClean="0">
                        <a:solidFill>
                          <a:schemeClr val="tx1"/>
                        </a:solidFill>
                        <a:latin typeface="Times New Roman" pitchFamily="18" charset="0"/>
                        <a:cs typeface="Times New Roman" pitchFamily="18" charset="0"/>
                      </a:endParaRPr>
                    </a:p>
                    <a:p>
                      <a:pPr algn="ctr" fontAlgn="ctr"/>
                      <a:r>
                        <a:rPr lang="ru-RU" sz="1000" b="0" i="0" u="none" strike="noStrike" dirty="0" err="1" smtClean="0">
                          <a:solidFill>
                            <a:schemeClr val="tx1"/>
                          </a:solidFill>
                          <a:latin typeface="Times New Roman" pitchFamily="18" charset="0"/>
                          <a:cs typeface="Times New Roman" pitchFamily="18" charset="0"/>
                        </a:rPr>
                        <a:t>иТпЭ</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06.03.2015г.</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08.00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461</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КФЕН</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ЗК-14,   ТГВ-14,              ЭУН-14, ПиПСМиК-14</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Проблемное занятие </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r h="615204">
                <a:tc>
                  <a:txBody>
                    <a:bodyPr/>
                    <a:lstStyle/>
                    <a:p>
                      <a:pPr algn="ctr" fontAlgn="ctr"/>
                      <a:r>
                        <a:rPr lang="ru-RU" sz="1000" u="none" strike="noStrike">
                          <a:latin typeface="Times New Roman" pitchFamily="18" charset="0"/>
                          <a:cs typeface="Times New Roman" pitchFamily="18" charset="0"/>
                        </a:rPr>
                        <a:t>12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Теплоэнергетика и теплотехника</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Тепломассо          обмен</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лекция</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Тимофеев Айал Михайлович</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b="0" i="0" u="none" strike="noStrike" dirty="0" err="1" smtClean="0">
                          <a:solidFill>
                            <a:schemeClr val="tx1"/>
                          </a:solidFill>
                          <a:latin typeface="Times New Roman" pitchFamily="18" charset="0"/>
                          <a:cs typeface="Times New Roman" pitchFamily="18" charset="0"/>
                        </a:rPr>
                        <a:t>КТпФ</a:t>
                      </a:r>
                      <a:endParaRPr lang="ru-RU" sz="1000" b="0" i="0" u="none" strike="noStrike" dirty="0" smtClean="0">
                        <a:solidFill>
                          <a:schemeClr val="tx1"/>
                        </a:solidFill>
                        <a:latin typeface="Times New Roman" pitchFamily="18" charset="0"/>
                        <a:cs typeface="Times New Roman" pitchFamily="18" charset="0"/>
                      </a:endParaRPr>
                    </a:p>
                    <a:p>
                      <a:pPr algn="ctr" fontAlgn="ctr"/>
                      <a:r>
                        <a:rPr lang="ru-RU" sz="1000" b="0" i="0" u="none" strike="noStrike" dirty="0" err="1" smtClean="0">
                          <a:solidFill>
                            <a:schemeClr val="tx1"/>
                          </a:solidFill>
                          <a:latin typeface="Times New Roman" pitchFamily="18" charset="0"/>
                          <a:cs typeface="Times New Roman" pitchFamily="18" charset="0"/>
                        </a:rPr>
                        <a:t>иТпЭ</a:t>
                      </a:r>
                      <a:endParaRPr lang="ru-RU" sz="1000" b="0" i="0" u="none" strike="noStrike" dirty="0" smtClean="0">
                        <a:solidFill>
                          <a:srgbClr val="000000"/>
                        </a:solidFill>
                        <a:latin typeface="Times New Roman" pitchFamily="18" charset="0"/>
                        <a:cs typeface="Times New Roman" pitchFamily="18" charset="0"/>
                      </a:endParaRPr>
                    </a:p>
                    <a:p>
                      <a:pPr algn="ctr" fontAlgn="ct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14.00</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31.03.1902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КТФ</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a:latin typeface="Times New Roman" pitchFamily="18" charset="0"/>
                          <a:cs typeface="Times New Roman" pitchFamily="18" charset="0"/>
                        </a:rPr>
                        <a:t>ЭО-12</a:t>
                      </a:r>
                      <a:endParaRPr lang="ru-RU" sz="1000" b="0" i="0" u="none" strike="noStrike">
                        <a:solidFill>
                          <a:srgbClr val="000000"/>
                        </a:solidFill>
                        <a:latin typeface="Times New Roman" pitchFamily="18" charset="0"/>
                        <a:cs typeface="Times New Roman" pitchFamily="18" charset="0"/>
                      </a:endParaRPr>
                    </a:p>
                  </a:txBody>
                  <a:tcPr marL="9459" marR="9459" marT="9525" marB="0" anchor="ctr"/>
                </a:tc>
                <a:tc>
                  <a:txBody>
                    <a:bodyPr/>
                    <a:lstStyle/>
                    <a:p>
                      <a:pPr algn="ctr" fontAlgn="ctr"/>
                      <a:r>
                        <a:rPr lang="ru-RU" sz="1000" u="none" strike="noStrike" dirty="0">
                          <a:latin typeface="Times New Roman" pitchFamily="18" charset="0"/>
                          <a:cs typeface="Times New Roman" pitchFamily="18" charset="0"/>
                        </a:rPr>
                        <a:t>Проблемное занятие </a:t>
                      </a:r>
                      <a:endParaRPr lang="ru-RU" sz="1000" b="0" i="0" u="none" strike="noStrike" dirty="0">
                        <a:solidFill>
                          <a:srgbClr val="000000"/>
                        </a:solidFill>
                        <a:latin typeface="Times New Roman" pitchFamily="18" charset="0"/>
                        <a:cs typeface="Times New Roman" pitchFamily="18" charset="0"/>
                      </a:endParaRPr>
                    </a:p>
                  </a:txBody>
                  <a:tcPr marL="9459" marR="9459" marT="9525" marB="0" anchor="ctr"/>
                </a:tc>
              </a:tr>
            </a:tbl>
          </a:graphicData>
        </a:graphic>
      </p:graphicFrame>
      <p:sp>
        <p:nvSpPr>
          <p:cNvPr id="5" name="Заголовок 4"/>
          <p:cNvSpPr>
            <a:spLocks noGrp="1"/>
          </p:cNvSpPr>
          <p:nvPr>
            <p:ph type="title"/>
          </p:nvPr>
        </p:nvSpPr>
        <p:spPr>
          <a:solidFill>
            <a:schemeClr val="accent2">
              <a:lumMod val="20000"/>
              <a:lumOff val="80000"/>
            </a:schemeClr>
          </a:solidFill>
        </p:spPr>
        <p:txBody>
          <a:bodyPr>
            <a:normAutofit/>
          </a:bodyPr>
          <a:lstStyle/>
          <a:p>
            <a:r>
              <a:rPr lang="ru-RU" sz="1600" dirty="0" smtClean="0">
                <a:latin typeface="Times New Roman" pitchFamily="18" charset="0"/>
                <a:cs typeface="Times New Roman" pitchFamily="18" charset="0"/>
              </a:rPr>
              <a:t>Открытые занятия, проведенные за 2014-2015 учебный год</a:t>
            </a:r>
            <a:endParaRPr lang="ru-RU" sz="16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714380"/>
          </a:xfrm>
          <a:solidFill>
            <a:schemeClr val="accent2">
              <a:lumMod val="20000"/>
              <a:lumOff val="80000"/>
            </a:schemeClr>
          </a:solidFill>
        </p:spPr>
        <p:txBody>
          <a:bodyPr>
            <a:normAutofit/>
          </a:bodyPr>
          <a:lstStyle/>
          <a:p>
            <a:r>
              <a:rPr lang="ru-RU" sz="2800" dirty="0" smtClean="0">
                <a:latin typeface="Times New Roman" pitchFamily="18" charset="0"/>
                <a:cs typeface="Times New Roman" pitchFamily="18" charset="0"/>
              </a:rPr>
              <a:t>Итоги ВКР на 2014-2015 </a:t>
            </a:r>
            <a:r>
              <a:rPr lang="ru-RU" sz="2800" dirty="0" err="1" smtClean="0">
                <a:latin typeface="Times New Roman" pitchFamily="18" charset="0"/>
                <a:cs typeface="Times New Roman" pitchFamily="18" charset="0"/>
              </a:rPr>
              <a:t>уч.г</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214422"/>
          <a:ext cx="8229600" cy="4688968"/>
        </p:xfrm>
        <a:graphic>
          <a:graphicData uri="http://schemas.openxmlformats.org/drawingml/2006/table">
            <a:tbl>
              <a:tblPr firstRow="1" bandRow="1">
                <a:tableStyleId>{8799B23B-EC83-4686-B30A-512413B5E67A}</a:tableStyleId>
              </a:tblPr>
              <a:tblGrid>
                <a:gridCol w="542900"/>
                <a:gridCol w="2857520"/>
                <a:gridCol w="714380"/>
                <a:gridCol w="571504"/>
                <a:gridCol w="500066"/>
                <a:gridCol w="500066"/>
                <a:gridCol w="714364"/>
                <a:gridCol w="914400"/>
                <a:gridCol w="914400"/>
              </a:tblGrid>
              <a:tr h="452894">
                <a:tc>
                  <a:txBody>
                    <a:bodyPr/>
                    <a:lstStyle/>
                    <a:p>
                      <a:pPr indent="180340" algn="ctr">
                        <a:lnSpc>
                          <a:spcPct val="150000"/>
                        </a:lnSpc>
                        <a:spcAft>
                          <a:spcPts val="0"/>
                        </a:spcAft>
                      </a:pPr>
                      <a:r>
                        <a:rPr lang="ru-RU" sz="1200" dirty="0" smtClean="0">
                          <a:latin typeface="Times New Roman" pitchFamily="18" charset="0"/>
                          <a:cs typeface="Times New Roman" pitchFamily="18" charset="0"/>
                        </a:rPr>
                        <a:t>№</a:t>
                      </a:r>
                      <a:r>
                        <a:rPr lang="ru-RU" sz="1200" dirty="0">
                          <a:latin typeface="Times New Roman" pitchFamily="18" charset="0"/>
                          <a:cs typeface="Times New Roman" pitchFamily="18" charset="0"/>
                        </a:rPr>
                        <a:t> </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smtClean="0">
                          <a:latin typeface="Times New Roman" pitchFamily="18" charset="0"/>
                          <a:cs typeface="Times New Roman" pitchFamily="18" charset="0"/>
                        </a:rPr>
                        <a:t>Направление</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подготовки</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smtClean="0">
                          <a:latin typeface="Times New Roman" pitchFamily="18" charset="0"/>
                          <a:cs typeface="Times New Roman" pitchFamily="18" charset="0"/>
                        </a:rPr>
                        <a:t>5</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smtClean="0">
                          <a:latin typeface="Times New Roman" pitchFamily="18" charset="0"/>
                          <a:cs typeface="Times New Roman" pitchFamily="18" charset="0"/>
                        </a:rPr>
                        <a:t>4</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smtClean="0">
                          <a:latin typeface="Times New Roman" pitchFamily="18" charset="0"/>
                          <a:cs typeface="Times New Roman" pitchFamily="18" charset="0"/>
                        </a:rPr>
                        <a:t>3</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smtClean="0">
                          <a:latin typeface="Times New Roman" pitchFamily="18" charset="0"/>
                          <a:cs typeface="Times New Roman" pitchFamily="18" charset="0"/>
                        </a:rPr>
                        <a:t>2</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a:latin typeface="Times New Roman" pitchFamily="18" charset="0"/>
                          <a:cs typeface="Times New Roman" pitchFamily="18" charset="0"/>
                        </a:rPr>
                        <a:t>Всего</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smtClean="0">
                          <a:latin typeface="Times New Roman" pitchFamily="18" charset="0"/>
                          <a:cs typeface="Times New Roman" pitchFamily="18" charset="0"/>
                        </a:rPr>
                        <a:t>Общая </a:t>
                      </a:r>
                      <a:r>
                        <a:rPr lang="ru-RU" sz="1200" dirty="0" err="1" smtClean="0">
                          <a:latin typeface="Times New Roman" pitchFamily="18" charset="0"/>
                          <a:cs typeface="Times New Roman" pitchFamily="18" charset="0"/>
                        </a:rPr>
                        <a:t>усп</a:t>
                      </a:r>
                      <a:r>
                        <a:rPr lang="ru-RU" sz="1200" dirty="0" smtClean="0">
                          <a:latin typeface="Times New Roman" pitchFamily="18" charset="0"/>
                          <a:cs typeface="Times New Roman" pitchFamily="18" charset="0"/>
                        </a:rPr>
                        <a:t>., %</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200" dirty="0" err="1">
                          <a:latin typeface="Times New Roman" pitchFamily="18" charset="0"/>
                          <a:cs typeface="Times New Roman" pitchFamily="18" charset="0"/>
                        </a:rPr>
                        <a:t>Кач</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усп</a:t>
                      </a:r>
                      <a:r>
                        <a:rPr lang="ru-RU" sz="1200" dirty="0">
                          <a:latin typeface="Times New Roman" pitchFamily="18" charset="0"/>
                          <a:cs typeface="Times New Roman" pitchFamily="18" charset="0"/>
                        </a:rPr>
                        <a:t>., %</a:t>
                      </a:r>
                      <a:endParaRPr lang="ru-RU" sz="1200" dirty="0">
                        <a:latin typeface="Times New Roman" pitchFamily="18" charset="0"/>
                        <a:ea typeface="Calibri"/>
                        <a:cs typeface="Times New Roman" pitchFamily="18" charset="0"/>
                      </a:endParaRPr>
                    </a:p>
                  </a:txBody>
                  <a:tcPr marL="68580" marR="68580" marT="0" marB="0" anchor="b"/>
                </a:tc>
              </a:tr>
              <a:tr h="240857">
                <a:tc>
                  <a:txBody>
                    <a:bodyPr/>
                    <a:lstStyle/>
                    <a:p>
                      <a:pPr indent="180340" algn="l">
                        <a:lnSpc>
                          <a:spcPct val="100000"/>
                        </a:lnSpc>
                        <a:spcAft>
                          <a:spcPts val="0"/>
                        </a:spcAft>
                      </a:pPr>
                      <a:r>
                        <a:rPr lang="ru-RU" sz="1000" dirty="0" smtClean="0"/>
                        <a:t>1</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Радиофизика и </a:t>
                      </a:r>
                      <a:r>
                        <a:rPr lang="ru-RU" sz="1100" b="1" dirty="0" smtClean="0">
                          <a:latin typeface="Times New Roman" pitchFamily="18" charset="0"/>
                          <a:cs typeface="Times New Roman" pitchFamily="18" charset="0"/>
                        </a:rPr>
                        <a:t>электроника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12</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5</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17</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225813">
                <a:tc>
                  <a:txBody>
                    <a:bodyPr/>
                    <a:lstStyle/>
                    <a:p>
                      <a:pPr indent="180340" algn="l">
                        <a:lnSpc>
                          <a:spcPct val="100000"/>
                        </a:lnSpc>
                        <a:spcAft>
                          <a:spcPts val="0"/>
                        </a:spcAft>
                      </a:pPr>
                      <a:r>
                        <a:rPr lang="ru-RU" sz="1000" dirty="0" smtClean="0"/>
                        <a:t>2</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smtClean="0">
                          <a:latin typeface="Times New Roman" pitchFamily="18" charset="0"/>
                          <a:cs typeface="Times New Roman" pitchFamily="18" charset="0"/>
                        </a:rPr>
                        <a:t>Радиофизика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8</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3</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11</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390737">
                <a:tc>
                  <a:txBody>
                    <a:bodyPr/>
                    <a:lstStyle/>
                    <a:p>
                      <a:pPr indent="180340" algn="l">
                        <a:lnSpc>
                          <a:spcPct val="100000"/>
                        </a:lnSpc>
                        <a:spcAft>
                          <a:spcPts val="0"/>
                        </a:spcAft>
                      </a:pPr>
                      <a:r>
                        <a:rPr lang="ru-RU" sz="1000" dirty="0" smtClean="0"/>
                        <a:t>3</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Радиофизика и электроника(Радиотехника</a:t>
                      </a:r>
                      <a:r>
                        <a:rPr lang="ru-RU" sz="1100" b="1" dirty="0" smtClean="0">
                          <a:latin typeface="Times New Roman" pitchFamily="18" charset="0"/>
                          <a:cs typeface="Times New Roman" pitchFamily="18" charset="0"/>
                        </a:rPr>
                        <a:t>)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7</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7</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2</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16</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87,5</a:t>
                      </a:r>
                      <a:endParaRPr lang="ru-RU" sz="1100" b="1" dirty="0">
                        <a:latin typeface="Times New Roman" pitchFamily="18" charset="0"/>
                        <a:ea typeface="Calibri"/>
                        <a:cs typeface="Times New Roman" pitchFamily="18" charset="0"/>
                      </a:endParaRPr>
                    </a:p>
                  </a:txBody>
                  <a:tcPr marL="68580" marR="68580" marT="0" marB="0" anchor="b"/>
                </a:tc>
              </a:tr>
              <a:tr h="211431">
                <a:tc>
                  <a:txBody>
                    <a:bodyPr/>
                    <a:lstStyle/>
                    <a:p>
                      <a:pPr indent="180340" algn="l">
                        <a:lnSpc>
                          <a:spcPct val="100000"/>
                        </a:lnSpc>
                        <a:spcAft>
                          <a:spcPts val="0"/>
                        </a:spcAft>
                      </a:pPr>
                      <a:r>
                        <a:rPr lang="ru-RU" sz="1000" dirty="0" smtClean="0"/>
                        <a:t>4</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smtClean="0">
                          <a:latin typeface="Times New Roman" pitchFamily="18" charset="0"/>
                          <a:cs typeface="Times New Roman" pitchFamily="18" charset="0"/>
                        </a:rPr>
                        <a:t>Радиотехника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8</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8</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17</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94,1</a:t>
                      </a:r>
                      <a:endParaRPr lang="ru-RU" sz="1100" b="1" dirty="0">
                        <a:latin typeface="Times New Roman" pitchFamily="18" charset="0"/>
                        <a:ea typeface="Calibri"/>
                        <a:cs typeface="Times New Roman" pitchFamily="18" charset="0"/>
                      </a:endParaRPr>
                    </a:p>
                  </a:txBody>
                  <a:tcPr marL="68580" marR="68580" marT="0" marB="0" anchor="b"/>
                </a:tc>
              </a:tr>
              <a:tr h="225813">
                <a:tc>
                  <a:txBody>
                    <a:bodyPr/>
                    <a:lstStyle/>
                    <a:p>
                      <a:pPr indent="180340" algn="l">
                        <a:lnSpc>
                          <a:spcPct val="100000"/>
                        </a:lnSpc>
                        <a:spcAft>
                          <a:spcPts val="0"/>
                        </a:spcAft>
                      </a:pPr>
                      <a:r>
                        <a:rPr lang="ru-RU" sz="1000" dirty="0" smtClean="0"/>
                        <a:t>5</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smtClean="0">
                          <a:latin typeface="Times New Roman" pitchFamily="18" charset="0"/>
                          <a:cs typeface="Times New Roman" pitchFamily="18" charset="0"/>
                        </a:rPr>
                        <a:t>Физика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24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8</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2</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34</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94,1</a:t>
                      </a:r>
                      <a:endParaRPr lang="ru-RU" sz="1100" b="1" dirty="0">
                        <a:latin typeface="Times New Roman" pitchFamily="18" charset="0"/>
                        <a:ea typeface="Calibri"/>
                        <a:cs typeface="Times New Roman" pitchFamily="18" charset="0"/>
                      </a:endParaRPr>
                    </a:p>
                  </a:txBody>
                  <a:tcPr marL="68580" marR="68580" marT="0" marB="0" anchor="b"/>
                </a:tc>
              </a:tr>
              <a:tr h="160577">
                <a:tc>
                  <a:txBody>
                    <a:bodyPr/>
                    <a:lstStyle/>
                    <a:p>
                      <a:pPr indent="180340" algn="l">
                        <a:lnSpc>
                          <a:spcPct val="100000"/>
                        </a:lnSpc>
                        <a:spcAft>
                          <a:spcPts val="0"/>
                        </a:spcAft>
                      </a:pPr>
                      <a:r>
                        <a:rPr lang="ru-RU" sz="1000" dirty="0" smtClean="0"/>
                        <a:t>6</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smtClean="0">
                          <a:latin typeface="Times New Roman" pitchFamily="18" charset="0"/>
                          <a:cs typeface="Times New Roman" pitchFamily="18" charset="0"/>
                        </a:rPr>
                        <a:t>Физика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13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4</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17</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215778">
                <a:tc>
                  <a:txBody>
                    <a:bodyPr/>
                    <a:lstStyle/>
                    <a:p>
                      <a:pPr indent="180340" algn="l">
                        <a:lnSpc>
                          <a:spcPct val="100000"/>
                        </a:lnSpc>
                        <a:spcAft>
                          <a:spcPts val="0"/>
                        </a:spcAft>
                      </a:pPr>
                      <a:r>
                        <a:rPr lang="ru-RU" sz="1000" dirty="0" smtClean="0"/>
                        <a:t>7</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Физика </a:t>
                      </a:r>
                      <a:r>
                        <a:rPr lang="ru-RU" sz="1100" b="1" dirty="0" smtClean="0">
                          <a:latin typeface="Times New Roman" pitchFamily="18" charset="0"/>
                          <a:cs typeface="Times New Roman" pitchFamily="18" charset="0"/>
                        </a:rPr>
                        <a:t>+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17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8</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25</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225813">
                <a:tc>
                  <a:txBody>
                    <a:bodyPr/>
                    <a:lstStyle/>
                    <a:p>
                      <a:pPr indent="180340" algn="l">
                        <a:lnSpc>
                          <a:spcPct val="100000"/>
                        </a:lnSpc>
                        <a:spcAft>
                          <a:spcPts val="0"/>
                        </a:spcAft>
                      </a:pPr>
                      <a:r>
                        <a:rPr lang="ru-RU" sz="1000" dirty="0" smtClean="0"/>
                        <a:t>8</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err="1" smtClean="0">
                          <a:latin typeface="Times New Roman" pitchFamily="18" charset="0"/>
                          <a:cs typeface="Times New Roman" pitchFamily="18" charset="0"/>
                        </a:rPr>
                        <a:t>ТОДКиМ</a:t>
                      </a:r>
                      <a:r>
                        <a:rPr lang="ru-RU" sz="1100" b="1" dirty="0" smtClean="0">
                          <a:latin typeface="Times New Roman" pitchFamily="18" charset="0"/>
                          <a:cs typeface="Times New Roman" pitchFamily="18" charset="0"/>
                        </a:rPr>
                        <a:t>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24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14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41</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92,7</a:t>
                      </a:r>
                      <a:endParaRPr lang="ru-RU" sz="1100" b="1" dirty="0">
                        <a:latin typeface="Times New Roman" pitchFamily="18" charset="0"/>
                        <a:ea typeface="Calibri"/>
                        <a:cs typeface="Times New Roman" pitchFamily="18" charset="0"/>
                      </a:endParaRPr>
                    </a:p>
                  </a:txBody>
                  <a:tcPr marL="68580" marR="68580" marT="0" marB="0" anchor="b"/>
                </a:tc>
              </a:tr>
              <a:tr h="225813">
                <a:tc>
                  <a:txBody>
                    <a:bodyPr/>
                    <a:lstStyle/>
                    <a:p>
                      <a:pPr indent="180340" algn="l">
                        <a:lnSpc>
                          <a:spcPct val="100000"/>
                        </a:lnSpc>
                        <a:spcAft>
                          <a:spcPts val="0"/>
                        </a:spcAft>
                      </a:pPr>
                      <a:r>
                        <a:rPr lang="ru-RU" sz="1000" dirty="0" smtClean="0"/>
                        <a:t>9</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smtClean="0">
                          <a:latin typeface="Times New Roman" pitchFamily="18" charset="0"/>
                          <a:cs typeface="Times New Roman" pitchFamily="18" charset="0"/>
                        </a:rPr>
                        <a:t>ТХОМ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25</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5</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30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321154">
                <a:tc>
                  <a:txBody>
                    <a:bodyPr/>
                    <a:lstStyle/>
                    <a:p>
                      <a:pPr indent="180340" algn="l">
                        <a:lnSpc>
                          <a:spcPct val="100000"/>
                        </a:lnSpc>
                        <a:spcAft>
                          <a:spcPts val="0"/>
                        </a:spcAft>
                      </a:pPr>
                      <a:r>
                        <a:rPr lang="ru-RU" sz="1000" dirty="0" smtClean="0"/>
                        <a:t>10</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Энергообеспечение </a:t>
                      </a:r>
                      <a:r>
                        <a:rPr lang="ru-RU" sz="1100" b="1" dirty="0" smtClean="0">
                          <a:latin typeface="Times New Roman" pitchFamily="18" charset="0"/>
                          <a:cs typeface="Times New Roman" pitchFamily="18" charset="0"/>
                        </a:rPr>
                        <a:t>предприятий(спец)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12</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20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95</a:t>
                      </a:r>
                      <a:endParaRPr lang="ru-RU" sz="1100" b="1" dirty="0">
                        <a:latin typeface="Times New Roman" pitchFamily="18" charset="0"/>
                        <a:ea typeface="Calibri"/>
                        <a:cs typeface="Times New Roman" pitchFamily="18" charset="0"/>
                      </a:endParaRPr>
                    </a:p>
                  </a:txBody>
                  <a:tcPr marL="68580" marR="68580" marT="0" marB="0" anchor="b"/>
                </a:tc>
              </a:tr>
              <a:tr h="321154">
                <a:tc>
                  <a:txBody>
                    <a:bodyPr/>
                    <a:lstStyle/>
                    <a:p>
                      <a:pPr indent="180340" algn="l">
                        <a:lnSpc>
                          <a:spcPct val="100000"/>
                        </a:lnSpc>
                        <a:spcAft>
                          <a:spcPts val="0"/>
                        </a:spcAft>
                      </a:pPr>
                      <a:r>
                        <a:rPr lang="ru-RU" sz="1000" dirty="0" smtClean="0"/>
                        <a:t>11</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Теплоэнергетика и </a:t>
                      </a:r>
                      <a:r>
                        <a:rPr lang="ru-RU" sz="1100" b="1" dirty="0" smtClean="0">
                          <a:latin typeface="Times New Roman" pitchFamily="18" charset="0"/>
                          <a:cs typeface="Times New Roman" pitchFamily="18" charset="0"/>
                        </a:rPr>
                        <a:t>теплотехника(бак)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16</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20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321154">
                <a:tc>
                  <a:txBody>
                    <a:bodyPr/>
                    <a:lstStyle/>
                    <a:p>
                      <a:pPr indent="180340" algn="l">
                        <a:lnSpc>
                          <a:spcPct val="100000"/>
                        </a:lnSpc>
                        <a:spcAft>
                          <a:spcPts val="0"/>
                        </a:spcAft>
                      </a:pPr>
                      <a:r>
                        <a:rPr lang="ru-RU" sz="1000" dirty="0" smtClean="0"/>
                        <a:t>12</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smtClean="0">
                          <a:latin typeface="Times New Roman" pitchFamily="18" charset="0"/>
                          <a:cs typeface="Times New Roman" pitchFamily="18" charset="0"/>
                        </a:rPr>
                        <a:t>Электроснабжение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14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24</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71</a:t>
                      </a:r>
                      <a:endParaRPr lang="ru-RU" sz="1100" b="1" dirty="0">
                        <a:latin typeface="Times New Roman" pitchFamily="18" charset="0"/>
                        <a:ea typeface="Calibri"/>
                        <a:cs typeface="Times New Roman" pitchFamily="18" charset="0"/>
                      </a:endParaRPr>
                    </a:p>
                  </a:txBody>
                  <a:tcPr marL="68580" marR="68580" marT="0" marB="0" anchor="b"/>
                </a:tc>
              </a:tr>
              <a:tr h="321154">
                <a:tc>
                  <a:txBody>
                    <a:bodyPr/>
                    <a:lstStyle/>
                    <a:p>
                      <a:pPr indent="180340" algn="l">
                        <a:lnSpc>
                          <a:spcPct val="100000"/>
                        </a:lnSpc>
                        <a:spcAft>
                          <a:spcPts val="0"/>
                        </a:spcAft>
                      </a:pPr>
                      <a:r>
                        <a:rPr lang="ru-RU" sz="1000" dirty="0" smtClean="0"/>
                        <a:t>13</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Электроэнергетика и </a:t>
                      </a:r>
                      <a:r>
                        <a:rPr lang="ru-RU" sz="1100" b="1" dirty="0" smtClean="0">
                          <a:latin typeface="Times New Roman" pitchFamily="18" charset="0"/>
                          <a:cs typeface="Times New Roman" pitchFamily="18" charset="0"/>
                        </a:rPr>
                        <a:t>электротехника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8</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6</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2</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16</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87,5</a:t>
                      </a:r>
                      <a:endParaRPr lang="ru-RU" sz="1100" b="1" dirty="0">
                        <a:latin typeface="Times New Roman" pitchFamily="18" charset="0"/>
                        <a:ea typeface="Calibri"/>
                        <a:cs typeface="Times New Roman" pitchFamily="18" charset="0"/>
                      </a:endParaRPr>
                    </a:p>
                  </a:txBody>
                  <a:tcPr marL="68580" marR="68580" marT="0" marB="0" anchor="b"/>
                </a:tc>
              </a:tr>
              <a:tr h="321154">
                <a:tc>
                  <a:txBody>
                    <a:bodyPr/>
                    <a:lstStyle/>
                    <a:p>
                      <a:pPr indent="180340" algn="l">
                        <a:lnSpc>
                          <a:spcPct val="100000"/>
                        </a:lnSpc>
                        <a:spcAft>
                          <a:spcPts val="0"/>
                        </a:spcAft>
                      </a:pPr>
                      <a:r>
                        <a:rPr lang="ru-RU" sz="1000" dirty="0" smtClean="0"/>
                        <a:t>14</a:t>
                      </a:r>
                      <a:endParaRPr lang="ru-RU" sz="1000"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dirty="0">
                          <a:latin typeface="Times New Roman" pitchFamily="18" charset="0"/>
                          <a:cs typeface="Times New Roman" pitchFamily="18" charset="0"/>
                        </a:rPr>
                        <a:t>Ядерная физика </a:t>
                      </a:r>
                      <a:r>
                        <a:rPr lang="ru-RU" sz="1100" b="1" dirty="0" smtClean="0">
                          <a:latin typeface="Times New Roman" pitchFamily="18" charset="0"/>
                          <a:cs typeface="Times New Roman" pitchFamily="18" charset="0"/>
                        </a:rPr>
                        <a:t>и технологии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just">
                        <a:lnSpc>
                          <a:spcPct val="100000"/>
                        </a:lnSpc>
                        <a:spcAft>
                          <a:spcPts val="0"/>
                        </a:spcAft>
                      </a:pPr>
                      <a:r>
                        <a:rPr lang="ru-RU" sz="1100" b="1">
                          <a:latin typeface="Times New Roman" pitchFamily="18" charset="0"/>
                          <a:cs typeface="Times New Roman" pitchFamily="18" charset="0"/>
                        </a:rPr>
                        <a:t>13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a:latin typeface="Times New Roman" pitchFamily="18" charset="0"/>
                          <a:cs typeface="Times New Roman" pitchFamily="18" charset="0"/>
                        </a:rPr>
                        <a:t>2</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15</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390737">
                <a:tc>
                  <a:txBody>
                    <a:bodyPr/>
                    <a:lstStyle/>
                    <a:p>
                      <a:pPr indent="180340" algn="l">
                        <a:lnSpc>
                          <a:spcPct val="100000"/>
                        </a:lnSpc>
                        <a:spcAft>
                          <a:spcPts val="0"/>
                        </a:spcAft>
                      </a:pPr>
                      <a:r>
                        <a:rPr lang="ru-RU" sz="1000" dirty="0" smtClean="0"/>
                        <a:t>15</a:t>
                      </a:r>
                      <a:endParaRPr lang="ru-RU" sz="1000"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По ФТИ</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en-US" sz="1100" b="1">
                          <a:latin typeface="Times New Roman" pitchFamily="18" charset="0"/>
                          <a:cs typeface="Times New Roman" pitchFamily="18" charset="0"/>
                        </a:rPr>
                        <a:t>201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en-US" sz="1100" b="1">
                          <a:latin typeface="Times New Roman" pitchFamily="18" charset="0"/>
                          <a:cs typeface="Times New Roman" pitchFamily="18" charset="0"/>
                        </a:rPr>
                        <a:t>84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en-US" sz="1100" b="1">
                          <a:latin typeface="Times New Roman" pitchFamily="18" charset="0"/>
                          <a:cs typeface="Times New Roman" pitchFamily="18" charset="0"/>
                        </a:rPr>
                        <a:t>21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en-US" sz="1100" b="1" dirty="0">
                          <a:latin typeface="Times New Roman" pitchFamily="18" charset="0"/>
                          <a:cs typeface="Times New Roman" pitchFamily="18" charset="0"/>
                        </a:rPr>
                        <a:t>306</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en-US"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just">
                        <a:lnSpc>
                          <a:spcPct val="100000"/>
                        </a:lnSpc>
                        <a:spcAft>
                          <a:spcPts val="0"/>
                        </a:spcAft>
                      </a:pPr>
                      <a:r>
                        <a:rPr lang="ru-RU" sz="1100" b="1" dirty="0">
                          <a:latin typeface="Times New Roman" pitchFamily="18" charset="0"/>
                          <a:cs typeface="Times New Roman" pitchFamily="18" charset="0"/>
                        </a:rPr>
                        <a:t>93, 1</a:t>
                      </a:r>
                      <a:r>
                        <a:rPr lang="en-US" sz="1100" b="1" dirty="0">
                          <a:latin typeface="Times New Roman" pitchFamily="18" charset="0"/>
                          <a:cs typeface="Times New Roman" pitchFamily="18" charset="0"/>
                        </a:rPr>
                        <a:t>4</a:t>
                      </a:r>
                      <a:endParaRPr lang="ru-RU" sz="1100" b="1" dirty="0">
                        <a:latin typeface="Times New Roman" pitchFamily="18" charset="0"/>
                        <a:ea typeface="Calibri"/>
                        <a:cs typeface="Times New Roman" pitchFamily="18" charset="0"/>
                      </a:endParaRPr>
                    </a:p>
                  </a:txBody>
                  <a:tcPr marL="68580" marR="68580" marT="0" marB="0" anchor="b"/>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928710"/>
          </a:xfrm>
          <a:solidFill>
            <a:schemeClr val="accent2">
              <a:lumMod val="20000"/>
              <a:lumOff val="80000"/>
            </a:schemeClr>
          </a:solidFill>
        </p:spPr>
        <p:txBody>
          <a:bodyPr>
            <a:normAutofit/>
          </a:bodyPr>
          <a:lstStyle/>
          <a:p>
            <a:r>
              <a:rPr lang="ru-RU" sz="3200" dirty="0" smtClean="0"/>
              <a:t>Итоги ГЭК на 2014-2015уч.г.</a:t>
            </a:r>
            <a:endParaRPr lang="ru-RU" sz="3200" dirty="0"/>
          </a:p>
        </p:txBody>
      </p:sp>
      <p:graphicFrame>
        <p:nvGraphicFramePr>
          <p:cNvPr id="4" name="Содержимое 3"/>
          <p:cNvGraphicFramePr>
            <a:graphicFrameLocks noGrp="1"/>
          </p:cNvGraphicFramePr>
          <p:nvPr>
            <p:ph idx="1"/>
          </p:nvPr>
        </p:nvGraphicFramePr>
        <p:xfrm>
          <a:off x="571472" y="1500174"/>
          <a:ext cx="8229600" cy="4903551"/>
        </p:xfrm>
        <a:graphic>
          <a:graphicData uri="http://schemas.openxmlformats.org/drawingml/2006/table">
            <a:tbl>
              <a:tblPr firstRow="1" bandRow="1">
                <a:tableStyleId>{8799B23B-EC83-4686-B30A-512413B5E67A}</a:tableStyleId>
              </a:tblPr>
              <a:tblGrid>
                <a:gridCol w="542900"/>
                <a:gridCol w="2886124"/>
                <a:gridCol w="571504"/>
                <a:gridCol w="571504"/>
                <a:gridCol w="542900"/>
                <a:gridCol w="500066"/>
                <a:gridCol w="785802"/>
                <a:gridCol w="914400"/>
                <a:gridCol w="914400"/>
              </a:tblGrid>
              <a:tr h="357190">
                <a:tc>
                  <a:txBody>
                    <a:bodyPr/>
                    <a:lstStyle/>
                    <a:p>
                      <a:pPr indent="180340" algn="ctr">
                        <a:lnSpc>
                          <a:spcPct val="150000"/>
                        </a:lnSpc>
                        <a:spcAft>
                          <a:spcPts val="0"/>
                        </a:spcAft>
                      </a:pPr>
                      <a:r>
                        <a:rPr lang="ru-RU" sz="1200" dirty="0" smtClean="0"/>
                        <a:t>№</a:t>
                      </a:r>
                      <a:r>
                        <a:rPr lang="ru-RU" sz="1200" dirty="0"/>
                        <a:t> </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smtClean="0"/>
                        <a:t>Направление</a:t>
                      </a:r>
                      <a:r>
                        <a:rPr lang="ru-RU" sz="1200" dirty="0"/>
                        <a:t> </a:t>
                      </a:r>
                      <a:r>
                        <a:rPr lang="ru-RU" sz="1200" dirty="0" smtClean="0"/>
                        <a:t> подготовки</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smtClean="0"/>
                        <a:t>5</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smtClean="0"/>
                        <a:t>4</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smtClean="0"/>
                        <a:t>3</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smtClean="0"/>
                        <a:t>2</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a:t>Всего</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smtClean="0"/>
                        <a:t>Общая </a:t>
                      </a:r>
                      <a:r>
                        <a:rPr lang="ru-RU" sz="1200" dirty="0" err="1" smtClean="0"/>
                        <a:t>усп</a:t>
                      </a:r>
                      <a:r>
                        <a:rPr lang="ru-RU" sz="1200" dirty="0" smtClean="0"/>
                        <a:t>., %</a:t>
                      </a:r>
                      <a:endParaRPr lang="ru-RU" sz="1200"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200" dirty="0" err="1"/>
                        <a:t>Кач</a:t>
                      </a:r>
                      <a:r>
                        <a:rPr lang="ru-RU" sz="1200" dirty="0"/>
                        <a:t>. </a:t>
                      </a:r>
                      <a:r>
                        <a:rPr lang="ru-RU" sz="1200" dirty="0" err="1"/>
                        <a:t>усп</a:t>
                      </a:r>
                      <a:r>
                        <a:rPr lang="ru-RU" sz="1200" dirty="0"/>
                        <a:t>., %</a:t>
                      </a:r>
                      <a:endParaRPr lang="ru-RU" sz="1200" dirty="0">
                        <a:latin typeface="Times New Roman" pitchFamily="18" charset="0"/>
                        <a:ea typeface="Calibri"/>
                        <a:cs typeface="Times New Roman" pitchFamily="18" charset="0"/>
                      </a:endParaRPr>
                    </a:p>
                  </a:txBody>
                  <a:tcPr marL="68580" marR="68580" marT="0" marB="0" anchor="b"/>
                </a:tc>
              </a:tr>
              <a:tr h="272862">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1</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a:latin typeface="Times New Roman" pitchFamily="18" charset="0"/>
                          <a:cs typeface="Times New Roman" pitchFamily="18" charset="0"/>
                        </a:rPr>
                        <a:t>Радиофизика и </a:t>
                      </a:r>
                      <a:r>
                        <a:rPr lang="ru-RU" sz="1100" b="1" dirty="0" smtClean="0">
                          <a:latin typeface="Times New Roman" pitchFamily="18" charset="0"/>
                          <a:cs typeface="Times New Roman" pitchFamily="18" charset="0"/>
                        </a:rPr>
                        <a:t>электроника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dirty="0">
                          <a:latin typeface="Times New Roman" pitchFamily="18" charset="0"/>
                          <a:cs typeface="Times New Roman" pitchFamily="18" charset="0"/>
                        </a:rPr>
                        <a:t>7</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18</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100</a:t>
                      </a:r>
                      <a:endParaRPr lang="ru-RU" sz="1100" b="1">
                        <a:latin typeface="Times New Roman" pitchFamily="18" charset="0"/>
                        <a:ea typeface="Calibri"/>
                        <a:cs typeface="Times New Roman" pitchFamily="18" charset="0"/>
                      </a:endParaRPr>
                    </a:p>
                  </a:txBody>
                  <a:tcPr marL="68580" marR="68580" marT="0" marB="0" anchor="b"/>
                </a:tc>
              </a:tr>
              <a:tr h="513063">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2</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a:latin typeface="Times New Roman" pitchFamily="18" charset="0"/>
                          <a:cs typeface="Times New Roman" pitchFamily="18" charset="0"/>
                        </a:rPr>
                        <a:t>Радиофизика и </a:t>
                      </a:r>
                      <a:r>
                        <a:rPr lang="ru-RU" sz="1100" b="1" dirty="0" smtClean="0">
                          <a:latin typeface="Times New Roman" pitchFamily="18" charset="0"/>
                          <a:cs typeface="Times New Roman" pitchFamily="18" charset="0"/>
                        </a:rPr>
                        <a:t>электроника  (Радиотехника)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dirty="0">
                          <a:latin typeface="Times New Roman" pitchFamily="18" charset="0"/>
                          <a:cs typeface="Times New Roman" pitchFamily="18" charset="0"/>
                        </a:rPr>
                        <a:t>7</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6</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3</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16</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81,3</a:t>
                      </a:r>
                      <a:endParaRPr lang="ru-RU" sz="1100" b="1">
                        <a:latin typeface="Times New Roman" pitchFamily="18" charset="0"/>
                        <a:ea typeface="Calibri"/>
                        <a:cs typeface="Times New Roman" pitchFamily="18" charset="0"/>
                      </a:endParaRPr>
                    </a:p>
                  </a:txBody>
                  <a:tcPr marL="68580" marR="68580" marT="0" marB="0" anchor="b"/>
                </a:tc>
              </a:tr>
              <a:tr h="272862">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3</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smtClean="0">
                          <a:latin typeface="Times New Roman" pitchFamily="18" charset="0"/>
                          <a:cs typeface="Times New Roman" pitchFamily="18" charset="0"/>
                        </a:rPr>
                        <a:t>Физика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6</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9</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33</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69,9</a:t>
                      </a:r>
                      <a:endParaRPr lang="ru-RU" sz="1100" b="1">
                        <a:latin typeface="Times New Roman" pitchFamily="18" charset="0"/>
                        <a:ea typeface="Calibri"/>
                        <a:cs typeface="Times New Roman" pitchFamily="18" charset="0"/>
                      </a:endParaRPr>
                    </a:p>
                  </a:txBody>
                  <a:tcPr marL="68580" marR="68580" marT="0" marB="0" anchor="b"/>
                </a:tc>
              </a:tr>
              <a:tr h="292221">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4</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smtClean="0">
                          <a:latin typeface="Times New Roman" pitchFamily="18" charset="0"/>
                          <a:cs typeface="Times New Roman" pitchFamily="18" charset="0"/>
                        </a:rPr>
                        <a:t>Физика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82,3</a:t>
                      </a:r>
                      <a:endParaRPr lang="ru-RU" sz="1100" b="1" dirty="0">
                        <a:latin typeface="Times New Roman" pitchFamily="18" charset="0"/>
                        <a:ea typeface="Calibri"/>
                        <a:cs typeface="Times New Roman" pitchFamily="18" charset="0"/>
                      </a:endParaRPr>
                    </a:p>
                  </a:txBody>
                  <a:tcPr marL="68580" marR="68580" marT="0" marB="0" anchor="b"/>
                </a:tc>
              </a:tr>
              <a:tr h="272862">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5</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a:latin typeface="Times New Roman" pitchFamily="18" charset="0"/>
                          <a:cs typeface="Times New Roman" pitchFamily="18" charset="0"/>
                        </a:rPr>
                        <a:t>Физика </a:t>
                      </a:r>
                      <a:r>
                        <a:rPr lang="ru-RU" sz="1100" b="1" dirty="0" smtClean="0">
                          <a:latin typeface="Times New Roman" pitchFamily="18" charset="0"/>
                          <a:cs typeface="Times New Roman" pitchFamily="18" charset="0"/>
                        </a:rPr>
                        <a:t>+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15</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31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25(50)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92</a:t>
                      </a:r>
                      <a:endParaRPr lang="ru-RU" sz="1100" b="1" dirty="0">
                        <a:latin typeface="Times New Roman" pitchFamily="18" charset="0"/>
                        <a:ea typeface="Calibri"/>
                        <a:cs typeface="Times New Roman" pitchFamily="18" charset="0"/>
                      </a:endParaRPr>
                    </a:p>
                  </a:txBody>
                  <a:tcPr marL="68580" marR="68580" marT="0" marB="0" anchor="b"/>
                </a:tc>
              </a:tr>
              <a:tr h="272862">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6</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err="1" smtClean="0">
                          <a:latin typeface="Times New Roman" pitchFamily="18" charset="0"/>
                          <a:cs typeface="Times New Roman" pitchFamily="18" charset="0"/>
                        </a:rPr>
                        <a:t>ТОДКиМ</a:t>
                      </a:r>
                      <a:r>
                        <a:rPr lang="ru-RU" sz="1100" b="1" dirty="0" smtClean="0">
                          <a:latin typeface="Times New Roman" pitchFamily="18" charset="0"/>
                          <a:cs typeface="Times New Roman" pitchFamily="18" charset="0"/>
                        </a:rPr>
                        <a:t>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13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21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41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82,9</a:t>
                      </a:r>
                      <a:endParaRPr lang="ru-RU" sz="1100" b="1" dirty="0">
                        <a:latin typeface="Times New Roman" pitchFamily="18" charset="0"/>
                        <a:ea typeface="Calibri"/>
                        <a:cs typeface="Times New Roman" pitchFamily="18" charset="0"/>
                      </a:endParaRPr>
                    </a:p>
                  </a:txBody>
                  <a:tcPr marL="68580" marR="68580" marT="0" marB="0" anchor="b"/>
                </a:tc>
              </a:tr>
              <a:tr h="306975">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7</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smtClean="0">
                          <a:latin typeface="Times New Roman" pitchFamily="18" charset="0"/>
                          <a:cs typeface="Times New Roman" pitchFamily="18" charset="0"/>
                        </a:rPr>
                        <a:t>ТХОМ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12</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30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86,6</a:t>
                      </a:r>
                      <a:endParaRPr lang="ru-RU" sz="1100" b="1" dirty="0">
                        <a:latin typeface="Times New Roman" pitchFamily="18" charset="0"/>
                        <a:ea typeface="Calibri"/>
                        <a:cs typeface="Times New Roman" pitchFamily="18" charset="0"/>
                      </a:endParaRPr>
                    </a:p>
                  </a:txBody>
                  <a:tcPr marL="68580" marR="68580" marT="0" marB="0" anchor="b"/>
                </a:tc>
              </a:tr>
              <a:tr h="310072">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8</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a:latin typeface="Times New Roman" pitchFamily="18" charset="0"/>
                          <a:cs typeface="Times New Roman" pitchFamily="18" charset="0"/>
                        </a:rPr>
                        <a:t>Энергообеспечение </a:t>
                      </a:r>
                      <a:r>
                        <a:rPr lang="ru-RU" sz="1100" b="1" dirty="0" smtClean="0">
                          <a:latin typeface="Times New Roman" pitchFamily="18" charset="0"/>
                          <a:cs typeface="Times New Roman" pitchFamily="18" charset="0"/>
                        </a:rPr>
                        <a:t>предприятий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6</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2</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18</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88,9</a:t>
                      </a:r>
                      <a:endParaRPr lang="ru-RU" sz="1100" b="1" dirty="0">
                        <a:latin typeface="Times New Roman" pitchFamily="18" charset="0"/>
                        <a:ea typeface="Calibri"/>
                        <a:cs typeface="Times New Roman" pitchFamily="18" charset="0"/>
                      </a:endParaRPr>
                    </a:p>
                  </a:txBody>
                  <a:tcPr marL="68580" marR="68580" marT="0" marB="0" anchor="b"/>
                </a:tc>
              </a:tr>
              <a:tr h="272862">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9</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a:latin typeface="Times New Roman" pitchFamily="18" charset="0"/>
                          <a:cs typeface="Times New Roman" pitchFamily="18" charset="0"/>
                        </a:rPr>
                        <a:t>Теплоэнергетика и </a:t>
                      </a:r>
                      <a:r>
                        <a:rPr lang="ru-RU" sz="1100" b="1" dirty="0" smtClean="0">
                          <a:latin typeface="Times New Roman" pitchFamily="18" charset="0"/>
                          <a:cs typeface="Times New Roman" pitchFamily="18" charset="0"/>
                        </a:rPr>
                        <a:t>теплотехника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9</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9</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21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85,71</a:t>
                      </a:r>
                      <a:endParaRPr lang="ru-RU" sz="1100" b="1" dirty="0">
                        <a:latin typeface="Times New Roman" pitchFamily="18" charset="0"/>
                        <a:ea typeface="Calibri"/>
                        <a:cs typeface="Times New Roman" pitchFamily="18" charset="0"/>
                      </a:endParaRPr>
                    </a:p>
                  </a:txBody>
                  <a:tcPr marL="68580" marR="68580" marT="0" marB="0" anchor="b"/>
                </a:tc>
              </a:tr>
              <a:tr h="347283">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10</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smtClean="0">
                          <a:latin typeface="Times New Roman" pitchFamily="18" charset="0"/>
                          <a:cs typeface="Times New Roman" pitchFamily="18" charset="0"/>
                        </a:rPr>
                        <a:t>Электроснабжение (спец)</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5</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12</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27</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89</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44</a:t>
                      </a:r>
                      <a:endParaRPr lang="ru-RU" sz="1100" b="1" dirty="0">
                        <a:latin typeface="Times New Roman" pitchFamily="18" charset="0"/>
                        <a:ea typeface="Calibri"/>
                        <a:cs typeface="Times New Roman" pitchFamily="18" charset="0"/>
                      </a:endParaRPr>
                    </a:p>
                  </a:txBody>
                  <a:tcPr marL="68580" marR="68580" marT="0" marB="0" anchor="b"/>
                </a:tc>
              </a:tr>
              <a:tr h="545723">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11</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a:latin typeface="Times New Roman" pitchFamily="18" charset="0"/>
                          <a:cs typeface="Times New Roman" pitchFamily="18" charset="0"/>
                        </a:rPr>
                        <a:t>Электроэнергетика и </a:t>
                      </a:r>
                      <a:r>
                        <a:rPr lang="ru-RU" sz="1100" b="1" dirty="0" smtClean="0">
                          <a:latin typeface="Times New Roman" pitchFamily="18" charset="0"/>
                          <a:cs typeface="Times New Roman" pitchFamily="18" charset="0"/>
                        </a:rPr>
                        <a:t>электротехника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6</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6</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2</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18</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89</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56</a:t>
                      </a:r>
                      <a:endParaRPr lang="ru-RU" sz="1100" b="1" dirty="0">
                        <a:latin typeface="Times New Roman" pitchFamily="18" charset="0"/>
                        <a:ea typeface="Calibri"/>
                        <a:cs typeface="Times New Roman" pitchFamily="18" charset="0"/>
                      </a:endParaRPr>
                    </a:p>
                  </a:txBody>
                  <a:tcPr marL="68580" marR="68580" marT="0" marB="0" anchor="b"/>
                </a:tc>
              </a:tr>
              <a:tr h="272862">
                <a:tc>
                  <a:txBody>
                    <a:bodyPr/>
                    <a:lstStyle/>
                    <a:p>
                      <a:pPr indent="180340" algn="ctr">
                        <a:lnSpc>
                          <a:spcPct val="150000"/>
                        </a:lnSpc>
                        <a:spcAft>
                          <a:spcPts val="0"/>
                        </a:spcAft>
                      </a:pPr>
                      <a:r>
                        <a:rPr lang="ru-RU" sz="1100" b="1" dirty="0" smtClean="0">
                          <a:latin typeface="Times New Roman" pitchFamily="18" charset="0"/>
                          <a:ea typeface="Calibri"/>
                          <a:cs typeface="Times New Roman" pitchFamily="18" charset="0"/>
                        </a:rPr>
                        <a:t>12</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l">
                        <a:lnSpc>
                          <a:spcPct val="150000"/>
                        </a:lnSpc>
                        <a:spcAft>
                          <a:spcPts val="0"/>
                        </a:spcAft>
                      </a:pPr>
                      <a:r>
                        <a:rPr lang="ru-RU" sz="1100" b="1" dirty="0">
                          <a:latin typeface="Times New Roman" pitchFamily="18" charset="0"/>
                          <a:cs typeface="Times New Roman" pitchFamily="18" charset="0"/>
                        </a:rPr>
                        <a:t>Ядерная физика </a:t>
                      </a:r>
                      <a:r>
                        <a:rPr lang="ru-RU" sz="1100" b="1" dirty="0" smtClean="0">
                          <a:latin typeface="Times New Roman" pitchFamily="18" charset="0"/>
                          <a:cs typeface="Times New Roman" pitchFamily="18" charset="0"/>
                        </a:rPr>
                        <a:t>технологии (бак)</a:t>
                      </a:r>
                      <a:endParaRPr lang="ru-RU" sz="1100" b="1" dirty="0">
                        <a:latin typeface="Times New Roman" pitchFamily="18" charset="0"/>
                        <a:ea typeface="Calibri"/>
                        <a:cs typeface="Times New Roman" pitchFamily="18" charset="0"/>
                      </a:endParaRPr>
                    </a:p>
                  </a:txBody>
                  <a:tcPr marL="68580" marR="68580" marT="0" marB="0" anchor="ctr"/>
                </a:tc>
                <a:tc>
                  <a:txBody>
                    <a:bodyPr/>
                    <a:lstStyle/>
                    <a:p>
                      <a:pPr indent="180340" algn="ctr">
                        <a:lnSpc>
                          <a:spcPct val="150000"/>
                        </a:lnSpc>
                        <a:spcAft>
                          <a:spcPts val="0"/>
                        </a:spcAft>
                      </a:pPr>
                      <a:r>
                        <a:rPr lang="ru-RU" sz="1100" b="1">
                          <a:latin typeface="Times New Roman" pitchFamily="18" charset="0"/>
                          <a:cs typeface="Times New Roman" pitchFamily="18" charset="0"/>
                        </a:rPr>
                        <a:t>11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15</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100</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100</a:t>
                      </a:r>
                      <a:endParaRPr lang="ru-RU" sz="1100" b="1" dirty="0">
                        <a:latin typeface="Times New Roman" pitchFamily="18" charset="0"/>
                        <a:ea typeface="Calibri"/>
                        <a:cs typeface="Times New Roman" pitchFamily="18" charset="0"/>
                      </a:endParaRPr>
                    </a:p>
                  </a:txBody>
                  <a:tcPr marL="68580" marR="68580" marT="0" marB="0" anchor="b"/>
                </a:tc>
              </a:tr>
              <a:tr h="402402">
                <a:tc>
                  <a:txBody>
                    <a:bodyPr/>
                    <a:lstStyle/>
                    <a:p>
                      <a:pPr indent="180340" algn="ctr">
                        <a:lnSpc>
                          <a:spcPct val="150000"/>
                        </a:lnSpc>
                        <a:spcAft>
                          <a:spcPts val="0"/>
                        </a:spcAft>
                      </a:pP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l">
                        <a:lnSpc>
                          <a:spcPct val="150000"/>
                        </a:lnSpc>
                        <a:spcAft>
                          <a:spcPts val="0"/>
                        </a:spcAft>
                      </a:pPr>
                      <a:r>
                        <a:rPr lang="ru-RU" sz="1100" b="1" dirty="0">
                          <a:latin typeface="Times New Roman" pitchFamily="18" charset="0"/>
                          <a:cs typeface="Times New Roman" pitchFamily="18" charset="0"/>
                        </a:rPr>
                        <a:t>По ФТИ</a:t>
                      </a:r>
                      <a:endParaRPr lang="ru-RU" sz="1100" b="1" dirty="0">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101</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144</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53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5</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303</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a:latin typeface="Times New Roman" pitchFamily="18" charset="0"/>
                          <a:cs typeface="Times New Roman" pitchFamily="18" charset="0"/>
                        </a:rPr>
                        <a:t>98,35</a:t>
                      </a:r>
                      <a:endParaRPr lang="ru-RU" sz="1100" b="1">
                        <a:latin typeface="Times New Roman" pitchFamily="18" charset="0"/>
                        <a:ea typeface="Calibri"/>
                        <a:cs typeface="Times New Roman" pitchFamily="18" charset="0"/>
                      </a:endParaRPr>
                    </a:p>
                  </a:txBody>
                  <a:tcPr marL="68580" marR="68580" marT="0" marB="0" anchor="b"/>
                </a:tc>
                <a:tc>
                  <a:txBody>
                    <a:bodyPr/>
                    <a:lstStyle/>
                    <a:p>
                      <a:pPr indent="180340" algn="ctr">
                        <a:lnSpc>
                          <a:spcPct val="150000"/>
                        </a:lnSpc>
                        <a:spcAft>
                          <a:spcPts val="0"/>
                        </a:spcAft>
                      </a:pPr>
                      <a:r>
                        <a:rPr lang="ru-RU" sz="1100" b="1" dirty="0">
                          <a:latin typeface="Times New Roman" pitchFamily="18" charset="0"/>
                          <a:cs typeface="Times New Roman" pitchFamily="18" charset="0"/>
                        </a:rPr>
                        <a:t>83,28</a:t>
                      </a:r>
                      <a:endParaRPr lang="ru-RU" sz="1100" b="1" dirty="0">
                        <a:latin typeface="Times New Roman" pitchFamily="18" charset="0"/>
                        <a:ea typeface="Calibri"/>
                        <a:cs typeface="Times New Roman" pitchFamily="18" charset="0"/>
                      </a:endParaRPr>
                    </a:p>
                  </a:txBody>
                  <a:tcPr marL="68580" marR="68580" marT="0" marB="0" anchor="b"/>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457200"/>
            <a:ext cx="8229600" cy="757222"/>
          </a:xfrm>
        </p:spPr>
        <p:txBody>
          <a:bodyPr>
            <a:normAutofit/>
          </a:bodyPr>
          <a:lstStyle/>
          <a:p>
            <a:r>
              <a:rPr lang="ru-RU" sz="3200" dirty="0" smtClean="0">
                <a:latin typeface="Times New Roman" pitchFamily="18" charset="0"/>
                <a:cs typeface="Times New Roman" pitchFamily="18" charset="0"/>
              </a:rPr>
              <a:t>Кадровый состав на 01.09.2015</a:t>
            </a:r>
            <a:endParaRPr lang="ru-RU" sz="3200" dirty="0">
              <a:latin typeface="Times New Roman" pitchFamily="18" charset="0"/>
              <a:cs typeface="Times New Roman" pitchFamily="18" charset="0"/>
            </a:endParaRPr>
          </a:p>
        </p:txBody>
      </p:sp>
      <p:graphicFrame>
        <p:nvGraphicFramePr>
          <p:cNvPr id="12420" name="Group 132"/>
          <p:cNvGraphicFramePr>
            <a:graphicFrameLocks noGrp="1"/>
          </p:cNvGraphicFramePr>
          <p:nvPr>
            <p:ph type="tbl" idx="1"/>
          </p:nvPr>
        </p:nvGraphicFramePr>
        <p:xfrm>
          <a:off x="457200" y="1428738"/>
          <a:ext cx="8229629" cy="5197202"/>
        </p:xfrm>
        <a:graphic>
          <a:graphicData uri="http://schemas.openxmlformats.org/drawingml/2006/table">
            <a:tbl>
              <a:tblPr>
                <a:tableStyleId>{0505E3EF-67EA-436B-97B2-0124C06EBD24}</a:tableStyleId>
              </a:tblPr>
              <a:tblGrid>
                <a:gridCol w="4670859"/>
                <a:gridCol w="889693"/>
                <a:gridCol w="593128"/>
                <a:gridCol w="593128"/>
                <a:gridCol w="1482821"/>
              </a:tblGrid>
              <a:tr h="785816">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Кафедры</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ППС</a:t>
                      </a:r>
                      <a:endParaRPr kumimoji="0" lang="ru-RU" altLang="ru-RU" sz="1400" b="0" i="0" u="none" strike="noStrike" cap="none" normalizeH="0" baseline="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д.н.</a:t>
                      </a:r>
                      <a:endParaRPr kumimoji="0" lang="ru-RU" altLang="ru-RU" sz="1400" b="0" i="0" u="none" strike="noStrike" cap="none" normalizeH="0" baseline="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к.н.</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err="1" smtClean="0">
                          <a:ln>
                            <a:noFill/>
                          </a:ln>
                          <a:effectLst/>
                        </a:rPr>
                        <a:t>Остепе</a:t>
                      </a:r>
                      <a:r>
                        <a:rPr kumimoji="0" lang="ru-RU" altLang="ru-RU" sz="1400" u="none" strike="noStrike" cap="none" normalizeH="0" baseline="0" dirty="0" smtClean="0">
                          <a:ln>
                            <a:noFill/>
                          </a:ln>
                          <a:effectLst/>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altLang="ru-RU" sz="1400" u="none" strike="noStrike" cap="none" normalizeH="0" baseline="0" dirty="0" err="1" smtClean="0">
                          <a:ln>
                            <a:noFill/>
                          </a:ln>
                          <a:effectLst/>
                        </a:rPr>
                        <a:t>ненность</a:t>
                      </a:r>
                      <a:r>
                        <a:rPr kumimoji="0" lang="ru-RU" altLang="ru-RU" sz="1400" u="none" strike="noStrike" cap="none" normalizeH="0" baseline="0" dirty="0" smtClean="0">
                          <a:ln>
                            <a:noFill/>
                          </a:ln>
                          <a:effectLst/>
                        </a:rPr>
                        <a:t> в %</a:t>
                      </a:r>
                      <a:endParaRPr kumimoji="0" lang="ru-RU" altLang="ru-RU"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4900" marR="94900" marT="45708" marB="45708" horzOverflow="overflow"/>
                </a:tc>
              </a:tr>
              <a:tr h="362029">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Кафедра общей</a:t>
                      </a:r>
                      <a:r>
                        <a:rPr kumimoji="0" lang="en-US" altLang="ru-RU" sz="1400" u="none" strike="noStrike" cap="none" normalizeH="0" baseline="0" dirty="0" smtClean="0">
                          <a:ln>
                            <a:noFill/>
                          </a:ln>
                          <a:effectLst/>
                        </a:rPr>
                        <a:t> </a:t>
                      </a:r>
                      <a:r>
                        <a:rPr kumimoji="0" lang="ru-RU" altLang="ru-RU" sz="1400" u="none" strike="noStrike" cap="none" normalizeH="0" baseline="0" dirty="0" smtClean="0">
                          <a:ln>
                            <a:noFill/>
                          </a:ln>
                          <a:effectLst/>
                        </a:rPr>
                        <a:t>и экспериментальной физики</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10</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1</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6</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70</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525150">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Кафедра технологии обработки драгоценных камней и металлов</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1</a:t>
                      </a:r>
                      <a:r>
                        <a:rPr kumimoji="0" lang="ru-RU" altLang="ru-RU" sz="1400" u="none" strike="noStrike" cap="none" normalizeH="0" baseline="0" dirty="0" smtClean="0">
                          <a:ln>
                            <a:noFill/>
                          </a:ln>
                          <a:effectLst/>
                        </a:rPr>
                        <a:t>3 (10)</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4</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40</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285752">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Кафедра радиофизики и электроники</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6,5 (5)</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4</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80</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362029">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Кафедра физики твердого тела</a:t>
                      </a:r>
                      <a:endParaRPr kumimoji="0" lang="ru-RU" altLang="ru-RU" sz="1400" b="0" i="0" u="none" strike="noStrike" cap="none" normalizeH="0" baseline="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8</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1</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5</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75</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261889">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Кафедра методики преподавания физики</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10</a:t>
                      </a:r>
                      <a:r>
                        <a:rPr kumimoji="0" lang="ru-RU" altLang="ru-RU" sz="1400" u="none" strike="noStrike" cap="none" normalizeH="0" baseline="0" dirty="0" smtClean="0">
                          <a:ln>
                            <a:noFill/>
                          </a:ln>
                          <a:effectLst/>
                        </a:rPr>
                        <a:t>,25(9)</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2</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smtClean="0">
                          <a:ln>
                            <a:noFill/>
                          </a:ln>
                          <a:effectLst/>
                        </a:rPr>
                        <a:t>3</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50</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362029">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Кафедра основ ядерной физики</a:t>
                      </a:r>
                      <a:endParaRPr kumimoji="0" lang="ru-RU" altLang="ru-RU" sz="1400" b="0" i="0" u="none" strike="noStrike" cap="none" normalizeH="0" baseline="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6 (4)</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1</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2</a:t>
                      </a:r>
                      <a:r>
                        <a:rPr kumimoji="0" lang="ru-RU" altLang="ru-RU" sz="1400" u="none" strike="noStrike" cap="none" normalizeH="0" baseline="0" dirty="0" smtClean="0">
                          <a:ln>
                            <a:noFill/>
                          </a:ln>
                          <a:effectLst/>
                        </a:rPr>
                        <a:t>5</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362029">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Кафедра теоретической физики </a:t>
                      </a:r>
                      <a:endParaRPr kumimoji="0" lang="ru-RU" altLang="ru-RU" sz="1400" b="0" i="0" u="none" strike="noStrike" cap="none" normalizeH="0" baseline="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9</a:t>
                      </a:r>
                      <a:r>
                        <a:rPr kumimoji="0" lang="ru-RU" altLang="ru-RU" sz="1400" u="none" strike="noStrike" cap="none" normalizeH="0" baseline="0" dirty="0" smtClean="0">
                          <a:ln>
                            <a:noFill/>
                          </a:ln>
                          <a:effectLst/>
                        </a:rPr>
                        <a:t> (8)</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3</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smtClean="0">
                          <a:ln>
                            <a:noFill/>
                          </a:ln>
                          <a:effectLst/>
                        </a:rPr>
                        <a:t>4</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8</a:t>
                      </a:r>
                      <a:r>
                        <a:rPr kumimoji="0" lang="en-US" altLang="ru-RU" sz="1400" u="none" strike="noStrike" cap="none" normalizeH="0" baseline="0" dirty="0" smtClean="0">
                          <a:ln>
                            <a:noFill/>
                          </a:ln>
                          <a:effectLst/>
                        </a:rPr>
                        <a:t>7,</a:t>
                      </a:r>
                      <a:r>
                        <a:rPr kumimoji="0" lang="ru-RU" altLang="ru-RU" sz="1400" u="none" strike="noStrike" cap="none" normalizeH="0" baseline="0" dirty="0" smtClean="0">
                          <a:ln>
                            <a:noFill/>
                          </a:ln>
                          <a:effectLst/>
                        </a:rPr>
                        <a:t>5</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362029">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Кафедра электроснабжения</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9 (5)</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1</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1</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40</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362384">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Кафедра теплофизики и теплоэнергетики</a:t>
                      </a:r>
                      <a:endParaRPr kumimoji="0" lang="ru-RU" altLang="ru-RU" sz="1400" b="0" i="0" u="none" strike="noStrike" cap="none" normalizeH="0" baseline="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11,5 (8)</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smtClean="0">
                          <a:ln>
                            <a:noFill/>
                          </a:ln>
                          <a:effectLst/>
                        </a:rPr>
                        <a:t>2</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smtClean="0">
                          <a:ln>
                            <a:noFill/>
                          </a:ln>
                          <a:effectLst/>
                        </a:rPr>
                        <a:t>2</a:t>
                      </a:r>
                      <a:endParaRPr kumimoji="0" lang="en-US" altLang="ru-RU" sz="1400" b="0" i="0" u="none" strike="noStrike" cap="none" normalizeH="0" baseline="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50</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467120">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Кафедра радиотехники и информационных технологий</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9(7)</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6</a:t>
                      </a:r>
                      <a:endParaRPr kumimoji="0" lang="en-US"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85</a:t>
                      </a:r>
                      <a:r>
                        <a:rPr kumimoji="0" lang="en-US" altLang="ru-RU" sz="1400" u="none" strike="noStrike" cap="none" normalizeH="0" baseline="0" dirty="0" smtClean="0">
                          <a:ln>
                            <a:noFill/>
                          </a:ln>
                          <a:effectLst/>
                        </a:rPr>
                        <a:t>,</a:t>
                      </a:r>
                      <a:r>
                        <a:rPr kumimoji="0" lang="ru-RU" altLang="ru-RU" sz="1400" u="none" strike="noStrike" cap="none" normalizeH="0" baseline="0" dirty="0" smtClean="0">
                          <a:ln>
                            <a:noFill/>
                          </a:ln>
                          <a:effectLst/>
                        </a:rPr>
                        <a:t>7</a:t>
                      </a:r>
                      <a:endParaRPr kumimoji="0" lang="ru-RU" altLang="ru-RU" sz="1400" b="0" i="0" u="none" strike="noStrike" cap="none" normalizeH="0" baseline="0" dirty="0" smtClean="0">
                        <a:ln>
                          <a:noFill/>
                        </a:ln>
                        <a:solidFill>
                          <a:schemeClr val="tx1"/>
                        </a:solidFill>
                        <a:effectLst/>
                        <a:latin typeface="Times New Roman" pitchFamily="18" charset="0"/>
                      </a:endParaRPr>
                    </a:p>
                  </a:txBody>
                  <a:tcPr marL="94900" marR="94900" marT="45708" marB="45708" horzOverflow="overflow"/>
                </a:tc>
              </a:tr>
              <a:tr h="586019">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Всего</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93,25 (74)</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ru-RU" sz="1400" u="none" strike="noStrike" cap="none" normalizeH="0" baseline="0" dirty="0" smtClean="0">
                          <a:ln>
                            <a:noFill/>
                          </a:ln>
                          <a:effectLst/>
                        </a:rPr>
                        <a:t>1</a:t>
                      </a:r>
                      <a:r>
                        <a:rPr kumimoji="0" lang="ru-RU" altLang="ru-RU" sz="1400" u="none" strike="noStrike" cap="none" normalizeH="0" baseline="0" dirty="0" smtClean="0">
                          <a:ln>
                            <a:noFill/>
                          </a:ln>
                          <a:effectLst/>
                        </a:rPr>
                        <a:t>1</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35</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c>
                  <a:txBody>
                    <a:bodyPr/>
                    <a:lstStyle>
                      <a:lvl1pPr marL="342900" indent="-342900" eaLnBrk="0" hangingPunct="0">
                        <a:spcBef>
                          <a:spcPct val="20000"/>
                        </a:spcBef>
                        <a:buClr>
                          <a:schemeClr val="bg2"/>
                        </a:buClr>
                        <a:buSzPct val="75000"/>
                        <a:buFont typeface="Wingdings" pitchFamily="2" charset="2"/>
                        <a:defRPr sz="28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defRPr sz="2400">
                          <a:solidFill>
                            <a:schemeClr val="tx1"/>
                          </a:solidFill>
                          <a:latin typeface="Arial" charset="0"/>
                        </a:defRPr>
                      </a:lvl2pPr>
                      <a:lvl3pPr marL="1143000" indent="-228600" eaLnBrk="0" hangingPunct="0">
                        <a:spcBef>
                          <a:spcPct val="20000"/>
                        </a:spcBef>
                        <a:buClr>
                          <a:schemeClr val="bg2"/>
                        </a:buClr>
                        <a:buSzPct val="65000"/>
                        <a:buFont typeface="Wingdings" pitchFamily="2" charset="2"/>
                        <a:defRPr sz="20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Arial" charset="0"/>
                        </a:defRPr>
                      </a:lvl4pPr>
                      <a:lvl5pPr marL="2057400" indent="-228600" eaLnBrk="0" hangingPunct="0">
                        <a:spcBef>
                          <a:spcPct val="20000"/>
                        </a:spcBef>
                        <a:buClr>
                          <a:schemeClr val="bg2"/>
                        </a:buClr>
                        <a:buFont typeface="Wingdings" pitchFamily="2" charset="2"/>
                        <a:defRPr>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400" u="none" strike="noStrike" cap="none" normalizeH="0" baseline="0" dirty="0" smtClean="0">
                          <a:ln>
                            <a:noFill/>
                          </a:ln>
                          <a:effectLst/>
                        </a:rPr>
                        <a:t>62%</a:t>
                      </a:r>
                      <a:endParaRPr kumimoji="0" lang="ru-RU" altLang="ru-RU" sz="1400" b="0" i="0" u="none" strike="noStrike" cap="none" normalizeH="0" baseline="0" dirty="0" smtClean="0">
                        <a:ln>
                          <a:noFill/>
                        </a:ln>
                        <a:solidFill>
                          <a:schemeClr val="tx1"/>
                        </a:solidFill>
                        <a:effectLst/>
                        <a:latin typeface="Arial" charset="0"/>
                      </a:endParaRPr>
                    </a:p>
                  </a:txBody>
                  <a:tcPr marL="94900" marR="94900" marT="45708" marB="45708" horzOverflow="overflow"/>
                </a:tc>
              </a:tr>
            </a:tbl>
          </a:graphicData>
        </a:graphic>
      </p:graphicFrame>
      <p:sp>
        <p:nvSpPr>
          <p:cNvPr id="13400" name="Rectangle 2"/>
          <p:cNvSpPr>
            <a:spLocks noChangeArrowheads="1"/>
          </p:cNvSpPr>
          <p:nvPr/>
        </p:nvSpPr>
        <p:spPr bwMode="auto">
          <a:xfrm>
            <a:off x="428625" y="328613"/>
            <a:ext cx="8391525" cy="742950"/>
          </a:xfrm>
          <a:prstGeom prst="rect">
            <a:avLst/>
          </a:prstGeom>
          <a:noFill/>
          <a:ln w="9525">
            <a:noFill/>
            <a:miter lim="800000"/>
            <a:headEnd/>
            <a:tailEnd/>
          </a:ln>
        </p:spPr>
        <p:txBody>
          <a:bodyPr anchor="ctr"/>
          <a:lstStyle/>
          <a:p>
            <a:pPr>
              <a:lnSpc>
                <a:spcPts val="2000"/>
              </a:lnSpc>
              <a:defRPr/>
            </a:pPr>
            <a:endParaRPr lang="ru-RU" altLang="ru-RU" sz="4000" i="1" dirty="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7358114" cy="642942"/>
          </a:xfrm>
          <a:solidFill>
            <a:schemeClr val="accent2">
              <a:lumMod val="20000"/>
              <a:lumOff val="80000"/>
            </a:schemeClr>
          </a:solidFill>
        </p:spPr>
        <p:txBody>
          <a:bodyPr>
            <a:normAutofit/>
          </a:bodyPr>
          <a:lstStyle/>
          <a:p>
            <a:r>
              <a:rPr lang="ru-RU" sz="2400" dirty="0" smtClean="0">
                <a:latin typeface="Times New Roman" pitchFamily="18" charset="0"/>
                <a:cs typeface="Times New Roman" pitchFamily="18" charset="0"/>
              </a:rPr>
              <a:t>Студенты, окончившие с красным дипломом</a:t>
            </a:r>
            <a:endParaRPr lang="ru-RU" sz="24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130134"/>
          <a:ext cx="7472385" cy="5081931"/>
        </p:xfrm>
        <a:graphic>
          <a:graphicData uri="http://schemas.openxmlformats.org/drawingml/2006/table">
            <a:tbl>
              <a:tblPr firstRow="1" bandRow="1">
                <a:tableStyleId>{8799B23B-EC83-4686-B30A-512413B5E67A}</a:tableStyleId>
              </a:tblPr>
              <a:tblGrid>
                <a:gridCol w="471462"/>
                <a:gridCol w="2517492"/>
                <a:gridCol w="1494477"/>
                <a:gridCol w="1494477"/>
                <a:gridCol w="1494477"/>
              </a:tblGrid>
              <a:tr h="321353">
                <a:tc>
                  <a:txBody>
                    <a:bodyPr/>
                    <a:lstStyle/>
                    <a:p>
                      <a:r>
                        <a:rPr lang="ru-RU" sz="1400" dirty="0" smtClean="0"/>
                        <a:t>№</a:t>
                      </a:r>
                      <a:endParaRPr lang="ru-RU" sz="1400" dirty="0"/>
                    </a:p>
                  </a:txBody>
                  <a:tcPr/>
                </a:tc>
                <a:tc>
                  <a:txBody>
                    <a:bodyPr/>
                    <a:lstStyle/>
                    <a:p>
                      <a:r>
                        <a:rPr lang="ru-RU" sz="1600" dirty="0" smtClean="0"/>
                        <a:t>Направление подготовки</a:t>
                      </a:r>
                      <a:endParaRPr lang="ru-RU" sz="1600" dirty="0"/>
                    </a:p>
                  </a:txBody>
                  <a:tcPr/>
                </a:tc>
                <a:tc>
                  <a:txBody>
                    <a:bodyPr/>
                    <a:lstStyle/>
                    <a:p>
                      <a:r>
                        <a:rPr lang="en-US" sz="1600" dirty="0" smtClean="0"/>
                        <a:t>2012-2013</a:t>
                      </a:r>
                      <a:endParaRPr lang="ru-RU" sz="1600" dirty="0"/>
                    </a:p>
                  </a:txBody>
                  <a:tcPr/>
                </a:tc>
                <a:tc>
                  <a:txBody>
                    <a:bodyPr/>
                    <a:lstStyle/>
                    <a:p>
                      <a:r>
                        <a:rPr lang="en-US" sz="1600" dirty="0" smtClean="0"/>
                        <a:t>2013-2014</a:t>
                      </a:r>
                      <a:endParaRPr lang="ru-RU" sz="1600" dirty="0"/>
                    </a:p>
                  </a:txBody>
                  <a:tcPr/>
                </a:tc>
                <a:tc>
                  <a:txBody>
                    <a:bodyPr/>
                    <a:lstStyle/>
                    <a:p>
                      <a:r>
                        <a:rPr lang="en-US" sz="1600" dirty="0" smtClean="0"/>
                        <a:t>2014-2015</a:t>
                      </a:r>
                      <a:endParaRPr lang="ru-RU" sz="1600" dirty="0"/>
                    </a:p>
                  </a:txBody>
                  <a:tcPr/>
                </a:tc>
              </a:tr>
              <a:tr h="438209">
                <a:tc>
                  <a:txBody>
                    <a:bodyPr/>
                    <a:lstStyle/>
                    <a:p>
                      <a:r>
                        <a:rPr lang="ru-RU" sz="1400" dirty="0" smtClean="0"/>
                        <a:t>1</a:t>
                      </a:r>
                      <a:endParaRPr lang="ru-RU" sz="1400" dirty="0"/>
                    </a:p>
                  </a:txBody>
                  <a:tcPr/>
                </a:tc>
                <a:tc>
                  <a:txBody>
                    <a:bodyPr/>
                    <a:lstStyle/>
                    <a:p>
                      <a:r>
                        <a:rPr lang="ru-RU" sz="1200" dirty="0" smtClean="0"/>
                        <a:t>Физика (</a:t>
                      </a:r>
                      <a:r>
                        <a:rPr lang="ru-RU" sz="1200" dirty="0" err="1" smtClean="0"/>
                        <a:t>специалитет</a:t>
                      </a:r>
                      <a:r>
                        <a:rPr lang="ru-RU" sz="1200" dirty="0" smtClean="0"/>
                        <a:t>, </a:t>
                      </a:r>
                      <a:r>
                        <a:rPr lang="ru-RU" sz="1200" dirty="0" err="1" smtClean="0"/>
                        <a:t>баклавриат</a:t>
                      </a:r>
                      <a:r>
                        <a:rPr lang="ru-RU" sz="1200" dirty="0" smtClean="0"/>
                        <a:t>)</a:t>
                      </a:r>
                      <a:endParaRPr lang="ru-RU" sz="1200" b="1" dirty="0">
                        <a:latin typeface="Times New Roman" pitchFamily="18" charset="0"/>
                        <a:cs typeface="Times New Roman" pitchFamily="18" charset="0"/>
                      </a:endParaRPr>
                    </a:p>
                  </a:txBody>
                  <a:tcPr/>
                </a:tc>
                <a:tc>
                  <a:txBody>
                    <a:bodyPr/>
                    <a:lstStyle/>
                    <a:p>
                      <a:pPr algn="ctr"/>
                      <a:r>
                        <a:rPr lang="ru-RU" sz="1400" dirty="0" smtClean="0"/>
                        <a:t>2</a:t>
                      </a: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c>
                  <a:txBody>
                    <a:bodyPr/>
                    <a:lstStyle/>
                    <a:p>
                      <a:pPr algn="ctr"/>
                      <a:r>
                        <a:rPr lang="ru-RU" sz="1400" dirty="0" smtClean="0"/>
                        <a:t>2</a:t>
                      </a:r>
                      <a:endParaRPr lang="ru-RU" sz="1400" b="1" dirty="0">
                        <a:latin typeface="Times New Roman" pitchFamily="18" charset="0"/>
                        <a:cs typeface="Times New Roman" pitchFamily="18" charset="0"/>
                      </a:endParaRPr>
                    </a:p>
                  </a:txBody>
                  <a:tcPr/>
                </a:tc>
              </a:tr>
              <a:tr h="292139">
                <a:tc>
                  <a:txBody>
                    <a:bodyPr/>
                    <a:lstStyle/>
                    <a:p>
                      <a:r>
                        <a:rPr lang="ru-RU" sz="1400" dirty="0" smtClean="0"/>
                        <a:t>2</a:t>
                      </a:r>
                      <a:endParaRPr lang="ru-RU" sz="1400" dirty="0"/>
                    </a:p>
                  </a:txBody>
                  <a:tcPr/>
                </a:tc>
                <a:tc>
                  <a:txBody>
                    <a:bodyPr/>
                    <a:lstStyle/>
                    <a:p>
                      <a:r>
                        <a:rPr lang="ru-RU" sz="1200" dirty="0" smtClean="0"/>
                        <a:t>Физика и</a:t>
                      </a:r>
                      <a:r>
                        <a:rPr lang="ru-RU" sz="1200" baseline="0" dirty="0" smtClean="0"/>
                        <a:t> информатика (спец)</a:t>
                      </a:r>
                      <a:endParaRPr lang="ru-RU" sz="1200" b="1" dirty="0">
                        <a:latin typeface="Times New Roman" pitchFamily="18" charset="0"/>
                        <a:cs typeface="Times New Roman" pitchFamily="18" charset="0"/>
                      </a:endParaRPr>
                    </a:p>
                  </a:txBody>
                  <a:tcPr/>
                </a:tc>
                <a:tc>
                  <a:txBody>
                    <a:bodyPr/>
                    <a:lstStyle/>
                    <a:p>
                      <a:pPr algn="ctr"/>
                      <a:r>
                        <a:rPr lang="ru-RU" sz="1400" dirty="0" smtClean="0"/>
                        <a:t>1</a:t>
                      </a: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r>
              <a:tr h="438209">
                <a:tc>
                  <a:txBody>
                    <a:bodyPr/>
                    <a:lstStyle/>
                    <a:p>
                      <a:r>
                        <a:rPr lang="ru-RU" sz="1400" dirty="0" smtClean="0"/>
                        <a:t>3</a:t>
                      </a:r>
                      <a:endParaRPr lang="ru-RU" sz="1400" dirty="0"/>
                    </a:p>
                  </a:txBody>
                  <a:tcPr/>
                </a:tc>
                <a:tc>
                  <a:txBody>
                    <a:bodyPr/>
                    <a:lstStyle/>
                    <a:p>
                      <a:r>
                        <a:rPr lang="ru-RU" sz="1200" dirty="0" smtClean="0"/>
                        <a:t>Радиофизика и электроника (</a:t>
                      </a:r>
                      <a:r>
                        <a:rPr lang="ru-RU" sz="1200" dirty="0" err="1" smtClean="0"/>
                        <a:t>специалитет</a:t>
                      </a:r>
                      <a:r>
                        <a:rPr lang="ru-RU" sz="1200" baseline="0" dirty="0" smtClean="0"/>
                        <a:t> и </a:t>
                      </a:r>
                      <a:r>
                        <a:rPr lang="ru-RU" sz="1200" baseline="0" dirty="0" err="1" smtClean="0"/>
                        <a:t>бакалавриат</a:t>
                      </a:r>
                      <a:r>
                        <a:rPr lang="ru-RU" sz="1200" baseline="0" dirty="0" smtClean="0"/>
                        <a:t>)</a:t>
                      </a:r>
                      <a:endParaRPr lang="ru-RU" sz="1200" b="1" dirty="0">
                        <a:latin typeface="Times New Roman" pitchFamily="18" charset="0"/>
                        <a:cs typeface="Times New Roman" pitchFamily="18" charset="0"/>
                      </a:endParaRPr>
                    </a:p>
                  </a:txBody>
                  <a:tcPr/>
                </a:tc>
                <a:tc>
                  <a:txBody>
                    <a:bodyPr/>
                    <a:lstStyle/>
                    <a:p>
                      <a:pPr algn="ctr"/>
                      <a:r>
                        <a:rPr lang="ru-RU" sz="1400" dirty="0" smtClean="0"/>
                        <a:t>1</a:t>
                      </a:r>
                      <a:endParaRPr lang="ru-RU" sz="1400" b="1" dirty="0">
                        <a:latin typeface="Times New Roman" pitchFamily="18" charset="0"/>
                        <a:cs typeface="Times New Roman" pitchFamily="18" charset="0"/>
                      </a:endParaRPr>
                    </a:p>
                  </a:txBody>
                  <a:tcPr/>
                </a:tc>
                <a:tc>
                  <a:txBody>
                    <a:bodyPr/>
                    <a:lstStyle/>
                    <a:p>
                      <a:pPr algn="ctr"/>
                      <a:r>
                        <a:rPr lang="ru-RU" sz="1400" dirty="0" smtClean="0"/>
                        <a:t>1</a:t>
                      </a:r>
                      <a:endParaRPr lang="ru-RU" sz="1400" b="1" dirty="0">
                        <a:latin typeface="Times New Roman" pitchFamily="18" charset="0"/>
                        <a:cs typeface="Times New Roman" pitchFamily="18" charset="0"/>
                      </a:endParaRPr>
                    </a:p>
                  </a:txBody>
                  <a:tcPr/>
                </a:tc>
                <a:tc>
                  <a:txBody>
                    <a:bodyPr/>
                    <a:lstStyle/>
                    <a:p>
                      <a:pPr algn="ctr"/>
                      <a:r>
                        <a:rPr lang="ru-RU" sz="1400" dirty="0" smtClean="0"/>
                        <a:t>4</a:t>
                      </a:r>
                      <a:endParaRPr lang="ru-RU" sz="1400" b="1" dirty="0">
                        <a:latin typeface="Times New Roman" pitchFamily="18" charset="0"/>
                        <a:cs typeface="Times New Roman" pitchFamily="18" charset="0"/>
                      </a:endParaRPr>
                    </a:p>
                  </a:txBody>
                  <a:tcPr/>
                </a:tc>
              </a:tr>
              <a:tr h="613493">
                <a:tc>
                  <a:txBody>
                    <a:bodyPr/>
                    <a:lstStyle/>
                    <a:p>
                      <a:r>
                        <a:rPr lang="ru-RU" sz="1400" dirty="0" smtClean="0"/>
                        <a:t>4</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Радиотехника (</a:t>
                      </a:r>
                      <a:r>
                        <a:rPr lang="ru-RU" sz="1200" dirty="0" err="1" smtClean="0"/>
                        <a:t>специалитет</a:t>
                      </a:r>
                      <a:r>
                        <a:rPr lang="ru-RU" sz="1200" baseline="0" dirty="0" smtClean="0"/>
                        <a:t> и </a:t>
                      </a:r>
                      <a:r>
                        <a:rPr lang="ru-RU" sz="1200" baseline="0" dirty="0" err="1" smtClean="0"/>
                        <a:t>бакалавриат</a:t>
                      </a:r>
                      <a:r>
                        <a:rPr lang="ru-RU" sz="1200" baseline="0" dirty="0" smtClean="0"/>
                        <a:t>)</a:t>
                      </a:r>
                      <a:endParaRPr lang="ru-RU" sz="1200" dirty="0" smtClean="0"/>
                    </a:p>
                    <a:p>
                      <a:endParaRPr lang="ru-RU" sz="1200" b="1" dirty="0">
                        <a:latin typeface="Times New Roman" pitchFamily="18" charset="0"/>
                        <a:cs typeface="Times New Roman" pitchFamily="18" charset="0"/>
                      </a:endParaRPr>
                    </a:p>
                  </a:txBody>
                  <a:tcPr/>
                </a:tc>
                <a:tc>
                  <a:txBody>
                    <a:bodyPr/>
                    <a:lstStyle/>
                    <a:p>
                      <a:pPr algn="ctr"/>
                      <a:r>
                        <a:rPr lang="ru-RU" sz="1400" dirty="0" smtClean="0"/>
                        <a:t>2</a:t>
                      </a:r>
                      <a:endParaRPr lang="ru-RU" sz="1400" b="1" dirty="0">
                        <a:latin typeface="Times New Roman" pitchFamily="18" charset="0"/>
                        <a:cs typeface="Times New Roman" pitchFamily="18" charset="0"/>
                      </a:endParaRPr>
                    </a:p>
                  </a:txBody>
                  <a:tcPr/>
                </a:tc>
                <a:tc>
                  <a:txBody>
                    <a:bodyPr/>
                    <a:lstStyle/>
                    <a:p>
                      <a:pPr algn="ctr"/>
                      <a:r>
                        <a:rPr lang="ru-RU" sz="1400" dirty="0" smtClean="0"/>
                        <a:t>1</a:t>
                      </a:r>
                      <a:endParaRPr lang="ru-RU" sz="1400" b="1" dirty="0">
                        <a:latin typeface="Times New Roman" pitchFamily="18" charset="0"/>
                        <a:cs typeface="Times New Roman" pitchFamily="18" charset="0"/>
                      </a:endParaRPr>
                    </a:p>
                  </a:txBody>
                  <a:tcPr/>
                </a:tc>
                <a:tc>
                  <a:txBody>
                    <a:bodyPr/>
                    <a:lstStyle/>
                    <a:p>
                      <a:pPr algn="ctr"/>
                      <a:r>
                        <a:rPr lang="ru-RU" sz="1400" dirty="0" smtClean="0"/>
                        <a:t>1</a:t>
                      </a:r>
                      <a:endParaRPr lang="ru-RU" sz="1400" b="1" dirty="0">
                        <a:latin typeface="Times New Roman" pitchFamily="18" charset="0"/>
                        <a:cs typeface="Times New Roman" pitchFamily="18" charset="0"/>
                      </a:endParaRPr>
                    </a:p>
                  </a:txBody>
                  <a:tcPr/>
                </a:tc>
              </a:tr>
              <a:tr h="438209">
                <a:tc>
                  <a:txBody>
                    <a:bodyPr/>
                    <a:lstStyle/>
                    <a:p>
                      <a:r>
                        <a:rPr lang="ru-RU" sz="1400" dirty="0" smtClean="0"/>
                        <a:t>5</a:t>
                      </a:r>
                      <a:endParaRPr lang="ru-RU" sz="1400" dirty="0"/>
                    </a:p>
                  </a:txBody>
                  <a:tcPr/>
                </a:tc>
                <a:tc>
                  <a:txBody>
                    <a:bodyPr/>
                    <a:lstStyle/>
                    <a:p>
                      <a:r>
                        <a:rPr lang="ru-RU" sz="1200" dirty="0" smtClean="0"/>
                        <a:t>Электроснабжение (</a:t>
                      </a:r>
                      <a:r>
                        <a:rPr lang="ru-RU" sz="1200" dirty="0" err="1" smtClean="0"/>
                        <a:t>специалитет</a:t>
                      </a:r>
                      <a:r>
                        <a:rPr lang="ru-RU" sz="1200" baseline="0" dirty="0" smtClean="0"/>
                        <a:t> и </a:t>
                      </a:r>
                      <a:r>
                        <a:rPr lang="ru-RU" sz="1200" baseline="0" dirty="0" err="1" smtClean="0"/>
                        <a:t>бакалавриат</a:t>
                      </a:r>
                      <a:r>
                        <a:rPr lang="ru-RU" sz="1200" baseline="0" dirty="0" smtClean="0"/>
                        <a:t>)</a:t>
                      </a:r>
                      <a:endParaRPr lang="ru-RU" sz="1200" b="1" dirty="0">
                        <a:latin typeface="Times New Roman" pitchFamily="18" charset="0"/>
                        <a:cs typeface="Times New Roman" pitchFamily="18" charset="0"/>
                      </a:endParaRPr>
                    </a:p>
                  </a:txBody>
                  <a:tcPr/>
                </a:tc>
                <a:tc>
                  <a:txBody>
                    <a:bodyPr/>
                    <a:lstStyle/>
                    <a:p>
                      <a:pPr algn="ctr"/>
                      <a:r>
                        <a:rPr lang="ru-RU" sz="1400" dirty="0" smtClean="0"/>
                        <a:t>2</a:t>
                      </a:r>
                      <a:endParaRPr lang="ru-RU" sz="1400" b="1" dirty="0">
                        <a:latin typeface="Times New Roman" pitchFamily="18" charset="0"/>
                        <a:cs typeface="Times New Roman" pitchFamily="18" charset="0"/>
                      </a:endParaRPr>
                    </a:p>
                  </a:txBody>
                  <a:tcPr/>
                </a:tc>
                <a:tc>
                  <a:txBody>
                    <a:bodyPr/>
                    <a:lstStyle/>
                    <a:p>
                      <a:pPr algn="ctr"/>
                      <a:r>
                        <a:rPr lang="ru-RU" sz="1400" dirty="0" smtClean="0"/>
                        <a:t>4</a:t>
                      </a:r>
                      <a:endParaRPr lang="ru-RU" sz="1400" b="1" dirty="0">
                        <a:latin typeface="Times New Roman" pitchFamily="18" charset="0"/>
                        <a:cs typeface="Times New Roman" pitchFamily="18" charset="0"/>
                      </a:endParaRPr>
                    </a:p>
                  </a:txBody>
                  <a:tcPr/>
                </a:tc>
                <a:tc>
                  <a:txBody>
                    <a:bodyPr/>
                    <a:lstStyle/>
                    <a:p>
                      <a:pPr algn="ctr"/>
                      <a:r>
                        <a:rPr lang="ru-RU" sz="1400" dirty="0" smtClean="0"/>
                        <a:t>3</a:t>
                      </a:r>
                      <a:endParaRPr lang="ru-RU" sz="1400" b="1" dirty="0">
                        <a:latin typeface="Times New Roman" pitchFamily="18" charset="0"/>
                        <a:cs typeface="Times New Roman" pitchFamily="18" charset="0"/>
                      </a:endParaRPr>
                    </a:p>
                  </a:txBody>
                  <a:tcPr/>
                </a:tc>
              </a:tr>
              <a:tr h="438209">
                <a:tc>
                  <a:txBody>
                    <a:bodyPr/>
                    <a:lstStyle/>
                    <a:p>
                      <a:r>
                        <a:rPr lang="ru-RU" sz="1400" dirty="0" smtClean="0"/>
                        <a:t>6</a:t>
                      </a:r>
                      <a:endParaRPr lang="ru-RU" sz="1400" dirty="0"/>
                    </a:p>
                  </a:txBody>
                  <a:tcPr/>
                </a:tc>
                <a:tc>
                  <a:txBody>
                    <a:bodyPr/>
                    <a:lstStyle/>
                    <a:p>
                      <a:r>
                        <a:rPr lang="ru-RU" sz="1200" dirty="0" smtClean="0"/>
                        <a:t>Энергообеспечение (</a:t>
                      </a:r>
                      <a:r>
                        <a:rPr lang="ru-RU" sz="1200" dirty="0" err="1" smtClean="0"/>
                        <a:t>специалитет</a:t>
                      </a:r>
                      <a:r>
                        <a:rPr lang="ru-RU" sz="1200" baseline="0" dirty="0" smtClean="0"/>
                        <a:t> и </a:t>
                      </a:r>
                      <a:r>
                        <a:rPr lang="ru-RU" sz="1200" baseline="0" dirty="0" err="1" smtClean="0"/>
                        <a:t>бакалавриат</a:t>
                      </a:r>
                      <a:r>
                        <a:rPr lang="ru-RU" sz="1200" baseline="0" dirty="0" smtClean="0"/>
                        <a:t>)</a:t>
                      </a:r>
                      <a:endParaRPr lang="ru-RU" sz="1200" b="1" dirty="0">
                        <a:latin typeface="Times New Roman" pitchFamily="18" charset="0"/>
                        <a:cs typeface="Times New Roman" pitchFamily="18" charset="0"/>
                      </a:endParaRPr>
                    </a:p>
                  </a:txBody>
                  <a:tcPr/>
                </a:tc>
                <a:tc>
                  <a:txBody>
                    <a:bodyPr/>
                    <a:lstStyle/>
                    <a:p>
                      <a:pPr algn="ctr"/>
                      <a:r>
                        <a:rPr lang="ru-RU" sz="1400" dirty="0" smtClean="0"/>
                        <a:t>1</a:t>
                      </a:r>
                      <a:endParaRPr lang="ru-RU" sz="1400" b="1" dirty="0">
                        <a:latin typeface="Times New Roman" pitchFamily="18" charset="0"/>
                        <a:cs typeface="Times New Roman" pitchFamily="18" charset="0"/>
                      </a:endParaRPr>
                    </a:p>
                  </a:txBody>
                  <a:tcPr/>
                </a:tc>
                <a:tc>
                  <a:txBody>
                    <a:bodyPr/>
                    <a:lstStyle/>
                    <a:p>
                      <a:pPr algn="ctr"/>
                      <a:r>
                        <a:rPr lang="ru-RU" sz="1400" dirty="0" smtClean="0"/>
                        <a:t>4</a:t>
                      </a:r>
                      <a:endParaRPr lang="ru-RU" sz="1400" b="1" dirty="0">
                        <a:latin typeface="Times New Roman" pitchFamily="18" charset="0"/>
                        <a:cs typeface="Times New Roman" pitchFamily="18" charset="0"/>
                      </a:endParaRPr>
                    </a:p>
                  </a:txBody>
                  <a:tcPr/>
                </a:tc>
                <a:tc>
                  <a:txBody>
                    <a:bodyPr/>
                    <a:lstStyle/>
                    <a:p>
                      <a:pPr algn="ctr"/>
                      <a:r>
                        <a:rPr lang="ru-RU" sz="1400" dirty="0" smtClean="0"/>
                        <a:t>2</a:t>
                      </a:r>
                      <a:endParaRPr lang="ru-RU" sz="1400" b="1" dirty="0">
                        <a:latin typeface="Times New Roman" pitchFamily="18" charset="0"/>
                        <a:cs typeface="Times New Roman" pitchFamily="18" charset="0"/>
                      </a:endParaRPr>
                    </a:p>
                  </a:txBody>
                  <a:tcPr/>
                </a:tc>
              </a:tr>
              <a:tr h="670766">
                <a:tc>
                  <a:txBody>
                    <a:bodyPr/>
                    <a:lstStyle/>
                    <a:p>
                      <a:r>
                        <a:rPr lang="ru-RU" sz="1400" dirty="0" smtClean="0"/>
                        <a:t>7</a:t>
                      </a:r>
                      <a:endParaRPr lang="ru-RU" sz="1400" dirty="0"/>
                    </a:p>
                  </a:txBody>
                  <a:tcPr/>
                </a:tc>
                <a:tc>
                  <a:txBody>
                    <a:bodyPr/>
                    <a:lstStyle/>
                    <a:p>
                      <a:r>
                        <a:rPr lang="ru-RU" sz="1200" dirty="0" smtClean="0"/>
                        <a:t>Технология обработки драгоценных камней и металлов (</a:t>
                      </a:r>
                      <a:r>
                        <a:rPr lang="ru-RU" sz="1200" dirty="0" err="1" smtClean="0"/>
                        <a:t>специалитет</a:t>
                      </a:r>
                      <a:r>
                        <a:rPr lang="ru-RU" sz="1200" baseline="0" dirty="0" smtClean="0"/>
                        <a:t> и </a:t>
                      </a:r>
                      <a:r>
                        <a:rPr lang="ru-RU" sz="1200" baseline="0" dirty="0" err="1" smtClean="0"/>
                        <a:t>бакалавриат</a:t>
                      </a:r>
                      <a:r>
                        <a:rPr lang="ru-RU" sz="1200" baseline="0" dirty="0" smtClean="0"/>
                        <a:t>)</a:t>
                      </a:r>
                      <a:endParaRPr lang="ru-RU" sz="1200" b="1" dirty="0">
                        <a:latin typeface="Times New Roman" pitchFamily="18" charset="0"/>
                        <a:cs typeface="Times New Roman" pitchFamily="18" charset="0"/>
                      </a:endParaRPr>
                    </a:p>
                  </a:txBody>
                  <a:tcPr/>
                </a:tc>
                <a:tc>
                  <a:txBody>
                    <a:bodyPr/>
                    <a:lstStyle/>
                    <a:p>
                      <a:pPr algn="ctr"/>
                      <a:r>
                        <a:rPr lang="ru-RU" sz="1400" dirty="0" smtClean="0"/>
                        <a:t>7</a:t>
                      </a:r>
                      <a:endParaRPr lang="ru-RU" sz="1400" b="1" dirty="0">
                        <a:latin typeface="Times New Roman" pitchFamily="18" charset="0"/>
                        <a:cs typeface="Times New Roman" pitchFamily="18" charset="0"/>
                      </a:endParaRPr>
                    </a:p>
                  </a:txBody>
                  <a:tcPr/>
                </a:tc>
                <a:tc>
                  <a:txBody>
                    <a:bodyPr/>
                    <a:lstStyle/>
                    <a:p>
                      <a:pPr algn="ctr"/>
                      <a:r>
                        <a:rPr lang="ru-RU" sz="1400" dirty="0" smtClean="0"/>
                        <a:t>6</a:t>
                      </a:r>
                      <a:endParaRPr lang="ru-RU" sz="1400" b="1" dirty="0">
                        <a:latin typeface="Times New Roman" pitchFamily="18" charset="0"/>
                        <a:cs typeface="Times New Roman" pitchFamily="18" charset="0"/>
                      </a:endParaRPr>
                    </a:p>
                  </a:txBody>
                  <a:tcPr/>
                </a:tc>
                <a:tc>
                  <a:txBody>
                    <a:bodyPr/>
                    <a:lstStyle/>
                    <a:p>
                      <a:pPr algn="ctr"/>
                      <a:r>
                        <a:rPr lang="ru-RU" sz="1400" dirty="0" smtClean="0"/>
                        <a:t>5</a:t>
                      </a:r>
                      <a:endParaRPr lang="ru-RU" sz="1400" b="1" dirty="0">
                        <a:latin typeface="Times New Roman" pitchFamily="18" charset="0"/>
                        <a:cs typeface="Times New Roman" pitchFamily="18" charset="0"/>
                      </a:endParaRPr>
                    </a:p>
                  </a:txBody>
                  <a:tcPr/>
                </a:tc>
              </a:tr>
              <a:tr h="613493">
                <a:tc>
                  <a:txBody>
                    <a:bodyPr/>
                    <a:lstStyle/>
                    <a:p>
                      <a:r>
                        <a:rPr lang="ru-RU" sz="1400" dirty="0" smtClean="0"/>
                        <a:t>8</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Ядерная физика и технологии (</a:t>
                      </a:r>
                      <a:r>
                        <a:rPr lang="ru-RU" sz="1200" dirty="0" err="1" smtClean="0"/>
                        <a:t>бакалавриат</a:t>
                      </a:r>
                      <a:r>
                        <a:rPr lang="ru-RU" sz="1200" dirty="0" smtClean="0"/>
                        <a:t>)</a:t>
                      </a:r>
                    </a:p>
                    <a:p>
                      <a:endParaRPr lang="ru-RU" sz="12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c>
                  <a:txBody>
                    <a:bodyPr/>
                    <a:lstStyle/>
                    <a:p>
                      <a:pPr algn="ctr"/>
                      <a:r>
                        <a:rPr lang="ru-RU" sz="1400" dirty="0" smtClean="0"/>
                        <a:t>2</a:t>
                      </a:r>
                      <a:endParaRPr lang="ru-RU" sz="1400" b="1" dirty="0">
                        <a:latin typeface="Times New Roman" pitchFamily="18" charset="0"/>
                        <a:cs typeface="Times New Roman" pitchFamily="18" charset="0"/>
                      </a:endParaRPr>
                    </a:p>
                  </a:txBody>
                  <a:tcPr/>
                </a:tc>
              </a:tr>
              <a:tr h="681116">
                <a:tc>
                  <a:txBody>
                    <a:bodyPr/>
                    <a:lstStyle/>
                    <a:p>
                      <a:r>
                        <a:rPr lang="ru-RU" sz="1400" dirty="0" smtClean="0"/>
                        <a:t>9</a:t>
                      </a:r>
                      <a:endParaRPr lang="ru-RU" sz="1400" dirty="0"/>
                    </a:p>
                  </a:txBody>
                  <a:tcPr/>
                </a:tc>
                <a:tc>
                  <a:txBody>
                    <a:bodyPr/>
                    <a:lstStyle/>
                    <a:p>
                      <a:r>
                        <a:rPr lang="ru-RU" sz="1200" dirty="0" smtClean="0"/>
                        <a:t>Итого</a:t>
                      </a:r>
                      <a:endParaRPr lang="ru-RU" sz="1200" b="1" dirty="0">
                        <a:latin typeface="Times New Roman" pitchFamily="18" charset="0"/>
                        <a:cs typeface="Times New Roman" pitchFamily="18" charset="0"/>
                      </a:endParaRPr>
                    </a:p>
                  </a:txBody>
                  <a:tcPr/>
                </a:tc>
                <a:tc>
                  <a:txBody>
                    <a:bodyPr/>
                    <a:lstStyle/>
                    <a:p>
                      <a:pPr algn="ctr"/>
                      <a:r>
                        <a:rPr lang="ru-RU" sz="1400" b="1" dirty="0" smtClean="0"/>
                        <a:t>16</a:t>
                      </a:r>
                      <a:endParaRPr lang="ru-RU" sz="1400" b="1" dirty="0">
                        <a:latin typeface="Times New Roman" pitchFamily="18" charset="0"/>
                        <a:cs typeface="Times New Roman" pitchFamily="18" charset="0"/>
                      </a:endParaRPr>
                    </a:p>
                  </a:txBody>
                  <a:tcPr/>
                </a:tc>
                <a:tc>
                  <a:txBody>
                    <a:bodyPr/>
                    <a:lstStyle/>
                    <a:p>
                      <a:pPr algn="ctr"/>
                      <a:r>
                        <a:rPr lang="ru-RU" sz="1400" b="1" dirty="0" smtClean="0"/>
                        <a:t>16</a:t>
                      </a:r>
                      <a:endParaRPr lang="ru-RU" sz="1400" b="1" dirty="0">
                        <a:latin typeface="Times New Roman" pitchFamily="18" charset="0"/>
                        <a:cs typeface="Times New Roman" pitchFamily="18" charset="0"/>
                      </a:endParaRPr>
                    </a:p>
                  </a:txBody>
                  <a:tcPr/>
                </a:tc>
                <a:tc>
                  <a:txBody>
                    <a:bodyPr/>
                    <a:lstStyle/>
                    <a:p>
                      <a:pPr algn="ctr"/>
                      <a:r>
                        <a:rPr lang="ru-RU" sz="1400" b="1" dirty="0" smtClean="0"/>
                        <a:t>19</a:t>
                      </a:r>
                      <a:endParaRPr lang="ru-RU" sz="14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a:solidFill>
            <a:schemeClr val="accent2">
              <a:lumMod val="20000"/>
              <a:lumOff val="80000"/>
            </a:schemeClr>
          </a:solidFill>
        </p:spPr>
        <p:txBody>
          <a:bodyPr>
            <a:normAutofit/>
          </a:bodyPr>
          <a:lstStyle/>
          <a:p>
            <a:r>
              <a:rPr lang="ru-RU" sz="2800" b="1" dirty="0" smtClean="0"/>
              <a:t>Проведение кружков и факультативов</a:t>
            </a:r>
            <a:endParaRPr lang="ru-RU" sz="2800" dirty="0"/>
          </a:p>
        </p:txBody>
      </p:sp>
      <p:sp>
        <p:nvSpPr>
          <p:cNvPr id="3" name="Содержимое 2"/>
          <p:cNvSpPr>
            <a:spLocks noGrp="1"/>
          </p:cNvSpPr>
          <p:nvPr>
            <p:ph idx="1"/>
          </p:nvPr>
        </p:nvSpPr>
        <p:spPr>
          <a:xfrm>
            <a:off x="457200" y="1142984"/>
            <a:ext cx="8229600" cy="5143536"/>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ru-RU" sz="3100" dirty="0" smtClean="0">
                <a:latin typeface="Times New Roman" pitchFamily="18" charset="0"/>
                <a:cs typeface="Times New Roman" pitchFamily="18" charset="0"/>
              </a:rPr>
              <a:t>За 2014 -2015 </a:t>
            </a:r>
            <a:r>
              <a:rPr lang="ru-RU" sz="3100" dirty="0" err="1" smtClean="0">
                <a:latin typeface="Times New Roman" pitchFamily="18" charset="0"/>
                <a:cs typeface="Times New Roman" pitchFamily="18" charset="0"/>
              </a:rPr>
              <a:t>уч.год</a:t>
            </a:r>
            <a:r>
              <a:rPr lang="ru-RU" sz="3100" dirty="0" smtClean="0">
                <a:latin typeface="Times New Roman" pitchFamily="18" charset="0"/>
                <a:cs typeface="Times New Roman" pitchFamily="18" charset="0"/>
              </a:rPr>
              <a:t> работало 19 научных кружков</a:t>
            </a:r>
            <a:r>
              <a:rPr lang="en-US" sz="3100" dirty="0" smtClean="0">
                <a:latin typeface="Times New Roman" pitchFamily="18" charset="0"/>
                <a:cs typeface="Times New Roman" pitchFamily="18" charset="0"/>
              </a:rPr>
              <a:t> </a:t>
            </a:r>
            <a:r>
              <a:rPr lang="ru-RU" sz="3100" dirty="0" smtClean="0">
                <a:latin typeface="Times New Roman" pitchFamily="18" charset="0"/>
                <a:cs typeface="Times New Roman" pitchFamily="18" charset="0"/>
              </a:rPr>
              <a:t>и 4 факультатива:</a:t>
            </a:r>
          </a:p>
          <a:p>
            <a:pPr lvl="0"/>
            <a:r>
              <a:rPr lang="ru-RU" sz="3100" dirty="0" smtClean="0">
                <a:latin typeface="Times New Roman" pitchFamily="18" charset="0"/>
                <a:cs typeface="Times New Roman" pitchFamily="18" charset="0"/>
              </a:rPr>
              <a:t>Моделирование и </a:t>
            </a:r>
            <a:r>
              <a:rPr lang="ru-RU" sz="3100" dirty="0" err="1" smtClean="0">
                <a:latin typeface="Times New Roman" pitchFamily="18" charset="0"/>
                <a:cs typeface="Times New Roman" pitchFamily="18" charset="0"/>
              </a:rPr>
              <a:t>прототипирование</a:t>
            </a:r>
            <a:r>
              <a:rPr lang="ru-RU" sz="3100" dirty="0" smtClean="0">
                <a:latin typeface="Times New Roman" pitchFamily="18" charset="0"/>
                <a:cs typeface="Times New Roman" pitchFamily="18" charset="0"/>
              </a:rPr>
              <a:t> ювелирных изделий (SOLIDSCAPE ROLAND), рук. Дмитриева В.С.</a:t>
            </a:r>
          </a:p>
          <a:p>
            <a:pPr lvl="0"/>
            <a:r>
              <a:rPr lang="ru-RU" sz="3100" dirty="0" smtClean="0">
                <a:latin typeface="Times New Roman" pitchFamily="18" charset="0"/>
                <a:cs typeface="Times New Roman" pitchFamily="18" charset="0"/>
              </a:rPr>
              <a:t>Композиция и дизайн, рук. Сидорова Л.Е.</a:t>
            </a:r>
          </a:p>
          <a:p>
            <a:pPr lvl="0"/>
            <a:r>
              <a:rPr lang="ru-RU" sz="3100" dirty="0" err="1" smtClean="0">
                <a:latin typeface="Times New Roman" pitchFamily="18" charset="0"/>
                <a:cs typeface="Times New Roman" pitchFamily="18" charset="0"/>
              </a:rPr>
              <a:t>Материаловедение,рук.Емельянова</a:t>
            </a:r>
            <a:r>
              <a:rPr lang="ru-RU" sz="3100" dirty="0" smtClean="0">
                <a:latin typeface="Times New Roman" pitchFamily="18" charset="0"/>
                <a:cs typeface="Times New Roman" pitchFamily="18" charset="0"/>
              </a:rPr>
              <a:t> М.А.</a:t>
            </a:r>
          </a:p>
          <a:p>
            <a:pPr lvl="0"/>
            <a:r>
              <a:rPr lang="ru-RU" sz="3100" dirty="0" err="1" smtClean="0">
                <a:latin typeface="Times New Roman" pitchFamily="18" charset="0"/>
                <a:cs typeface="Times New Roman" pitchFamily="18" charset="0"/>
              </a:rPr>
              <a:t>Геммология</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рук.Федотова</a:t>
            </a:r>
            <a:r>
              <a:rPr lang="ru-RU" sz="3100" dirty="0" smtClean="0">
                <a:latin typeface="Times New Roman" pitchFamily="18" charset="0"/>
                <a:cs typeface="Times New Roman" pitchFamily="18" charset="0"/>
              </a:rPr>
              <a:t> М.А.</a:t>
            </a:r>
          </a:p>
          <a:p>
            <a:pPr lvl="0"/>
            <a:r>
              <a:rPr lang="ru-RU" sz="3100" dirty="0" smtClean="0">
                <a:latin typeface="Times New Roman" pitchFamily="18" charset="0"/>
                <a:cs typeface="Times New Roman" pitchFamily="18" charset="0"/>
              </a:rPr>
              <a:t>Технология и дизайн, </a:t>
            </a:r>
            <a:r>
              <a:rPr lang="ru-RU" sz="3100" dirty="0" err="1" smtClean="0">
                <a:latin typeface="Times New Roman" pitchFamily="18" charset="0"/>
                <a:cs typeface="Times New Roman" pitchFamily="18" charset="0"/>
              </a:rPr>
              <a:t>рук.Николаева</a:t>
            </a:r>
            <a:r>
              <a:rPr lang="ru-RU" sz="3100" dirty="0" smtClean="0">
                <a:latin typeface="Times New Roman" pitchFamily="18" charset="0"/>
                <a:cs typeface="Times New Roman" pitchFamily="18" charset="0"/>
              </a:rPr>
              <a:t> С.И.</a:t>
            </a:r>
          </a:p>
          <a:p>
            <a:pPr lvl="0"/>
            <a:r>
              <a:rPr lang="ru-RU" sz="3100" dirty="0" smtClean="0">
                <a:latin typeface="Times New Roman" pitchFamily="18" charset="0"/>
                <a:cs typeface="Times New Roman" pitchFamily="18" charset="0"/>
              </a:rPr>
              <a:t>Ювелирное дело, </a:t>
            </a:r>
            <a:r>
              <a:rPr lang="ru-RU" sz="3100" dirty="0" err="1" smtClean="0">
                <a:latin typeface="Times New Roman" pitchFamily="18" charset="0"/>
                <a:cs typeface="Times New Roman" pitchFamily="18" charset="0"/>
              </a:rPr>
              <a:t>рук.Потапов</a:t>
            </a:r>
            <a:r>
              <a:rPr lang="ru-RU" sz="3100" dirty="0" smtClean="0">
                <a:latin typeface="Times New Roman" pitchFamily="18" charset="0"/>
                <a:cs typeface="Times New Roman" pitchFamily="18" charset="0"/>
              </a:rPr>
              <a:t> Г.В.</a:t>
            </a:r>
          </a:p>
          <a:p>
            <a:pPr lvl="0"/>
            <a:r>
              <a:rPr lang="ru-RU" sz="3100" dirty="0" err="1" smtClean="0">
                <a:latin typeface="Times New Roman" pitchFamily="18" charset="0"/>
                <a:cs typeface="Times New Roman" pitchFamily="18" charset="0"/>
              </a:rPr>
              <a:t>Компьютернай</a:t>
            </a:r>
            <a:r>
              <a:rPr lang="ru-RU" sz="3100" dirty="0" smtClean="0">
                <a:latin typeface="Times New Roman" pitchFamily="18" charset="0"/>
                <a:cs typeface="Times New Roman" pitchFamily="18" charset="0"/>
              </a:rPr>
              <a:t> графика и программирование, </a:t>
            </a:r>
            <a:r>
              <a:rPr lang="ru-RU" sz="3100" dirty="0" err="1" smtClean="0">
                <a:latin typeface="Times New Roman" pitchFamily="18" charset="0"/>
                <a:cs typeface="Times New Roman" pitchFamily="18" charset="0"/>
              </a:rPr>
              <a:t>рук.Холмогорова</a:t>
            </a:r>
            <a:r>
              <a:rPr lang="ru-RU" sz="3100" dirty="0" smtClean="0">
                <a:latin typeface="Times New Roman" pitchFamily="18" charset="0"/>
                <a:cs typeface="Times New Roman" pitchFamily="18" charset="0"/>
              </a:rPr>
              <a:t> Е.Г.</a:t>
            </a:r>
          </a:p>
          <a:p>
            <a:pPr lvl="0"/>
            <a:r>
              <a:rPr lang="ru-RU" sz="3100" dirty="0" smtClean="0">
                <a:latin typeface="Times New Roman" pitchFamily="18" charset="0"/>
                <a:cs typeface="Times New Roman" pitchFamily="18" charset="0"/>
              </a:rPr>
              <a:t>Моделирование и проектирование </a:t>
            </a:r>
            <a:r>
              <a:rPr lang="ru-RU" sz="3100" dirty="0" err="1" smtClean="0">
                <a:latin typeface="Times New Roman" pitchFamily="18" charset="0"/>
                <a:cs typeface="Times New Roman" pitchFamily="18" charset="0"/>
              </a:rPr>
              <a:t>роботозированных</a:t>
            </a:r>
            <a:r>
              <a:rPr lang="ru-RU" sz="3100" dirty="0" smtClean="0">
                <a:latin typeface="Times New Roman" pitchFamily="18" charset="0"/>
                <a:cs typeface="Times New Roman" pitchFamily="18" charset="0"/>
              </a:rPr>
              <a:t> систем, </a:t>
            </a:r>
            <a:r>
              <a:rPr lang="ru-RU" sz="3100" dirty="0" err="1" smtClean="0">
                <a:latin typeface="Times New Roman" pitchFamily="18" charset="0"/>
                <a:cs typeface="Times New Roman" pitchFamily="18" charset="0"/>
              </a:rPr>
              <a:t>рук.Соловьева</a:t>
            </a:r>
            <a:r>
              <a:rPr lang="ru-RU" sz="3100" dirty="0" smtClean="0">
                <a:latin typeface="Times New Roman" pitchFamily="18" charset="0"/>
                <a:cs typeface="Times New Roman" pitchFamily="18" charset="0"/>
              </a:rPr>
              <a:t> Н.М.</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642910" y="285729"/>
            <a:ext cx="7786742" cy="63709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Автоматизация измерений и обработка данных  физического эксперимента в среде LABVIEW,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рук.Соловьева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Н.М., Филиппов И.М.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Общие и частные вопросы теории и методики обучения физике,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рук.Степанова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Астрономия,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рук.Протодьяконова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Физика в опытах.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рук.Карпова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Е.В.</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Медицинская физика, Мамаева С.Н., Антонов С.Р.</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Студенческое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инновационное-проектно-конструкторское</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бюро,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рук.Бурянина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Н.С.</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Теплофизические измерения,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рук.Скрябин</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Энергоснабжение,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рук.Саввинова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Гипермедиатехнологии</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рук.Васильев</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Зондовая микроскопия, рук. Неустроев Е.П.,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Смагулова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Мат.моделирование физических процессов,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рук.Федоров</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А.Г.</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685784"/>
          </a:xfrm>
          <a:solidFill>
            <a:schemeClr val="accent2">
              <a:lumMod val="20000"/>
              <a:lumOff val="80000"/>
            </a:schemeClr>
          </a:solidFill>
        </p:spPr>
        <p:txBody>
          <a:bodyPr/>
          <a:lstStyle/>
          <a:p>
            <a:pPr algn="ctr">
              <a:defRPr/>
            </a:pPr>
            <a:r>
              <a:rPr lang="ru-RU" sz="1800" b="1" dirty="0" smtClean="0"/>
              <a:t>Научно-исследовательская работа ФТИ</a:t>
            </a:r>
            <a:endParaRPr lang="ru-RU" sz="1800" b="1" dirty="0"/>
          </a:p>
        </p:txBody>
      </p:sp>
      <p:sp>
        <p:nvSpPr>
          <p:cNvPr id="3" name="Содержимое 2"/>
          <p:cNvSpPr>
            <a:spLocks noGrp="1"/>
          </p:cNvSpPr>
          <p:nvPr>
            <p:ph idx="1"/>
          </p:nvPr>
        </p:nvSpPr>
        <p:spPr>
          <a:xfrm>
            <a:off x="785813" y="1285875"/>
            <a:ext cx="7643812" cy="5000625"/>
          </a:xfrm>
          <a:solidFill>
            <a:schemeClr val="accent3">
              <a:lumMod val="40000"/>
              <a:lumOff val="60000"/>
            </a:schemeClr>
          </a:solidFill>
        </p:spPr>
        <p:txBody>
          <a:bodyPr/>
          <a:lstStyle/>
          <a:p>
            <a:pPr algn="just">
              <a:buFont typeface="Wingdings 2" pitchFamily="18" charset="2"/>
              <a:buNone/>
              <a:defRPr/>
            </a:pPr>
            <a:r>
              <a:rPr lang="ru-RU" sz="1800" dirty="0" smtClean="0">
                <a:latin typeface="+mj-lt"/>
              </a:rPr>
              <a:t>     </a:t>
            </a:r>
            <a:r>
              <a:rPr lang="ru-RU" sz="1800" b="1" dirty="0" smtClean="0">
                <a:latin typeface="+mj-lt"/>
              </a:rPr>
              <a:t>Тематический план НИР</a:t>
            </a:r>
            <a:r>
              <a:rPr lang="ru-RU" sz="1800" dirty="0" smtClean="0">
                <a:latin typeface="+mj-lt"/>
              </a:rPr>
              <a:t>: «Теоретические и экспериментальные исследования физических явлений в различных средах»</a:t>
            </a:r>
          </a:p>
          <a:p>
            <a:pPr algn="just">
              <a:buFont typeface="Wingdings 2" pitchFamily="18" charset="2"/>
              <a:buNone/>
              <a:defRPr/>
            </a:pPr>
            <a:r>
              <a:rPr lang="ru-RU" sz="1800" dirty="0" smtClean="0">
                <a:latin typeface="+mj-lt"/>
              </a:rPr>
              <a:t>     Общий объем финансирования НИР за </a:t>
            </a:r>
            <a:r>
              <a:rPr lang="ru-RU" sz="1800" b="1" dirty="0" smtClean="0">
                <a:latin typeface="+mj-lt"/>
              </a:rPr>
              <a:t>2010 – 2014гг</a:t>
            </a:r>
            <a:r>
              <a:rPr lang="ru-RU" sz="1800" dirty="0" smtClean="0">
                <a:latin typeface="+mj-lt"/>
              </a:rPr>
              <a:t>. составил:</a:t>
            </a:r>
          </a:p>
          <a:p>
            <a:pPr algn="just">
              <a:buFont typeface="Wingdings 2" pitchFamily="18" charset="2"/>
              <a:buNone/>
              <a:defRPr/>
            </a:pPr>
            <a:r>
              <a:rPr lang="ru-RU" sz="1800" b="1" dirty="0" smtClean="0">
                <a:latin typeface="+mj-lt"/>
              </a:rPr>
              <a:t>     98,994 млн. рублей</a:t>
            </a:r>
            <a:r>
              <a:rPr lang="ru-RU" sz="1800" dirty="0" smtClean="0">
                <a:latin typeface="+mj-lt"/>
              </a:rPr>
              <a:t>. </a:t>
            </a:r>
          </a:p>
          <a:p>
            <a:pPr algn="just">
              <a:buFont typeface="Wingdings 2" pitchFamily="18" charset="2"/>
              <a:buNone/>
              <a:defRPr/>
            </a:pPr>
            <a:r>
              <a:rPr lang="ru-RU" sz="1800" dirty="0" smtClean="0">
                <a:latin typeface="+mj-lt"/>
              </a:rPr>
              <a:t>     Работы выполнены по грантам РФФИ, ГЗ РС(Я), </a:t>
            </a:r>
            <a:r>
              <a:rPr lang="ru-RU" sz="1800" dirty="0" err="1" smtClean="0">
                <a:latin typeface="+mj-lt"/>
              </a:rPr>
              <a:t>МОиН</a:t>
            </a:r>
            <a:r>
              <a:rPr lang="ru-RU" sz="1800" dirty="0" smtClean="0">
                <a:latin typeface="+mj-lt"/>
              </a:rPr>
              <a:t> РФ, Программы развития СВФУ, программы «Умник», гранты Президента РС(Я), хоздоговоры.</a:t>
            </a:r>
          </a:p>
          <a:p>
            <a:pPr algn="just">
              <a:buFont typeface="Wingdings 2" pitchFamily="18" charset="2"/>
              <a:buNone/>
              <a:defRPr/>
            </a:pPr>
            <a:r>
              <a:rPr lang="ru-RU" sz="1800" dirty="0" smtClean="0">
                <a:latin typeface="+mj-lt"/>
              </a:rPr>
              <a:t>    </a:t>
            </a:r>
          </a:p>
          <a:p>
            <a:pPr algn="just">
              <a:buFont typeface="Wingdings 2" pitchFamily="18" charset="2"/>
              <a:buNone/>
              <a:defRPr/>
            </a:pPr>
            <a:r>
              <a:rPr lang="ru-RU" sz="1800" dirty="0" smtClean="0">
                <a:latin typeface="+mj-lt"/>
              </a:rPr>
              <a:t>  Открыты инновационные лаборатории:</a:t>
            </a:r>
          </a:p>
          <a:p>
            <a:pPr algn="just">
              <a:buFont typeface="Wingdings" pitchFamily="2" charset="2"/>
              <a:buChar char="q"/>
              <a:tabLst>
                <a:tab pos="228600" algn="l"/>
              </a:tabLst>
              <a:defRPr/>
            </a:pPr>
            <a:r>
              <a:rPr lang="ru-RU" sz="1600" dirty="0" smtClean="0">
                <a:solidFill>
                  <a:schemeClr val="tx1"/>
                </a:solidFill>
                <a:latin typeface="+mj-lt"/>
              </a:rPr>
              <a:t> </a:t>
            </a:r>
            <a:r>
              <a:rPr lang="ru-RU" sz="1600" b="1" dirty="0" smtClean="0">
                <a:solidFill>
                  <a:schemeClr val="tx1"/>
                </a:solidFill>
                <a:latin typeface="+mj-lt"/>
                <a:cs typeface="Times New Roman" pitchFamily="18" charset="0"/>
              </a:rPr>
              <a:t>Учебно-научно-технологическая лаборатория «</a:t>
            </a:r>
            <a:r>
              <a:rPr lang="ru-RU" sz="1600" b="1" dirty="0" err="1" smtClean="0">
                <a:solidFill>
                  <a:schemeClr val="tx1"/>
                </a:solidFill>
                <a:latin typeface="+mj-lt"/>
                <a:cs typeface="Times New Roman" pitchFamily="18" charset="0"/>
              </a:rPr>
              <a:t>Графеновые</a:t>
            </a:r>
            <a:r>
              <a:rPr lang="ru-RU" sz="1600" b="1" dirty="0" smtClean="0">
                <a:solidFill>
                  <a:schemeClr val="tx1"/>
                </a:solidFill>
                <a:latin typeface="+mj-lt"/>
                <a:cs typeface="Times New Roman" pitchFamily="18" charset="0"/>
              </a:rPr>
              <a:t> </a:t>
            </a:r>
            <a:r>
              <a:rPr lang="ru-RU" sz="1600" b="1" dirty="0" err="1" smtClean="0">
                <a:solidFill>
                  <a:schemeClr val="tx1"/>
                </a:solidFill>
                <a:latin typeface="+mj-lt"/>
                <a:cs typeface="Times New Roman" pitchFamily="18" charset="0"/>
              </a:rPr>
              <a:t>нанотехнологии</a:t>
            </a:r>
            <a:r>
              <a:rPr lang="ru-RU" sz="1600" b="1" dirty="0" smtClean="0">
                <a:solidFill>
                  <a:schemeClr val="tx1"/>
                </a:solidFill>
                <a:latin typeface="+mj-lt"/>
                <a:cs typeface="Times New Roman" pitchFamily="18" charset="0"/>
              </a:rPr>
              <a:t>»</a:t>
            </a:r>
            <a:endParaRPr lang="en-US" sz="1600" b="1" dirty="0" smtClean="0">
              <a:solidFill>
                <a:schemeClr val="tx1"/>
              </a:solidFill>
              <a:latin typeface="+mj-lt"/>
              <a:cs typeface="Times New Roman" pitchFamily="18" charset="0"/>
            </a:endParaRPr>
          </a:p>
          <a:p>
            <a:pPr algn="just">
              <a:buFont typeface="Wingdings" pitchFamily="2" charset="2"/>
              <a:buChar char="q"/>
              <a:tabLst>
                <a:tab pos="228600" algn="l"/>
              </a:tabLst>
              <a:defRPr/>
            </a:pPr>
            <a:r>
              <a:rPr lang="ru-RU" sz="1600" b="1" dirty="0" err="1" smtClean="0">
                <a:solidFill>
                  <a:schemeClr val="tx1"/>
                </a:solidFill>
                <a:latin typeface="+mj-lt"/>
                <a:cs typeface="Times New Roman" pitchFamily="18" charset="0"/>
              </a:rPr>
              <a:t>Учебно-научно-эксперимент</a:t>
            </a:r>
            <a:r>
              <a:rPr lang="en-US" sz="1600" b="1" dirty="0" smtClean="0">
                <a:solidFill>
                  <a:schemeClr val="tx1"/>
                </a:solidFill>
                <a:latin typeface="+mj-lt"/>
                <a:cs typeface="Times New Roman" pitchFamily="18" charset="0"/>
              </a:rPr>
              <a:t>a</a:t>
            </a:r>
            <a:r>
              <a:rPr lang="ru-RU" sz="1600" b="1" dirty="0" err="1" smtClean="0">
                <a:solidFill>
                  <a:schemeClr val="tx1"/>
                </a:solidFill>
                <a:latin typeface="+mj-lt"/>
                <a:cs typeface="Times New Roman" pitchFamily="18" charset="0"/>
              </a:rPr>
              <a:t>льная</a:t>
            </a:r>
            <a:r>
              <a:rPr lang="ru-RU" sz="1600" b="1" dirty="0" smtClean="0">
                <a:solidFill>
                  <a:schemeClr val="tx1"/>
                </a:solidFill>
                <a:latin typeface="+mj-lt"/>
                <a:cs typeface="Times New Roman" pitchFamily="18" charset="0"/>
              </a:rPr>
              <a:t> лаборатория «</a:t>
            </a:r>
            <a:r>
              <a:rPr lang="en-US" sz="1600" b="1" dirty="0" smtClean="0">
                <a:solidFill>
                  <a:schemeClr val="tx1"/>
                </a:solidFill>
                <a:latin typeface="+mj-lt"/>
                <a:cs typeface="Times New Roman" pitchFamily="18" charset="0"/>
              </a:rPr>
              <a:t>3-</a:t>
            </a:r>
            <a:r>
              <a:rPr lang="ru-RU" sz="1600" b="1" dirty="0" err="1" smtClean="0">
                <a:solidFill>
                  <a:schemeClr val="tx1"/>
                </a:solidFill>
                <a:latin typeface="+mj-lt"/>
                <a:cs typeface="Times New Roman" pitchFamily="18" charset="0"/>
              </a:rPr>
              <a:t>х</a:t>
            </a:r>
            <a:r>
              <a:rPr lang="ru-RU" sz="1600" b="1" dirty="0" smtClean="0">
                <a:solidFill>
                  <a:schemeClr val="tx1"/>
                </a:solidFill>
                <a:latin typeface="+mj-lt"/>
                <a:cs typeface="Times New Roman" pitchFamily="18" charset="0"/>
              </a:rPr>
              <a:t> мерное </a:t>
            </a:r>
            <a:r>
              <a:rPr lang="ru-RU" sz="1600" b="1" dirty="0" err="1" smtClean="0">
                <a:solidFill>
                  <a:schemeClr val="tx1"/>
                </a:solidFill>
                <a:latin typeface="+mj-lt"/>
                <a:cs typeface="Times New Roman" pitchFamily="18" charset="0"/>
              </a:rPr>
              <a:t>моделиров</a:t>
            </a:r>
            <a:r>
              <a:rPr lang="en-US" sz="1600" b="1" dirty="0" smtClean="0">
                <a:solidFill>
                  <a:schemeClr val="tx1"/>
                </a:solidFill>
                <a:latin typeface="+mj-lt"/>
                <a:cs typeface="Times New Roman" pitchFamily="18" charset="0"/>
              </a:rPr>
              <a:t>a</a:t>
            </a:r>
            <a:r>
              <a:rPr lang="ru-RU" sz="1600" b="1" dirty="0" err="1" smtClean="0">
                <a:solidFill>
                  <a:schemeClr val="tx1"/>
                </a:solidFill>
                <a:latin typeface="+mj-lt"/>
                <a:cs typeface="Times New Roman" pitchFamily="18" charset="0"/>
              </a:rPr>
              <a:t>ние</a:t>
            </a:r>
            <a:r>
              <a:rPr lang="ru-RU" sz="1600" b="1" dirty="0" smtClean="0">
                <a:solidFill>
                  <a:schemeClr val="tx1"/>
                </a:solidFill>
                <a:latin typeface="+mj-lt"/>
                <a:cs typeface="Times New Roman" pitchFamily="18" charset="0"/>
              </a:rPr>
              <a:t> и </a:t>
            </a:r>
            <a:r>
              <a:rPr lang="ru-RU" sz="1600" b="1" dirty="0" err="1" smtClean="0">
                <a:solidFill>
                  <a:schemeClr val="tx1"/>
                </a:solidFill>
                <a:latin typeface="+mj-lt"/>
                <a:cs typeface="Times New Roman" pitchFamily="18" charset="0"/>
              </a:rPr>
              <a:t>вирту</a:t>
            </a:r>
            <a:r>
              <a:rPr lang="en-US" sz="1600" b="1" dirty="0" smtClean="0">
                <a:solidFill>
                  <a:schemeClr val="tx1"/>
                </a:solidFill>
                <a:latin typeface="+mj-lt"/>
                <a:cs typeface="Times New Roman" pitchFamily="18" charset="0"/>
              </a:rPr>
              <a:t>a</a:t>
            </a:r>
            <a:r>
              <a:rPr lang="ru-RU" sz="1600" b="1" dirty="0" err="1" smtClean="0">
                <a:solidFill>
                  <a:schemeClr val="tx1"/>
                </a:solidFill>
                <a:latin typeface="+mj-lt"/>
                <a:cs typeface="Times New Roman" pitchFamily="18" charset="0"/>
              </a:rPr>
              <a:t>льн</a:t>
            </a:r>
            <a:r>
              <a:rPr lang="en-US" sz="1600" b="1" dirty="0" smtClean="0">
                <a:solidFill>
                  <a:schemeClr val="tx1"/>
                </a:solidFill>
                <a:latin typeface="+mj-lt"/>
                <a:cs typeface="Times New Roman" pitchFamily="18" charset="0"/>
              </a:rPr>
              <a:t>a</a:t>
            </a:r>
            <a:r>
              <a:rPr lang="ru-RU" sz="1600" b="1" dirty="0" smtClean="0">
                <a:solidFill>
                  <a:schemeClr val="tx1"/>
                </a:solidFill>
                <a:latin typeface="+mj-lt"/>
                <a:cs typeface="Times New Roman" pitchFamily="18" charset="0"/>
              </a:rPr>
              <a:t>я ре</a:t>
            </a:r>
            <a:r>
              <a:rPr lang="en-US" sz="1600" b="1" dirty="0" smtClean="0">
                <a:solidFill>
                  <a:schemeClr val="tx1"/>
                </a:solidFill>
                <a:latin typeface="+mj-lt"/>
                <a:cs typeface="Times New Roman" pitchFamily="18" charset="0"/>
              </a:rPr>
              <a:t>a</a:t>
            </a:r>
            <a:r>
              <a:rPr lang="ru-RU" sz="1600" b="1" dirty="0" err="1" smtClean="0">
                <a:solidFill>
                  <a:schemeClr val="tx1"/>
                </a:solidFill>
                <a:latin typeface="+mj-lt"/>
                <a:cs typeface="Times New Roman" pitchFamily="18" charset="0"/>
              </a:rPr>
              <a:t>льность</a:t>
            </a:r>
            <a:r>
              <a:rPr lang="ru-RU" sz="1600" b="1" dirty="0" smtClean="0">
                <a:solidFill>
                  <a:schemeClr val="tx1"/>
                </a:solidFill>
                <a:latin typeface="+mj-lt"/>
                <a:cs typeface="Times New Roman" pitchFamily="18" charset="0"/>
              </a:rPr>
              <a:t>»</a:t>
            </a:r>
          </a:p>
          <a:p>
            <a:pPr algn="just">
              <a:buFont typeface="Wingdings" pitchFamily="2" charset="2"/>
              <a:buChar char="q"/>
              <a:tabLst>
                <a:tab pos="228600" algn="l"/>
              </a:tabLst>
              <a:defRPr/>
            </a:pPr>
            <a:r>
              <a:rPr lang="ru-RU" sz="1600" b="1" dirty="0" smtClean="0">
                <a:solidFill>
                  <a:schemeClr val="tx1"/>
                </a:solidFill>
                <a:latin typeface="+mj-lt"/>
                <a:cs typeface="Times New Roman" pitchFamily="18" charset="0"/>
              </a:rPr>
              <a:t>Учебно-проектная лаборатория «Мех</a:t>
            </a:r>
            <a:r>
              <a:rPr lang="en-US" sz="1600" b="1" dirty="0" smtClean="0">
                <a:solidFill>
                  <a:schemeClr val="tx1"/>
                </a:solidFill>
                <a:latin typeface="+mj-lt"/>
                <a:cs typeface="Times New Roman" pitchFamily="18" charset="0"/>
              </a:rPr>
              <a:t>a</a:t>
            </a:r>
            <a:r>
              <a:rPr lang="ru-RU" sz="1600" b="1" dirty="0" err="1" smtClean="0">
                <a:solidFill>
                  <a:schemeClr val="tx1"/>
                </a:solidFill>
                <a:latin typeface="+mj-lt"/>
                <a:cs typeface="Times New Roman" pitchFamily="18" charset="0"/>
              </a:rPr>
              <a:t>нотроник</a:t>
            </a:r>
            <a:r>
              <a:rPr lang="en-US" sz="1600" b="1" dirty="0" smtClean="0">
                <a:solidFill>
                  <a:schemeClr val="tx1"/>
                </a:solidFill>
                <a:latin typeface="+mj-lt"/>
                <a:cs typeface="Times New Roman" pitchFamily="18" charset="0"/>
              </a:rPr>
              <a:t>a</a:t>
            </a:r>
            <a:r>
              <a:rPr lang="ru-RU" sz="1600" b="1" dirty="0" smtClean="0">
                <a:solidFill>
                  <a:schemeClr val="tx1"/>
                </a:solidFill>
                <a:latin typeface="+mj-lt"/>
                <a:cs typeface="Times New Roman" pitchFamily="18" charset="0"/>
              </a:rPr>
              <a:t>»</a:t>
            </a:r>
            <a:endParaRPr lang="en-US" sz="1600" b="1" dirty="0" smtClean="0">
              <a:solidFill>
                <a:schemeClr val="tx1"/>
              </a:solidFill>
              <a:latin typeface="+mj-lt"/>
              <a:cs typeface="Times New Roman" pitchFamily="18" charset="0"/>
            </a:endParaRPr>
          </a:p>
          <a:p>
            <a:pPr algn="just">
              <a:buFont typeface="Wingdings" pitchFamily="2" charset="2"/>
              <a:buChar char="q"/>
              <a:tabLst>
                <a:tab pos="228600" algn="l"/>
              </a:tabLst>
              <a:defRPr/>
            </a:pPr>
            <a:r>
              <a:rPr lang="ru-RU" sz="1600" b="1" dirty="0" smtClean="0">
                <a:solidFill>
                  <a:schemeClr val="tx1"/>
                </a:solidFill>
                <a:latin typeface="+mj-lt"/>
                <a:cs typeface="Times New Roman" pitchFamily="18" charset="0"/>
              </a:rPr>
              <a:t>Учебно-научная лаборатория «Биофизик</a:t>
            </a:r>
            <a:r>
              <a:rPr lang="en-US" sz="1600" b="1" dirty="0" smtClean="0">
                <a:solidFill>
                  <a:schemeClr val="tx1"/>
                </a:solidFill>
                <a:latin typeface="+mj-lt"/>
                <a:cs typeface="Times New Roman" pitchFamily="18" charset="0"/>
              </a:rPr>
              <a:t>a</a:t>
            </a:r>
            <a:r>
              <a:rPr lang="ru-RU" sz="1600" b="1" dirty="0" smtClean="0">
                <a:solidFill>
                  <a:schemeClr val="tx1"/>
                </a:solidFill>
                <a:latin typeface="+mj-lt"/>
                <a:cs typeface="Times New Roman" pitchFamily="18" charset="0"/>
              </a:rPr>
              <a:t>»</a:t>
            </a:r>
          </a:p>
          <a:p>
            <a:pPr algn="just">
              <a:buFont typeface="Wingdings" pitchFamily="2" charset="2"/>
              <a:buChar char="q"/>
              <a:tabLst>
                <a:tab pos="228600" algn="l"/>
              </a:tabLst>
              <a:defRPr/>
            </a:pPr>
            <a:r>
              <a:rPr lang="ru-RU" sz="1600" b="1" dirty="0" smtClean="0">
                <a:solidFill>
                  <a:schemeClr val="tx1"/>
                </a:solidFill>
                <a:latin typeface="+mj-lt"/>
                <a:cs typeface="Times New Roman" pitchFamily="18" charset="0"/>
              </a:rPr>
              <a:t>СКБ «Радиоэлектроника»</a:t>
            </a:r>
          </a:p>
          <a:p>
            <a:pPr algn="just">
              <a:buFont typeface="Wingdings" pitchFamily="2" charset="2"/>
              <a:buChar char="q"/>
              <a:tabLst>
                <a:tab pos="228600" algn="l"/>
              </a:tabLst>
              <a:defRPr/>
            </a:pPr>
            <a:r>
              <a:rPr lang="ru-RU" sz="1600" b="1" dirty="0" smtClean="0">
                <a:solidFill>
                  <a:schemeClr val="tx1"/>
                </a:solidFill>
                <a:latin typeface="+mj-lt"/>
                <a:cs typeface="Times New Roman" pitchFamily="18" charset="0"/>
              </a:rPr>
              <a:t>МИП ООО «Многомерные технологии», «</a:t>
            </a:r>
            <a:r>
              <a:rPr lang="ru-RU" sz="1600" b="1" dirty="0" err="1" smtClean="0">
                <a:solidFill>
                  <a:schemeClr val="tx1"/>
                </a:solidFill>
                <a:latin typeface="+mj-lt"/>
                <a:cs typeface="Times New Roman" pitchFamily="18" charset="0"/>
              </a:rPr>
              <a:t>Графен</a:t>
            </a:r>
            <a:r>
              <a:rPr lang="ru-RU" sz="1600" b="1" dirty="0" smtClean="0">
                <a:solidFill>
                  <a:schemeClr val="tx1"/>
                </a:solidFill>
                <a:latin typeface="+mj-lt"/>
                <a:cs typeface="Times New Roman" pitchFamily="18" charset="0"/>
              </a:rPr>
              <a:t>»</a:t>
            </a:r>
            <a:endParaRPr lang="ru-RU" sz="1600" dirty="0">
              <a:solidFill>
                <a:schemeClr val="tx1"/>
              </a:solidFill>
              <a:latin typeface="+mj-lt"/>
            </a:endParaRPr>
          </a:p>
        </p:txBody>
      </p:sp>
      <p:sp>
        <p:nvSpPr>
          <p:cNvPr id="4" name="Номер слайда 3"/>
          <p:cNvSpPr>
            <a:spLocks noGrp="1"/>
          </p:cNvSpPr>
          <p:nvPr>
            <p:ph type="sldNum" sz="quarter" idx="12"/>
          </p:nvPr>
        </p:nvSpPr>
        <p:spPr/>
        <p:txBody>
          <a:bodyPr/>
          <a:lstStyle/>
          <a:p>
            <a:pPr>
              <a:defRPr/>
            </a:pPr>
            <a:fld id="{67365040-3F72-4060-B870-9832F427666E}" type="slidenum">
              <a:rPr lang="ru-RU" smtClean="0"/>
              <a:pPr>
                <a:defRPr/>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857232"/>
          </a:xfr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700" dirty="0" smtClean="0">
                <a:latin typeface="Times New Roman" pitchFamily="18" charset="0"/>
                <a:cs typeface="Times New Roman" pitchFamily="18" charset="0"/>
              </a:rPr>
              <a:t>Встреча с </a:t>
            </a:r>
            <a:r>
              <a:rPr lang="ru-RU" sz="2700" dirty="0" err="1" smtClean="0">
                <a:latin typeface="Times New Roman" pitchFamily="18" charset="0"/>
                <a:cs typeface="Times New Roman" pitchFamily="18" charset="0"/>
              </a:rPr>
              <a:t>работадателями</a:t>
            </a:r>
            <a:r>
              <a:rPr lang="ru-RU" sz="2700" dirty="0" smtClean="0">
                <a:latin typeface="Times New Roman" pitchFamily="18" charset="0"/>
                <a:cs typeface="Times New Roman" pitchFamily="18" charset="0"/>
              </a:rPr>
              <a:t>, выпускниками</a:t>
            </a:r>
            <a:r>
              <a:rPr lang="ru-RU" dirty="0" smtClean="0"/>
              <a:t/>
            </a:r>
            <a:br>
              <a:rPr lang="ru-RU" dirty="0" smtClean="0"/>
            </a:br>
            <a:endParaRPr lang="ru-RU" dirty="0"/>
          </a:p>
        </p:txBody>
      </p:sp>
      <p:sp>
        <p:nvSpPr>
          <p:cNvPr id="3" name="Содержимое 2"/>
          <p:cNvSpPr>
            <a:spLocks noGrp="1"/>
          </p:cNvSpPr>
          <p:nvPr>
            <p:ph idx="1"/>
          </p:nvPr>
        </p:nvSpPr>
        <p:spPr>
          <a:xfrm>
            <a:off x="457200" y="1214422"/>
            <a:ext cx="8229600" cy="5429288"/>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0"/>
            <a:r>
              <a:rPr lang="ru-RU" dirty="0" smtClean="0">
                <a:latin typeface="Times New Roman" pitchFamily="18" charset="0"/>
                <a:cs typeface="Times New Roman" pitchFamily="18" charset="0"/>
              </a:rPr>
              <a:t>Встречи </a:t>
            </a:r>
            <a:r>
              <a:rPr lang="ru-RU" dirty="0" err="1" smtClean="0">
                <a:latin typeface="Times New Roman" pitchFamily="18" charset="0"/>
                <a:cs typeface="Times New Roman" pitchFamily="18" charset="0"/>
              </a:rPr>
              <a:t>работадателями</a:t>
            </a:r>
            <a:r>
              <a:rPr lang="ru-RU" dirty="0" smtClean="0">
                <a:latin typeface="Times New Roman" pitchFamily="18" charset="0"/>
                <a:cs typeface="Times New Roman" pitchFamily="18" charset="0"/>
              </a:rPr>
              <a:t> ( с </a:t>
            </a:r>
            <a:r>
              <a:rPr lang="ru-RU" dirty="0" err="1" smtClean="0">
                <a:latin typeface="Times New Roman" pitchFamily="18" charset="0"/>
                <a:cs typeface="Times New Roman" pitchFamily="18" charset="0"/>
              </a:rPr>
              <a:t>ИКФиА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Сахателеком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Ростеклеком</a:t>
            </a:r>
            <a:r>
              <a:rPr lang="ru-RU" dirty="0" smtClean="0">
                <a:latin typeface="Times New Roman" pitchFamily="18" charset="0"/>
                <a:cs typeface="Times New Roman" pitchFamily="18" charset="0"/>
              </a:rPr>
              <a:t> ко Дню Радио гр.РФ-14, РТ-14 с Якутским ТЭЦ, ГРЭС, АО </a:t>
            </a:r>
            <a:r>
              <a:rPr lang="ru-RU" dirty="0" err="1" smtClean="0">
                <a:latin typeface="Times New Roman" pitchFamily="18" charset="0"/>
                <a:cs typeface="Times New Roman" pitchFamily="18" charset="0"/>
              </a:rPr>
              <a:t>Сахаэнерго</a:t>
            </a:r>
            <a:r>
              <a:rPr lang="ru-RU" dirty="0" smtClean="0">
                <a:latin typeface="Times New Roman" pitchFamily="18" charset="0"/>
                <a:cs typeface="Times New Roman" pitchFamily="18" charset="0"/>
              </a:rPr>
              <a:t>  гр.ЭС-14, ЭО-14 ко Дню Энергетиков, с </a:t>
            </a:r>
            <a:r>
              <a:rPr lang="ru-RU" dirty="0" err="1" smtClean="0">
                <a:latin typeface="Times New Roman" pitchFamily="18" charset="0"/>
                <a:cs typeface="Times New Roman" pitchFamily="18" charset="0"/>
              </a:rPr>
              <a:t>ЭПЛ-Даймонд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a:t>
            </a:r>
            <a:r>
              <a:rPr lang="ru-RU" dirty="0" smtClean="0">
                <a:latin typeface="Times New Roman" pitchFamily="18" charset="0"/>
                <a:cs typeface="Times New Roman" pitchFamily="18" charset="0"/>
              </a:rPr>
              <a:t> представителями частных ювелирных компаний гр. ФТ-14(весь год); </a:t>
            </a:r>
          </a:p>
          <a:p>
            <a:pPr lvl="0"/>
            <a:r>
              <a:rPr lang="ru-RU" dirty="0" smtClean="0">
                <a:latin typeface="Times New Roman" pitchFamily="18" charset="0"/>
                <a:cs typeface="Times New Roman" pitchFamily="18" charset="0"/>
              </a:rPr>
              <a:t>Встреча с </a:t>
            </a:r>
            <a:r>
              <a:rPr lang="ru-RU" dirty="0" err="1" smtClean="0">
                <a:latin typeface="Times New Roman" pitchFamily="18" charset="0"/>
                <a:cs typeface="Times New Roman" pitchFamily="18" charset="0"/>
              </a:rPr>
              <a:t>науч</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сотр</a:t>
            </a:r>
            <a:r>
              <a:rPr lang="ru-RU" dirty="0" smtClean="0">
                <a:latin typeface="Times New Roman" pitchFamily="18" charset="0"/>
                <a:cs typeface="Times New Roman" pitchFamily="18" charset="0"/>
              </a:rPr>
              <a:t>. УНТЛ «</a:t>
            </a:r>
            <a:r>
              <a:rPr lang="ru-RU" dirty="0" err="1" smtClean="0">
                <a:latin typeface="Times New Roman" pitchFamily="18" charset="0"/>
                <a:cs typeface="Times New Roman" pitchFamily="18" charset="0"/>
              </a:rPr>
              <a:t>Графеновые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нанотехнологии</a:t>
            </a:r>
            <a:r>
              <a:rPr lang="ru-RU" dirty="0" smtClean="0">
                <a:latin typeface="Times New Roman" pitchFamily="18" charset="0"/>
                <a:cs typeface="Times New Roman" pitchFamily="18" charset="0"/>
              </a:rPr>
              <a:t>», победитель гранта главы Республики Винокуров П. В., тема выступления – «</a:t>
            </a:r>
            <a:r>
              <a:rPr lang="ru-RU" dirty="0" err="1" smtClean="0">
                <a:latin typeface="Times New Roman" pitchFamily="18" charset="0"/>
                <a:cs typeface="Times New Roman" pitchFamily="18" charset="0"/>
              </a:rPr>
              <a:t>Графеновые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нанотехнологии</a:t>
            </a:r>
            <a:r>
              <a:rPr lang="ru-RU" dirty="0" smtClean="0">
                <a:latin typeface="Times New Roman" pitchFamily="18" charset="0"/>
                <a:cs typeface="Times New Roman" pitchFamily="18" charset="0"/>
              </a:rPr>
              <a:t>»;</a:t>
            </a:r>
          </a:p>
          <a:p>
            <a:pPr lvl="0"/>
            <a:r>
              <a:rPr lang="ru-RU" dirty="0" smtClean="0">
                <a:latin typeface="Times New Roman" pitchFamily="18" charset="0"/>
                <a:cs typeface="Times New Roman" pitchFamily="18" charset="0"/>
              </a:rPr>
              <a:t>Встреча с </a:t>
            </a:r>
            <a:r>
              <a:rPr lang="ru-RU" dirty="0" err="1" smtClean="0">
                <a:latin typeface="Times New Roman" pitchFamily="18" charset="0"/>
                <a:cs typeface="Times New Roman" pitchFamily="18" charset="0"/>
              </a:rPr>
              <a:t>науч</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сотр</a:t>
            </a:r>
            <a:r>
              <a:rPr lang="ru-RU" dirty="0" smtClean="0">
                <a:latin typeface="Times New Roman" pitchFamily="18" charset="0"/>
                <a:cs typeface="Times New Roman" pitchFamily="18" charset="0"/>
              </a:rPr>
              <a:t>. отдела </a:t>
            </a:r>
            <a:r>
              <a:rPr lang="ru-RU" dirty="0" err="1" smtClean="0">
                <a:latin typeface="Times New Roman" pitchFamily="18" charset="0"/>
                <a:cs typeface="Times New Roman" pitchFamily="18" charset="0"/>
              </a:rPr>
              <a:t>тепломассообменных</a:t>
            </a:r>
            <a:r>
              <a:rPr lang="ru-RU" dirty="0" smtClean="0">
                <a:latin typeface="Times New Roman" pitchFamily="18" charset="0"/>
                <a:cs typeface="Times New Roman" pitchFamily="18" charset="0"/>
              </a:rPr>
              <a:t> процессов ИФТПС СО РАН, лауреат </a:t>
            </a:r>
            <a:r>
              <a:rPr lang="ru-RU" dirty="0" err="1" smtClean="0">
                <a:latin typeface="Times New Roman" pitchFamily="18" charset="0"/>
                <a:cs typeface="Times New Roman" pitchFamily="18" charset="0"/>
              </a:rPr>
              <a:t>гос</a:t>
            </a:r>
            <a:r>
              <a:rPr lang="ru-RU" dirty="0" smtClean="0">
                <a:latin typeface="Times New Roman" pitchFamily="18" charset="0"/>
                <a:cs typeface="Times New Roman" pitchFamily="18" charset="0"/>
              </a:rPr>
              <a:t> премии РС(Я) Степанов А.А., тема выступления – «Перспективы научной деятельности»;</a:t>
            </a:r>
          </a:p>
          <a:p>
            <a:pPr lvl="0"/>
            <a:r>
              <a:rPr lang="ru-RU" dirty="0" smtClean="0">
                <a:latin typeface="Times New Roman" pitchFamily="18" charset="0"/>
                <a:cs typeface="Times New Roman" pitchFamily="18" charset="0"/>
              </a:rPr>
              <a:t>Встреча студентов педагогического отделения гр.ПФ-14 с </a:t>
            </a:r>
            <a:r>
              <a:rPr lang="ru-RU" dirty="0" err="1" smtClean="0">
                <a:latin typeface="Times New Roman" pitchFamily="18" charset="0"/>
                <a:cs typeface="Times New Roman" pitchFamily="18" charset="0"/>
              </a:rPr>
              <a:t>Малгаровым</a:t>
            </a:r>
            <a:r>
              <a:rPr lang="ru-RU" dirty="0" smtClean="0">
                <a:latin typeface="Times New Roman" pitchFamily="18" charset="0"/>
                <a:cs typeface="Times New Roman" pitchFamily="18" charset="0"/>
              </a:rPr>
              <a:t> И.Н., лучший Учитель года Физики по итогам 2014 года, выпускник 2013 </a:t>
            </a:r>
            <a:r>
              <a:rPr lang="ru-RU" dirty="0" err="1" smtClean="0">
                <a:latin typeface="Times New Roman" pitchFamily="18" charset="0"/>
                <a:cs typeface="Times New Roman" pitchFamily="18" charset="0"/>
              </a:rPr>
              <a:t>уч.г</a:t>
            </a:r>
            <a:r>
              <a:rPr lang="ru-RU" dirty="0" smtClean="0">
                <a:latin typeface="Times New Roman" pitchFamily="18" charset="0"/>
                <a:cs typeface="Times New Roman" pitchFamily="18" charset="0"/>
              </a:rPr>
              <a:t>. </a:t>
            </a:r>
          </a:p>
          <a:p>
            <a:pPr lvl="0"/>
            <a:r>
              <a:rPr lang="ru-RU" dirty="0" smtClean="0">
                <a:latin typeface="Times New Roman" pitchFamily="18" charset="0"/>
                <a:cs typeface="Times New Roman" pitchFamily="18" charset="0"/>
              </a:rPr>
              <a:t>Экскурсии в Якутский ГРЭС, ТЭЦ, школы г. Якутска № 2, №14, №31, №29, базы практик ФТИ</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solidFill>
            <a:schemeClr val="accent2">
              <a:lumMod val="20000"/>
              <a:lumOff val="80000"/>
            </a:schemeClr>
          </a:solidFill>
        </p:spPr>
        <p:txBody>
          <a:bodyPr>
            <a:normAutofit/>
          </a:bodyPr>
          <a:lstStyle/>
          <a:p>
            <a:pPr>
              <a:defRPr/>
            </a:pPr>
            <a:r>
              <a:rPr lang="ru-RU" sz="2400" b="1" dirty="0" smtClean="0">
                <a:latin typeface="Times New Roman" pitchFamily="18" charset="0"/>
                <a:cs typeface="Times New Roman" pitchFamily="18" charset="0"/>
              </a:rPr>
              <a:t>Объем НИОКР на 1 НПР</a:t>
            </a:r>
            <a:endParaRPr lang="ru-RU" sz="2400" b="1" dirty="0">
              <a:latin typeface="Times New Roman" pitchFamily="18" charset="0"/>
              <a:cs typeface="Times New Roman" pitchFamily="18" charset="0"/>
            </a:endParaRPr>
          </a:p>
        </p:txBody>
      </p:sp>
      <p:sp>
        <p:nvSpPr>
          <p:cNvPr id="33795" name="Содержимое 5"/>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ru-RU" dirty="0" smtClean="0"/>
              <a:t>На 1 НПР:</a:t>
            </a:r>
          </a:p>
          <a:p>
            <a:r>
              <a:rPr lang="ru-RU" dirty="0" smtClean="0"/>
              <a:t>2013г – 350 </a:t>
            </a:r>
            <a:r>
              <a:rPr lang="ru-RU" dirty="0" err="1" smtClean="0"/>
              <a:t>тыс</a:t>
            </a:r>
            <a:r>
              <a:rPr lang="ru-RU" dirty="0" smtClean="0"/>
              <a:t> </a:t>
            </a:r>
            <a:r>
              <a:rPr lang="ru-RU" dirty="0" err="1" smtClean="0"/>
              <a:t>руб</a:t>
            </a:r>
            <a:endParaRPr lang="ru-RU" dirty="0" smtClean="0"/>
          </a:p>
          <a:p>
            <a:r>
              <a:rPr lang="ru-RU" dirty="0" smtClean="0"/>
              <a:t>2014г – 98,8 </a:t>
            </a:r>
            <a:r>
              <a:rPr lang="ru-RU" dirty="0" err="1" smtClean="0"/>
              <a:t>тыс</a:t>
            </a:r>
            <a:r>
              <a:rPr lang="ru-RU" dirty="0" smtClean="0"/>
              <a:t> </a:t>
            </a:r>
            <a:r>
              <a:rPr lang="ru-RU" dirty="0" err="1" smtClean="0"/>
              <a:t>руб</a:t>
            </a:r>
            <a:endParaRPr lang="ru-RU" dirty="0" smtClean="0"/>
          </a:p>
          <a:p>
            <a:r>
              <a:rPr lang="ru-RU" dirty="0" smtClean="0"/>
              <a:t>2015 – 82,4 </a:t>
            </a:r>
            <a:r>
              <a:rPr lang="ru-RU" dirty="0" err="1" smtClean="0"/>
              <a:t>тыс</a:t>
            </a:r>
            <a:r>
              <a:rPr lang="ru-RU" dirty="0" smtClean="0"/>
              <a:t> </a:t>
            </a:r>
            <a:r>
              <a:rPr lang="ru-RU" dirty="0" err="1" smtClean="0"/>
              <a:t>руб</a:t>
            </a:r>
            <a:endParaRPr lang="ru-RU" dirty="0" smtClean="0"/>
          </a:p>
        </p:txBody>
      </p:sp>
      <p:sp>
        <p:nvSpPr>
          <p:cNvPr id="4" name="Номер слайда 3"/>
          <p:cNvSpPr>
            <a:spLocks noGrp="1"/>
          </p:cNvSpPr>
          <p:nvPr>
            <p:ph type="sldNum" sz="quarter" idx="12"/>
          </p:nvPr>
        </p:nvSpPr>
        <p:spPr/>
        <p:txBody>
          <a:bodyPr/>
          <a:lstStyle/>
          <a:p>
            <a:pPr>
              <a:defRPr/>
            </a:pPr>
            <a:fld id="{656E61C7-BC12-4BEB-9B14-35BA9547112F}" type="slidenum">
              <a:rPr lang="ru-RU" smtClean="0"/>
              <a:pPr>
                <a:defRPr/>
              </a:pPr>
              <a:t>35</a:t>
            </a:fld>
            <a:endParaRPr lang="ru-R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14290"/>
            <a:ext cx="8686800" cy="714380"/>
          </a:xfrm>
          <a:solidFill>
            <a:schemeClr val="accent2">
              <a:lumMod val="20000"/>
              <a:lumOff val="80000"/>
            </a:schemeClr>
          </a:solidFill>
        </p:spPr>
        <p:txBody>
          <a:bodyPr/>
          <a:lstStyle/>
          <a:p>
            <a:pPr algn="ctr">
              <a:defRPr/>
            </a:pPr>
            <a:r>
              <a:rPr lang="ru-RU" sz="1800" b="1" dirty="0" smtClean="0">
                <a:solidFill>
                  <a:srgbClr val="C00000"/>
                </a:solidFill>
              </a:rPr>
              <a:t>КОНФЕРЕНЦИИ, проводимые ФТИ</a:t>
            </a:r>
            <a:endParaRPr lang="ru-RU" sz="1800" b="1" dirty="0">
              <a:solidFill>
                <a:srgbClr val="C00000"/>
              </a:solidFill>
            </a:endParaRPr>
          </a:p>
        </p:txBody>
      </p:sp>
      <p:sp>
        <p:nvSpPr>
          <p:cNvPr id="3" name="Содержимое 2"/>
          <p:cNvSpPr>
            <a:spLocks noGrp="1"/>
          </p:cNvSpPr>
          <p:nvPr>
            <p:ph idx="1"/>
          </p:nvPr>
        </p:nvSpPr>
        <p:spPr>
          <a:xfrm>
            <a:off x="304800" y="928670"/>
            <a:ext cx="8696325" cy="5715018"/>
          </a:xfrm>
        </p:spPr>
        <p:style>
          <a:lnRef idx="1">
            <a:schemeClr val="accent3"/>
          </a:lnRef>
          <a:fillRef idx="2">
            <a:schemeClr val="accent3"/>
          </a:fillRef>
          <a:effectRef idx="1">
            <a:schemeClr val="accent3"/>
          </a:effectRef>
          <a:fontRef idx="minor">
            <a:schemeClr val="dk1"/>
          </a:fontRef>
        </p:style>
        <p:txBody>
          <a:bodyPr/>
          <a:lstStyle/>
          <a:p>
            <a:pPr>
              <a:buFont typeface="Arial" pitchFamily="34" charset="0"/>
              <a:buChar char="•"/>
              <a:defRPr/>
            </a:pPr>
            <a:r>
              <a:rPr lang="ru-RU" sz="2000" b="1" dirty="0" smtClean="0">
                <a:latin typeface="+mj-lt"/>
              </a:rPr>
              <a:t>Ежегодная студенческая научная конференция – апрель</a:t>
            </a:r>
          </a:p>
          <a:p>
            <a:pPr>
              <a:buFont typeface="Arial" pitchFamily="34" charset="0"/>
              <a:buChar char="•"/>
              <a:defRPr/>
            </a:pPr>
            <a:endParaRPr lang="ru-RU" sz="2000" b="1" dirty="0" smtClean="0">
              <a:latin typeface="+mj-lt"/>
            </a:endParaRPr>
          </a:p>
          <a:p>
            <a:pPr>
              <a:buFont typeface="Arial" pitchFamily="34" charset="0"/>
              <a:buChar char="•"/>
              <a:defRPr/>
            </a:pPr>
            <a:r>
              <a:rPr lang="ru-RU" sz="2000" b="1" dirty="0" smtClean="0">
                <a:latin typeface="+mj-lt"/>
              </a:rPr>
              <a:t>Республиканская научно-техническая конференция «Современные проблемы теплофизики и энергетики в условиях Крайнего Севера», посвященная памяти профессора, д.т.н., заслуженного деятеля науки РСФСР Н.С.Иванова  - 7 декабря через каждые два года (в 2013 г. проведена 11-я)</a:t>
            </a:r>
          </a:p>
          <a:p>
            <a:pPr>
              <a:buFont typeface="Arial" pitchFamily="34" charset="0"/>
              <a:buChar char="•"/>
              <a:defRPr/>
            </a:pPr>
            <a:endParaRPr lang="ru-RU" sz="2000" b="1" dirty="0" smtClean="0">
              <a:latin typeface="+mj-lt"/>
            </a:endParaRPr>
          </a:p>
          <a:p>
            <a:pPr>
              <a:buFont typeface="Arial" pitchFamily="34" charset="0"/>
              <a:buChar char="•"/>
              <a:defRPr/>
            </a:pPr>
            <a:r>
              <a:rPr lang="ru-RU" sz="2000" b="1" dirty="0" smtClean="0">
                <a:latin typeface="+mj-lt"/>
              </a:rPr>
              <a:t>Республиканская научно-практическая конференция «Физика и физическое образование», посвященная памяти </a:t>
            </a:r>
            <a:r>
              <a:rPr lang="ru-RU" sz="2000" b="1" dirty="0" err="1" smtClean="0">
                <a:latin typeface="+mj-lt"/>
              </a:rPr>
              <a:t>к.ф-м.н</a:t>
            </a:r>
            <a:r>
              <a:rPr lang="ru-RU" sz="2000" b="1" dirty="0" smtClean="0">
                <a:latin typeface="+mj-lt"/>
              </a:rPr>
              <a:t>., доцента М.А.Алексеева – один раз в два года (в 2014г. проведена 5-я)</a:t>
            </a:r>
          </a:p>
          <a:p>
            <a:pPr>
              <a:buFont typeface="Arial" pitchFamily="34" charset="0"/>
              <a:buChar char="•"/>
              <a:defRPr/>
            </a:pPr>
            <a:endParaRPr lang="ru-RU" sz="2000" b="1" dirty="0" smtClean="0">
              <a:latin typeface="+mj-lt"/>
            </a:endParaRPr>
          </a:p>
          <a:p>
            <a:pPr>
              <a:buFont typeface="Arial" pitchFamily="34" charset="0"/>
              <a:buChar char="•"/>
              <a:defRPr/>
            </a:pPr>
            <a:r>
              <a:rPr lang="ru-RU" sz="2000" b="1" dirty="0" smtClean="0">
                <a:latin typeface="+mj-lt"/>
              </a:rPr>
              <a:t>Научно-методическая конференция, посвященная памяти народного учителя СССР М.А.Алексеева – 5 мая ежегодно</a:t>
            </a:r>
          </a:p>
          <a:p>
            <a:pPr>
              <a:buFont typeface="Arial" pitchFamily="34" charset="0"/>
              <a:buChar char="•"/>
              <a:defRPr/>
            </a:pPr>
            <a:endParaRPr lang="ru-RU" sz="2000" b="1" dirty="0" smtClean="0">
              <a:latin typeface="+mj-lt"/>
            </a:endParaRPr>
          </a:p>
          <a:p>
            <a:pPr>
              <a:buFont typeface="Arial" pitchFamily="34" charset="0"/>
              <a:buChar char="•"/>
              <a:defRPr/>
            </a:pPr>
            <a:r>
              <a:rPr lang="ru-RU" sz="2000" b="1" dirty="0" smtClean="0">
                <a:latin typeface="+mj-lt"/>
              </a:rPr>
              <a:t>Форумы учителей физики (2010, 2012, 2015)</a:t>
            </a:r>
            <a:endParaRPr lang="ru-RU" sz="2000" b="1" dirty="0">
              <a:latin typeface="+mj-lt"/>
            </a:endParaRPr>
          </a:p>
        </p:txBody>
      </p:sp>
      <p:sp>
        <p:nvSpPr>
          <p:cNvPr id="4" name="Номер слайда 3"/>
          <p:cNvSpPr>
            <a:spLocks noGrp="1"/>
          </p:cNvSpPr>
          <p:nvPr>
            <p:ph type="sldNum" sz="quarter" idx="12"/>
          </p:nvPr>
        </p:nvSpPr>
        <p:spPr/>
        <p:txBody>
          <a:bodyPr/>
          <a:lstStyle/>
          <a:p>
            <a:pPr>
              <a:defRPr/>
            </a:pPr>
            <a:fld id="{8C2C6AB2-E0D3-4E65-9010-A76E9DEE1B8A}" type="slidenum">
              <a:rPr lang="ru-RU" smtClean="0"/>
              <a:pPr>
                <a:defRPr/>
              </a:pPr>
              <a:t>36</a:t>
            </a:fld>
            <a:endParaRPr lang="ru-R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Grp="1" noChangeAspect="1"/>
          </p:cNvGraphicFramePr>
          <p:nvPr>
            <p:ph idx="1"/>
          </p:nvPr>
        </p:nvGraphicFramePr>
        <p:xfrm>
          <a:off x="684213" y="1412875"/>
          <a:ext cx="7704137" cy="4818063"/>
        </p:xfrm>
        <a:graphic>
          <a:graphicData uri="http://schemas.openxmlformats.org/presentationml/2006/ole">
            <p:oleObj spid="_x0000_s1026" r:id="rId3" imgW="7706012" imgH="4816257" progId="Excel.Sheet.8">
              <p:embed/>
            </p:oleObj>
          </a:graphicData>
        </a:graphic>
      </p:graphicFrame>
      <p:sp>
        <p:nvSpPr>
          <p:cNvPr id="5123" name="Rectangle 2"/>
          <p:cNvSpPr>
            <a:spLocks noChangeArrowheads="1"/>
          </p:cNvSpPr>
          <p:nvPr/>
        </p:nvSpPr>
        <p:spPr bwMode="auto">
          <a:xfrm>
            <a:off x="2051050" y="188913"/>
            <a:ext cx="6192838" cy="939800"/>
          </a:xfrm>
          <a:prstGeom prst="rect">
            <a:avLst/>
          </a:prstGeom>
          <a:noFill/>
          <a:ln w="9525">
            <a:noFill/>
            <a:miter lim="800000"/>
            <a:headEnd/>
            <a:tailEnd/>
          </a:ln>
        </p:spPr>
        <p:txBody>
          <a:bodyPr anchor="ctr"/>
          <a:lstStyle/>
          <a:p>
            <a:pPr>
              <a:lnSpc>
                <a:spcPts val="2000"/>
              </a:lnSpc>
            </a:pPr>
            <a:r>
              <a:rPr lang="ru-RU" altLang="ru-RU" sz="2800" i="1">
                <a:solidFill>
                  <a:schemeClr val="bg2"/>
                </a:solidFill>
              </a:rPr>
              <a:t>Публикации</a:t>
            </a:r>
            <a:endParaRPr lang="ru-RU" altLang="ru-RU" sz="4000" i="1"/>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
          <p:cNvGraphicFramePr>
            <a:graphicFrameLocks noGrp="1" noChangeAspect="1"/>
          </p:cNvGraphicFramePr>
          <p:nvPr>
            <p:ph idx="1"/>
          </p:nvPr>
        </p:nvGraphicFramePr>
        <p:xfrm>
          <a:off x="684213" y="1376363"/>
          <a:ext cx="7589837" cy="4641850"/>
        </p:xfrm>
        <a:graphic>
          <a:graphicData uri="http://schemas.openxmlformats.org/presentationml/2006/ole">
            <p:oleObj spid="_x0000_s2050" name="Worksheet" r:id="rId3" imgW="7677099" imgH="4695858" progId="Excel.Sheet.8">
              <p:embed/>
            </p:oleObj>
          </a:graphicData>
        </a:graphic>
      </p:graphicFrame>
      <p:sp>
        <p:nvSpPr>
          <p:cNvPr id="6147" name="Rectangle 2"/>
          <p:cNvSpPr>
            <a:spLocks noChangeArrowheads="1"/>
          </p:cNvSpPr>
          <p:nvPr/>
        </p:nvSpPr>
        <p:spPr bwMode="auto">
          <a:xfrm>
            <a:off x="2051050" y="188913"/>
            <a:ext cx="6192838" cy="939800"/>
          </a:xfrm>
          <a:prstGeom prst="rect">
            <a:avLst/>
          </a:prstGeom>
          <a:noFill/>
          <a:ln w="9525">
            <a:noFill/>
            <a:miter lim="800000"/>
            <a:headEnd/>
            <a:tailEnd/>
          </a:ln>
        </p:spPr>
        <p:txBody>
          <a:bodyPr anchor="ctr"/>
          <a:lstStyle/>
          <a:p>
            <a:pPr>
              <a:lnSpc>
                <a:spcPts val="2000"/>
              </a:lnSpc>
            </a:pPr>
            <a:r>
              <a:rPr lang="ru-RU" altLang="ru-RU" sz="2800" i="1">
                <a:solidFill>
                  <a:schemeClr val="bg2"/>
                </a:solidFill>
              </a:rPr>
              <a:t>Публикации</a:t>
            </a:r>
            <a:endParaRPr lang="ru-RU" altLang="ru-RU" sz="4000" i="1"/>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studenty1"/>
          <p:cNvPicPr>
            <a:picLocks noChangeAspect="1" noChangeArrowheads="1"/>
          </p:cNvPicPr>
          <p:nvPr/>
        </p:nvPicPr>
        <p:blipFill>
          <a:blip r:embed="rId2">
            <a:lum bright="70000" contrast="-70000"/>
          </a:blip>
          <a:srcRect/>
          <a:stretch>
            <a:fillRect/>
          </a:stretch>
        </p:blipFill>
        <p:spPr bwMode="auto">
          <a:xfrm>
            <a:off x="-190500" y="-142875"/>
            <a:ext cx="9525000" cy="7143750"/>
          </a:xfrm>
          <a:prstGeom prst="rect">
            <a:avLst/>
          </a:prstGeom>
          <a:noFill/>
          <a:ln w="9525">
            <a:noFill/>
            <a:miter lim="800000"/>
            <a:headEnd/>
            <a:tailEnd/>
          </a:ln>
        </p:spPr>
      </p:pic>
      <p:sp>
        <p:nvSpPr>
          <p:cNvPr id="39939" name="Text Box 4"/>
          <p:cNvSpPr txBox="1">
            <a:spLocks noChangeArrowheads="1"/>
          </p:cNvSpPr>
          <p:nvPr/>
        </p:nvSpPr>
        <p:spPr bwMode="auto">
          <a:xfrm>
            <a:off x="468313" y="1285875"/>
            <a:ext cx="8064500" cy="4740275"/>
          </a:xfrm>
          <a:prstGeom prst="rect">
            <a:avLst/>
          </a:prstGeom>
          <a:noFill/>
          <a:ln w="9525">
            <a:noFill/>
            <a:miter lim="800000"/>
            <a:headEnd/>
            <a:tailEnd/>
          </a:ln>
        </p:spPr>
        <p:txBody>
          <a:bodyPr>
            <a:spAutoFit/>
          </a:bodyPr>
          <a:lstStyle/>
          <a:p>
            <a:pPr>
              <a:spcBef>
                <a:spcPct val="50000"/>
              </a:spcBef>
            </a:pPr>
            <a:r>
              <a:rPr lang="ru-RU" sz="1400" b="1">
                <a:solidFill>
                  <a:schemeClr val="tx2"/>
                </a:solidFill>
                <a:latin typeface="Calibri" pitchFamily="34" charset="0"/>
              </a:rPr>
              <a:t>		                	</a:t>
            </a: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a:p>
            <a:pPr>
              <a:spcBef>
                <a:spcPct val="50000"/>
              </a:spcBef>
            </a:pPr>
            <a:endParaRPr lang="ru-RU" sz="2400" b="1">
              <a:solidFill>
                <a:schemeClr val="tx2"/>
              </a:solidFill>
              <a:latin typeface="Calibri" pitchFamily="34" charset="0"/>
            </a:endParaRPr>
          </a:p>
        </p:txBody>
      </p:sp>
      <p:sp>
        <p:nvSpPr>
          <p:cNvPr id="23556" name="Rectangle 6"/>
          <p:cNvSpPr>
            <a:spLocks noGrp="1" noChangeArrowheads="1"/>
          </p:cNvSpPr>
          <p:nvPr>
            <p:ph type="title"/>
          </p:nvPr>
        </p:nvSpPr>
        <p:spPr>
          <a:xfrm>
            <a:off x="457200" y="-1"/>
            <a:ext cx="8229600" cy="571481"/>
          </a:xfrm>
          <a:solidFill>
            <a:schemeClr val="accent2">
              <a:lumMod val="20000"/>
              <a:lumOff val="80000"/>
            </a:schemeClr>
          </a:solidFill>
        </p:spPr>
        <p:txBody>
          <a:bodyPr/>
          <a:lstStyle/>
          <a:p>
            <a:pPr eaLnBrk="1" hangingPunct="1">
              <a:defRPr/>
            </a:pPr>
            <a:r>
              <a:rPr lang="ru-RU" sz="2000" i="1" dirty="0" smtClean="0"/>
              <a:t>Участие студентов на олимпиадах </a:t>
            </a:r>
          </a:p>
        </p:txBody>
      </p:sp>
      <p:sp>
        <p:nvSpPr>
          <p:cNvPr id="39941" name="Rectangle 1"/>
          <p:cNvSpPr>
            <a:spLocks noChangeArrowheads="1"/>
          </p:cNvSpPr>
          <p:nvPr/>
        </p:nvSpPr>
        <p:spPr bwMode="auto">
          <a:xfrm>
            <a:off x="0" y="571501"/>
            <a:ext cx="8643938" cy="6863417"/>
          </a:xfrm>
          <a:prstGeom prst="rect">
            <a:avLst/>
          </a:prstGeom>
          <a:noFill/>
          <a:ln w="9525">
            <a:noFill/>
            <a:miter lim="800000"/>
            <a:headEnd/>
            <a:tailEnd/>
          </a:ln>
        </p:spPr>
        <p:txBody>
          <a:bodyPr wrap="square" anchor="ctr">
            <a:spAutoFit/>
          </a:bodyPr>
          <a:lstStyle/>
          <a:p>
            <a:pPr eaLnBrk="0" hangingPunct="0">
              <a:tabLst>
                <a:tab pos="457200" algn="l"/>
              </a:tabLst>
            </a:pPr>
            <a:r>
              <a:rPr lang="ru-RU" sz="1600" b="1" dirty="0">
                <a:solidFill>
                  <a:schemeClr val="tx2"/>
                </a:solidFill>
                <a:latin typeface="Times New Roman" pitchFamily="18" charset="0"/>
                <a:ea typeface="Times New Roman" pitchFamily="18" charset="0"/>
                <a:cs typeface="Times New Roman" pitchFamily="18" charset="0"/>
              </a:rPr>
              <a:t>Открытая международная Интернет-олимпиада по физике </a:t>
            </a:r>
            <a:r>
              <a:rPr lang="ru-RU" sz="1600" dirty="0">
                <a:solidFill>
                  <a:schemeClr val="tx2"/>
                </a:solidFill>
                <a:latin typeface="Times New Roman" pitchFamily="18" charset="0"/>
                <a:ea typeface="Times New Roman" pitchFamily="18" charset="0"/>
                <a:cs typeface="Times New Roman" pitchFamily="18" charset="0"/>
              </a:rPr>
              <a:t>среди студентов </a:t>
            </a:r>
          </a:p>
          <a:p>
            <a:pPr eaLnBrk="0" hangingPunct="0">
              <a:tabLst>
                <a:tab pos="457200" algn="l"/>
              </a:tabLst>
            </a:pPr>
            <a:r>
              <a:rPr lang="en-US" sz="1600" b="1" dirty="0">
                <a:solidFill>
                  <a:schemeClr val="tx2"/>
                </a:solidFill>
                <a:latin typeface="Times New Roman" pitchFamily="18" charset="0"/>
                <a:ea typeface="Times New Roman" pitchFamily="18" charset="0"/>
                <a:cs typeface="Times New Roman" pitchFamily="18" charset="0"/>
              </a:rPr>
              <a:t>II</a:t>
            </a:r>
            <a:r>
              <a:rPr lang="ru-RU" sz="1600" b="1" dirty="0">
                <a:solidFill>
                  <a:schemeClr val="tx2"/>
                </a:solidFill>
                <a:latin typeface="Times New Roman" pitchFamily="18" charset="0"/>
                <a:ea typeface="Times New Roman" pitchFamily="18" charset="0"/>
                <a:cs typeface="Times New Roman" pitchFamily="18" charset="0"/>
              </a:rPr>
              <a:t> этап апрель 2011 г. </a:t>
            </a:r>
            <a:r>
              <a:rPr lang="ru-RU" sz="1600" dirty="0">
                <a:solidFill>
                  <a:schemeClr val="tx2"/>
                </a:solidFill>
                <a:latin typeface="Times New Roman" pitchFamily="18" charset="0"/>
                <a:ea typeface="Times New Roman" pitchFamily="18" charset="0"/>
                <a:cs typeface="Times New Roman" pitchFamily="18" charset="0"/>
              </a:rPr>
              <a:t>Профиль специализированный (с глубоким изучением) </a:t>
            </a:r>
          </a:p>
          <a:p>
            <a:pPr eaLnBrk="0" hangingPunct="0">
              <a:tabLst>
                <a:tab pos="457200" algn="l"/>
              </a:tabLst>
            </a:pPr>
            <a:r>
              <a:rPr lang="ru-RU" sz="1600" dirty="0" err="1">
                <a:solidFill>
                  <a:schemeClr val="tx2"/>
                </a:solidFill>
                <a:latin typeface="Times New Roman" pitchFamily="18" charset="0"/>
                <a:ea typeface="Times New Roman" pitchFamily="18" charset="0"/>
                <a:cs typeface="Times New Roman" pitchFamily="18" charset="0"/>
              </a:rPr>
              <a:t>Брылева</a:t>
            </a:r>
            <a:r>
              <a:rPr lang="ru-RU" sz="1600" dirty="0">
                <a:solidFill>
                  <a:schemeClr val="tx2"/>
                </a:solidFill>
                <a:latin typeface="Times New Roman" pitchFamily="18" charset="0"/>
                <a:ea typeface="Times New Roman" pitchFamily="18" charset="0"/>
                <a:cs typeface="Times New Roman" pitchFamily="18" charset="0"/>
              </a:rPr>
              <a:t> Виктория </a:t>
            </a:r>
            <a:r>
              <a:rPr lang="ru-RU" sz="1600" dirty="0" err="1">
                <a:solidFill>
                  <a:schemeClr val="tx2"/>
                </a:solidFill>
                <a:latin typeface="Times New Roman" pitchFamily="18" charset="0"/>
                <a:ea typeface="Times New Roman" pitchFamily="18" charset="0"/>
                <a:cs typeface="Times New Roman" pitchFamily="18" charset="0"/>
              </a:rPr>
              <a:t>Владиленовна</a:t>
            </a:r>
            <a:r>
              <a:rPr lang="ru-RU" sz="1600" dirty="0">
                <a:solidFill>
                  <a:schemeClr val="tx2"/>
                </a:solidFill>
                <a:latin typeface="Times New Roman" pitchFamily="18" charset="0"/>
                <a:ea typeface="Times New Roman" pitchFamily="18" charset="0"/>
                <a:cs typeface="Times New Roman" pitchFamily="18" charset="0"/>
              </a:rPr>
              <a:t>, гр. ФП-07-1. – 3 место</a:t>
            </a:r>
          </a:p>
          <a:p>
            <a:pPr eaLnBrk="0" hangingPunct="0">
              <a:tabLst>
                <a:tab pos="457200" algn="l"/>
              </a:tabLst>
            </a:pPr>
            <a:r>
              <a:rPr lang="ru-RU" sz="1600" dirty="0">
                <a:solidFill>
                  <a:schemeClr val="tx2"/>
                </a:solidFill>
                <a:latin typeface="Times New Roman" pitchFamily="18" charset="0"/>
                <a:ea typeface="Times New Roman" pitchFamily="18" charset="0"/>
                <a:cs typeface="Times New Roman" pitchFamily="18" charset="0"/>
              </a:rPr>
              <a:t>Попов Тимофей </a:t>
            </a:r>
            <a:r>
              <a:rPr lang="ru-RU" sz="1600" dirty="0" err="1">
                <a:solidFill>
                  <a:schemeClr val="tx2"/>
                </a:solidFill>
                <a:latin typeface="Times New Roman" pitchFamily="18" charset="0"/>
                <a:ea typeface="Times New Roman" pitchFamily="18" charset="0"/>
                <a:cs typeface="Times New Roman" pitchFamily="18" charset="0"/>
              </a:rPr>
              <a:t>Саввич</a:t>
            </a:r>
            <a:r>
              <a:rPr lang="ru-RU" sz="1600" dirty="0">
                <a:solidFill>
                  <a:schemeClr val="tx2"/>
                </a:solidFill>
                <a:latin typeface="Times New Roman" pitchFamily="18" charset="0"/>
                <a:ea typeface="Times New Roman" pitchFamily="18" charset="0"/>
                <a:cs typeface="Times New Roman" pitchFamily="18" charset="0"/>
              </a:rPr>
              <a:t>, гр. Ф-08-2 – 1 место</a:t>
            </a:r>
          </a:p>
          <a:p>
            <a:pPr eaLnBrk="0" hangingPunct="0">
              <a:tabLst>
                <a:tab pos="457200" algn="l"/>
              </a:tabLst>
            </a:pPr>
            <a:r>
              <a:rPr lang="ru-RU" sz="1600" dirty="0">
                <a:solidFill>
                  <a:schemeClr val="tx2"/>
                </a:solidFill>
                <a:latin typeface="Times New Roman" pitchFamily="18" charset="0"/>
                <a:ea typeface="Times New Roman" pitchFamily="18" charset="0"/>
                <a:cs typeface="Times New Roman" pitchFamily="18" charset="0"/>
              </a:rPr>
              <a:t>Ефимов Иван Сергеевич, гр. РФэ-08. – 1 место</a:t>
            </a:r>
          </a:p>
          <a:p>
            <a:pPr eaLnBrk="0" hangingPunct="0">
              <a:tabLst>
                <a:tab pos="457200" algn="l"/>
              </a:tabLst>
            </a:pPr>
            <a:r>
              <a:rPr lang="ru-RU" sz="1600" b="1" dirty="0">
                <a:solidFill>
                  <a:schemeClr val="tx2"/>
                </a:solidFill>
                <a:latin typeface="Times New Roman" pitchFamily="18" charset="0"/>
                <a:ea typeface="Times New Roman" pitchFamily="18" charset="0"/>
                <a:cs typeface="Times New Roman" pitchFamily="18" charset="0"/>
              </a:rPr>
              <a:t> Открытая международная Интернет-олимпиада по математике </a:t>
            </a:r>
            <a:r>
              <a:rPr lang="ru-RU" sz="1600" dirty="0">
                <a:solidFill>
                  <a:schemeClr val="tx2"/>
                </a:solidFill>
                <a:latin typeface="Times New Roman" pitchFamily="18" charset="0"/>
                <a:ea typeface="Times New Roman" pitchFamily="18" charset="0"/>
                <a:cs typeface="Times New Roman" pitchFamily="18" charset="0"/>
              </a:rPr>
              <a:t>среди студентов технических специальностей, </a:t>
            </a:r>
            <a:r>
              <a:rPr lang="en-US" sz="1600" dirty="0">
                <a:solidFill>
                  <a:schemeClr val="tx2"/>
                </a:solidFill>
                <a:latin typeface="Times New Roman" pitchFamily="18" charset="0"/>
                <a:ea typeface="Times New Roman" pitchFamily="18" charset="0"/>
                <a:cs typeface="Times New Roman" pitchFamily="18" charset="0"/>
              </a:rPr>
              <a:t>II</a:t>
            </a:r>
            <a:r>
              <a:rPr lang="ru-RU" sz="1600" dirty="0">
                <a:solidFill>
                  <a:schemeClr val="tx2"/>
                </a:solidFill>
                <a:latin typeface="Times New Roman" pitchFamily="18" charset="0"/>
                <a:ea typeface="Times New Roman" pitchFamily="18" charset="0"/>
                <a:cs typeface="Times New Roman" pitchFamily="18" charset="0"/>
              </a:rPr>
              <a:t> этап апрель 2011 г. .</a:t>
            </a:r>
          </a:p>
          <a:p>
            <a:pPr eaLnBrk="0" hangingPunct="0">
              <a:tabLst>
                <a:tab pos="457200" algn="l"/>
              </a:tabLst>
            </a:pPr>
            <a:r>
              <a:rPr lang="ru-RU" sz="1600" dirty="0" err="1">
                <a:solidFill>
                  <a:schemeClr val="tx2"/>
                </a:solidFill>
                <a:latin typeface="Times New Roman" pitchFamily="18" charset="0"/>
                <a:ea typeface="Times New Roman" pitchFamily="18" charset="0"/>
                <a:cs typeface="Times New Roman" pitchFamily="18" charset="0"/>
              </a:rPr>
              <a:t>Сивцев</a:t>
            </a:r>
            <a:r>
              <a:rPr lang="ru-RU" sz="1600" dirty="0">
                <a:solidFill>
                  <a:schemeClr val="tx2"/>
                </a:solidFill>
                <a:latin typeface="Times New Roman" pitchFamily="18" charset="0"/>
                <a:ea typeface="Times New Roman" pitchFamily="18" charset="0"/>
                <a:cs typeface="Times New Roman" pitchFamily="18" charset="0"/>
              </a:rPr>
              <a:t> Сергей Сергеевич, гр. ЭС-09 – 1 место</a:t>
            </a:r>
          </a:p>
          <a:p>
            <a:pPr eaLnBrk="0" hangingPunct="0">
              <a:tabLst>
                <a:tab pos="457200" algn="l"/>
              </a:tabLst>
            </a:pPr>
            <a:r>
              <a:rPr lang="ru-RU" sz="1600" b="1" dirty="0">
                <a:solidFill>
                  <a:schemeClr val="tx2"/>
                </a:solidFill>
                <a:latin typeface="Times New Roman" pitchFamily="18" charset="0"/>
                <a:ea typeface="Times New Roman" pitchFamily="18" charset="0"/>
                <a:cs typeface="Times New Roman" pitchFamily="18" charset="0"/>
              </a:rPr>
              <a:t> Открытая международная Интернет-олимпиада по физике среди </a:t>
            </a:r>
            <a:r>
              <a:rPr lang="ru-RU" sz="1600" dirty="0">
                <a:solidFill>
                  <a:schemeClr val="tx2"/>
                </a:solidFill>
                <a:latin typeface="Times New Roman" pitchFamily="18" charset="0"/>
                <a:ea typeface="Times New Roman" pitchFamily="18" charset="0"/>
                <a:cs typeface="Times New Roman" pitchFamily="18" charset="0"/>
              </a:rPr>
              <a:t>студентов технических специальностей </a:t>
            </a:r>
          </a:p>
          <a:p>
            <a:pPr eaLnBrk="0" hangingPunct="0">
              <a:tabLst>
                <a:tab pos="457200" algn="l"/>
              </a:tabLst>
            </a:pPr>
            <a:r>
              <a:rPr lang="ru-RU" sz="1600" b="1" dirty="0">
                <a:solidFill>
                  <a:schemeClr val="tx2"/>
                </a:solidFill>
                <a:latin typeface="Times New Roman" pitchFamily="18" charset="0"/>
                <a:ea typeface="Times New Roman" pitchFamily="18" charset="0"/>
                <a:cs typeface="Times New Roman" pitchFamily="18" charset="0"/>
              </a:rPr>
              <a:t>профиль: техника и технологии</a:t>
            </a:r>
            <a:r>
              <a:rPr lang="ru-RU" sz="1600" dirty="0">
                <a:solidFill>
                  <a:schemeClr val="tx2"/>
                </a:solidFill>
                <a:latin typeface="Times New Roman" pitchFamily="18" charset="0"/>
                <a:ea typeface="Times New Roman" pitchFamily="18" charset="0"/>
                <a:cs typeface="Times New Roman" pitchFamily="18" charset="0"/>
              </a:rPr>
              <a:t>, </a:t>
            </a:r>
            <a:r>
              <a:rPr lang="en-US" sz="1600" dirty="0">
                <a:solidFill>
                  <a:schemeClr val="tx2"/>
                </a:solidFill>
                <a:latin typeface="Times New Roman" pitchFamily="18" charset="0"/>
                <a:ea typeface="Times New Roman" pitchFamily="18" charset="0"/>
                <a:cs typeface="Times New Roman" pitchFamily="18" charset="0"/>
              </a:rPr>
              <a:t>II</a:t>
            </a:r>
            <a:r>
              <a:rPr lang="ru-RU" sz="1600" dirty="0">
                <a:solidFill>
                  <a:schemeClr val="tx2"/>
                </a:solidFill>
                <a:latin typeface="Times New Roman" pitchFamily="18" charset="0"/>
                <a:ea typeface="Times New Roman" pitchFamily="18" charset="0"/>
                <a:cs typeface="Times New Roman" pitchFamily="18" charset="0"/>
              </a:rPr>
              <a:t> этап апрель 2011 г. </a:t>
            </a:r>
          </a:p>
          <a:p>
            <a:pPr eaLnBrk="0" hangingPunct="0">
              <a:tabLst>
                <a:tab pos="457200" algn="l"/>
              </a:tabLst>
            </a:pPr>
            <a:r>
              <a:rPr lang="ru-RU" sz="1600" dirty="0">
                <a:solidFill>
                  <a:schemeClr val="tx2"/>
                </a:solidFill>
                <a:latin typeface="Times New Roman" pitchFamily="18" charset="0"/>
                <a:ea typeface="Times New Roman" pitchFamily="18" charset="0"/>
                <a:cs typeface="Times New Roman" pitchFamily="18" charset="0"/>
              </a:rPr>
              <a:t>Токарев Иван Захарович, гр. РТ-09 – 1 место</a:t>
            </a:r>
          </a:p>
          <a:p>
            <a:pPr algn="just" eaLnBrk="0" hangingPunct="0">
              <a:tabLst>
                <a:tab pos="457200" algn="l"/>
              </a:tabLst>
            </a:pPr>
            <a:r>
              <a:rPr lang="ru-RU" sz="1600" b="1" dirty="0">
                <a:solidFill>
                  <a:srgbClr val="002060"/>
                </a:solidFill>
                <a:latin typeface="Times New Roman" pitchFamily="18" charset="0"/>
                <a:ea typeface="Times New Roman" pitchFamily="18" charset="0"/>
                <a:cs typeface="Times New Roman" pitchFamily="18" charset="0"/>
              </a:rPr>
              <a:t>Всероссийская интернет-олимпиада по физике 2012г</a:t>
            </a:r>
            <a:endParaRPr lang="ru-RU" sz="1600" dirty="0">
              <a:solidFill>
                <a:srgbClr val="002060"/>
              </a:solidFill>
              <a:latin typeface="Times New Roman" pitchFamily="18" charset="0"/>
              <a:ea typeface="Times New Roman" pitchFamily="18" charset="0"/>
              <a:cs typeface="Times New Roman" pitchFamily="18" charset="0"/>
            </a:endParaRPr>
          </a:p>
          <a:p>
            <a:pPr algn="just" eaLnBrk="0" hangingPunct="0">
              <a:tabLst>
                <a:tab pos="457200" algn="l"/>
              </a:tabLst>
            </a:pPr>
            <a:r>
              <a:rPr lang="ru-RU" sz="1600" dirty="0" err="1">
                <a:solidFill>
                  <a:srgbClr val="002060"/>
                </a:solidFill>
                <a:latin typeface="Times New Roman" pitchFamily="18" charset="0"/>
                <a:ea typeface="Times New Roman" pitchFamily="18" charset="0"/>
                <a:cs typeface="Times New Roman" pitchFamily="18" charset="0"/>
              </a:rPr>
              <a:t>Сысолятин</a:t>
            </a:r>
            <a:r>
              <a:rPr lang="ru-RU" sz="1600" dirty="0">
                <a:solidFill>
                  <a:srgbClr val="002060"/>
                </a:solidFill>
                <a:latin typeface="Times New Roman" pitchFamily="18" charset="0"/>
                <a:ea typeface="Times New Roman" pitchFamily="18" charset="0"/>
                <a:cs typeface="Times New Roman" pitchFamily="18" charset="0"/>
              </a:rPr>
              <a:t> Сергей, ЭО-10 – </a:t>
            </a:r>
            <a:r>
              <a:rPr lang="ru-RU" sz="1600" b="1" dirty="0">
                <a:solidFill>
                  <a:srgbClr val="002060"/>
                </a:solidFill>
                <a:latin typeface="Times New Roman" pitchFamily="18" charset="0"/>
                <a:ea typeface="Times New Roman" pitchFamily="18" charset="0"/>
                <a:cs typeface="Times New Roman" pitchFamily="18" charset="0"/>
              </a:rPr>
              <a:t>3 место</a:t>
            </a:r>
            <a:endParaRPr lang="ru-RU" sz="1600" dirty="0">
              <a:solidFill>
                <a:srgbClr val="002060"/>
              </a:solidFill>
              <a:latin typeface="Times New Roman" pitchFamily="18" charset="0"/>
              <a:ea typeface="Times New Roman" pitchFamily="18" charset="0"/>
              <a:cs typeface="Times New Roman" pitchFamily="18" charset="0"/>
            </a:endParaRPr>
          </a:p>
          <a:p>
            <a:pPr algn="just" eaLnBrk="0" hangingPunct="0">
              <a:tabLst>
                <a:tab pos="457200" algn="l"/>
              </a:tabLst>
            </a:pPr>
            <a:r>
              <a:rPr lang="ru-RU" sz="1600" dirty="0">
                <a:solidFill>
                  <a:srgbClr val="002060"/>
                </a:solidFill>
                <a:latin typeface="Times New Roman" pitchFamily="18" charset="0"/>
                <a:ea typeface="Times New Roman" pitchFamily="18" charset="0"/>
                <a:cs typeface="Times New Roman" pitchFamily="18" charset="0"/>
              </a:rPr>
              <a:t>Токарев Иван Захарович РТ-09</a:t>
            </a:r>
            <a:r>
              <a:rPr lang="ru-RU" sz="1600" b="1" dirty="0">
                <a:solidFill>
                  <a:srgbClr val="002060"/>
                </a:solidFill>
                <a:latin typeface="Times New Roman" pitchFamily="18" charset="0"/>
                <a:ea typeface="Times New Roman" pitchFamily="18" charset="0"/>
                <a:cs typeface="Times New Roman" pitchFamily="18" charset="0"/>
              </a:rPr>
              <a:t> – 2 место</a:t>
            </a:r>
          </a:p>
          <a:p>
            <a:pPr algn="just" eaLnBrk="0" hangingPunct="0">
              <a:tabLst>
                <a:tab pos="457200" algn="l"/>
              </a:tabLst>
            </a:pPr>
            <a:r>
              <a:rPr lang="ru-RU" sz="1600" b="1" dirty="0">
                <a:solidFill>
                  <a:srgbClr val="002060"/>
                </a:solidFill>
                <a:latin typeface="Times New Roman" pitchFamily="18" charset="0"/>
                <a:ea typeface="Times New Roman" pitchFamily="18" charset="0"/>
                <a:cs typeface="Times New Roman" pitchFamily="18" charset="0"/>
              </a:rPr>
              <a:t>Победители заключительного тура Международного научного форума-олимпиады по дисциплине «Физика»:</a:t>
            </a:r>
            <a:endParaRPr lang="ru-RU" sz="1600" dirty="0">
              <a:solidFill>
                <a:srgbClr val="002060"/>
              </a:solidFill>
              <a:latin typeface="Times New Roman" pitchFamily="18" charset="0"/>
              <a:ea typeface="Times New Roman" pitchFamily="18" charset="0"/>
              <a:cs typeface="Times New Roman" pitchFamily="18" charset="0"/>
            </a:endParaRPr>
          </a:p>
          <a:p>
            <a:pPr algn="just" eaLnBrk="0" hangingPunct="0">
              <a:tabLst>
                <a:tab pos="457200" algn="l"/>
              </a:tabLst>
            </a:pPr>
            <a:r>
              <a:rPr lang="ru-RU" sz="1600" dirty="0">
                <a:solidFill>
                  <a:srgbClr val="002060"/>
                </a:solidFill>
                <a:latin typeface="Times New Roman" pitchFamily="18" charset="0"/>
                <a:ea typeface="Times New Roman" pitchFamily="18" charset="0"/>
                <a:cs typeface="Times New Roman" pitchFamily="18" charset="0"/>
              </a:rPr>
              <a:t>Силин Юрий Степанович –гр.Ф-09-1 –Диплом 2 степени</a:t>
            </a:r>
          </a:p>
          <a:p>
            <a:pPr algn="just" eaLnBrk="0" hangingPunct="0">
              <a:tabLst>
                <a:tab pos="457200" algn="l"/>
              </a:tabLst>
            </a:pPr>
            <a:r>
              <a:rPr lang="ru-RU" sz="1600" dirty="0">
                <a:solidFill>
                  <a:srgbClr val="002060"/>
                </a:solidFill>
                <a:latin typeface="Times New Roman" pitchFamily="18" charset="0"/>
                <a:ea typeface="Times New Roman" pitchFamily="18" charset="0"/>
                <a:cs typeface="Times New Roman" pitchFamily="18" charset="0"/>
              </a:rPr>
              <a:t>Токарев Иван Захарович -гр. РТ-07 – Диплом 2 степени</a:t>
            </a:r>
            <a:endParaRPr lang="en-US" sz="1600" dirty="0">
              <a:solidFill>
                <a:srgbClr val="002060"/>
              </a:solidFill>
              <a:latin typeface="Times New Roman" pitchFamily="18" charset="0"/>
              <a:ea typeface="Times New Roman" pitchFamily="18" charset="0"/>
              <a:cs typeface="Times New Roman" pitchFamily="18" charset="0"/>
            </a:endParaRPr>
          </a:p>
          <a:p>
            <a:pPr algn="just" eaLnBrk="0" hangingPunct="0">
              <a:tabLst>
                <a:tab pos="457200" algn="l"/>
              </a:tabLst>
            </a:pPr>
            <a:r>
              <a:rPr lang="ru-RU" sz="1600" b="1" dirty="0">
                <a:solidFill>
                  <a:srgbClr val="002060"/>
                </a:solidFill>
                <a:latin typeface="Times New Roman" pitchFamily="18" charset="0"/>
                <a:ea typeface="Times New Roman" pitchFamily="18" charset="0"/>
                <a:cs typeface="Times New Roman" pitchFamily="18" charset="0"/>
              </a:rPr>
              <a:t>Открытая международная интернет-олимпиада по физике, март 2014</a:t>
            </a:r>
          </a:p>
          <a:p>
            <a:pPr algn="just" eaLnBrk="0" hangingPunct="0">
              <a:tabLst>
                <a:tab pos="457200" algn="l"/>
              </a:tabLst>
            </a:pPr>
            <a:r>
              <a:rPr lang="ru-RU" sz="1600" dirty="0" err="1">
                <a:solidFill>
                  <a:srgbClr val="002060"/>
                </a:solidFill>
                <a:latin typeface="Times New Roman" pitchFamily="18" charset="0"/>
                <a:ea typeface="Times New Roman" pitchFamily="18" charset="0"/>
                <a:cs typeface="Times New Roman" pitchFamily="18" charset="0"/>
              </a:rPr>
              <a:t>Огонеров</a:t>
            </a:r>
            <a:r>
              <a:rPr lang="ru-RU" sz="1600" dirty="0">
                <a:solidFill>
                  <a:srgbClr val="002060"/>
                </a:solidFill>
                <a:latin typeface="Times New Roman" pitchFamily="18" charset="0"/>
                <a:ea typeface="Times New Roman" pitchFamily="18" charset="0"/>
                <a:cs typeface="Times New Roman" pitchFamily="18" charset="0"/>
              </a:rPr>
              <a:t> </a:t>
            </a:r>
            <a:r>
              <a:rPr lang="ru-RU" sz="1600" dirty="0" err="1">
                <a:solidFill>
                  <a:srgbClr val="002060"/>
                </a:solidFill>
                <a:latin typeface="Times New Roman" pitchFamily="18" charset="0"/>
                <a:ea typeface="Times New Roman" pitchFamily="18" charset="0"/>
                <a:cs typeface="Times New Roman" pitchFamily="18" charset="0"/>
              </a:rPr>
              <a:t>Кундул</a:t>
            </a:r>
            <a:r>
              <a:rPr lang="ru-RU" sz="1600" dirty="0">
                <a:solidFill>
                  <a:srgbClr val="002060"/>
                </a:solidFill>
                <a:latin typeface="Times New Roman" pitchFamily="18" charset="0"/>
                <a:ea typeface="Times New Roman" pitchFamily="18" charset="0"/>
                <a:cs typeface="Times New Roman" pitchFamily="18" charset="0"/>
              </a:rPr>
              <a:t> Леонтьевич, РФ-11 – серебряная медаль</a:t>
            </a:r>
          </a:p>
          <a:p>
            <a:pPr algn="just" eaLnBrk="0" hangingPunct="0">
              <a:tabLst>
                <a:tab pos="457200" algn="l"/>
              </a:tabLst>
            </a:pPr>
            <a:r>
              <a:rPr lang="ru-RU" sz="1600" b="1" dirty="0" smtClean="0">
                <a:solidFill>
                  <a:schemeClr val="tx2">
                    <a:lumMod val="75000"/>
                  </a:schemeClr>
                </a:solidFill>
                <a:latin typeface="Times New Roman" pitchFamily="18" charset="0"/>
                <a:cs typeface="Times New Roman" pitchFamily="18" charset="0"/>
              </a:rPr>
              <a:t>Открытая международная Интернет-олимпиада по истории России, профиль Техника и технологии, ноябрь 2014</a:t>
            </a:r>
            <a:endParaRPr lang="ru-RU" sz="1600" b="1" dirty="0">
              <a:solidFill>
                <a:schemeClr val="tx2">
                  <a:lumMod val="75000"/>
                </a:schemeClr>
              </a:solidFill>
              <a:latin typeface="Times New Roman" pitchFamily="18" charset="0"/>
              <a:ea typeface="Times New Roman" pitchFamily="18" charset="0"/>
              <a:cs typeface="Times New Roman" pitchFamily="18" charset="0"/>
            </a:endParaRPr>
          </a:p>
          <a:p>
            <a:pPr eaLnBrk="0" hangingPunct="0">
              <a:tabLst>
                <a:tab pos="457200" algn="l"/>
              </a:tabLst>
            </a:pPr>
            <a:r>
              <a:rPr lang="ru-RU" dirty="0" err="1" smtClean="0">
                <a:solidFill>
                  <a:schemeClr val="tx2">
                    <a:lumMod val="75000"/>
                  </a:schemeClr>
                </a:solidFill>
                <a:latin typeface="Times New Roman" pitchFamily="18" charset="0"/>
                <a:cs typeface="Times New Roman" pitchFamily="18" charset="0"/>
              </a:rPr>
              <a:t>Местников</a:t>
            </a:r>
            <a:r>
              <a:rPr lang="ru-RU" dirty="0" smtClean="0">
                <a:solidFill>
                  <a:schemeClr val="tx2">
                    <a:lumMod val="75000"/>
                  </a:schemeClr>
                </a:solidFill>
                <a:latin typeface="Times New Roman" pitchFamily="18" charset="0"/>
                <a:cs typeface="Times New Roman" pitchFamily="18" charset="0"/>
              </a:rPr>
              <a:t> Николай Петрович, ЭС-14 – золотая медаль</a:t>
            </a:r>
            <a:endParaRPr lang="ru-RU" dirty="0">
              <a:solidFill>
                <a:schemeClr val="tx2">
                  <a:lumMod val="75000"/>
                </a:schemeClr>
              </a:solidFill>
              <a:latin typeface="Times New Roman" pitchFamily="18" charset="0"/>
              <a:ea typeface="Times New Roman" pitchFamily="18" charset="0"/>
              <a:cs typeface="Times New Roman" pitchFamily="18" charset="0"/>
            </a:endParaRPr>
          </a:p>
          <a:p>
            <a:pPr eaLnBrk="0" hangingPunct="0">
              <a:buFontTx/>
              <a:buAutoNum type="arabicPeriod"/>
              <a:tabLst>
                <a:tab pos="457200" algn="l"/>
              </a:tabLst>
            </a:pPr>
            <a:endParaRPr lang="ru-RU" dirty="0">
              <a:solidFill>
                <a:schemeClr val="tx2"/>
              </a:solidFill>
              <a:latin typeface="Arial Unicode MS" pitchFamily="34" charset="-128"/>
              <a:ea typeface="Times New Roman" pitchFamily="18" charset="0"/>
              <a:cs typeface="Arial" pitchFamily="34" charset="0"/>
            </a:endParaRPr>
          </a:p>
          <a:p>
            <a:pPr eaLnBrk="0" hangingPunct="0">
              <a:buFontTx/>
              <a:buAutoNum type="arabicPeriod"/>
              <a:tabLst>
                <a:tab pos="457200" algn="l"/>
              </a:tabLst>
            </a:pPr>
            <a:endParaRPr lang="ru-RU" dirty="0">
              <a:solidFill>
                <a:schemeClr val="tx2"/>
              </a:solidFill>
              <a:latin typeface="Arial Unicode MS" pitchFamily="34" charset="-128"/>
              <a:ea typeface="Times New Roman" pitchFamily="18" charset="0"/>
              <a:cs typeface="Arial" pitchFamily="34" charset="0"/>
            </a:endParaRPr>
          </a:p>
          <a:p>
            <a:pPr eaLnBrk="0" hangingPunct="0">
              <a:tabLst>
                <a:tab pos="457200" algn="l"/>
              </a:tabLst>
            </a:pPr>
            <a:endParaRPr lang="ru-RU" dirty="0">
              <a:latin typeface="Arial Unicode MS" pitchFamily="34" charset="-128"/>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57200" y="357166"/>
            <a:ext cx="8229600" cy="857256"/>
          </a:xfrm>
          <a:solidFill>
            <a:schemeClr val="accent2">
              <a:lumMod val="20000"/>
              <a:lumOff val="80000"/>
            </a:schemeClr>
          </a:solidFill>
        </p:spPr>
        <p:txBody>
          <a:bodyPr/>
          <a:lstStyle/>
          <a:p>
            <a:r>
              <a:rPr lang="ru-RU" sz="3200" dirty="0" smtClean="0">
                <a:latin typeface="Times New Roman" pitchFamily="18" charset="0"/>
                <a:cs typeface="Times New Roman" pitchFamily="18" charset="0"/>
              </a:rPr>
              <a:t>Основные</a:t>
            </a:r>
            <a:r>
              <a:rPr lang="ru-RU" dirty="0" smtClean="0"/>
              <a:t> </a:t>
            </a:r>
            <a:r>
              <a:rPr lang="ru-RU" sz="3200" dirty="0" smtClean="0">
                <a:latin typeface="Times New Roman" pitchFamily="18" charset="0"/>
                <a:cs typeface="Times New Roman" pitchFamily="18" charset="0"/>
              </a:rPr>
              <a:t>реализуемые ООП</a:t>
            </a:r>
            <a:endParaRPr lang="ru-RU" sz="3200" dirty="0">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pPr>
              <a:defRPr/>
            </a:pPr>
            <a:r>
              <a:rPr lang="ru-RU" sz="2000" dirty="0" smtClean="0"/>
              <a:t>2010</a:t>
            </a:r>
            <a:endParaRPr lang="ru-RU" sz="2000" dirty="0"/>
          </a:p>
        </p:txBody>
      </p:sp>
      <p:sp>
        <p:nvSpPr>
          <p:cNvPr id="23557" name="Содержимое 4"/>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lstStyle/>
          <a:p>
            <a:r>
              <a:rPr lang="ru-RU" dirty="0" smtClean="0"/>
              <a:t>8 программ по ГОС ВПО</a:t>
            </a:r>
          </a:p>
        </p:txBody>
      </p:sp>
      <p:sp>
        <p:nvSpPr>
          <p:cNvPr id="4" name="Текст 3"/>
          <p:cNvSpPr>
            <a:spLocks noGrp="1"/>
          </p:cNvSpPr>
          <p:nvPr>
            <p:ph type="body" sz="quarter" idx="3"/>
          </p:nvPr>
        </p:nvSpPr>
        <p:spPr/>
        <p:txBody>
          <a:bodyPr/>
          <a:lstStyle/>
          <a:p>
            <a:pPr>
              <a:defRPr/>
            </a:pPr>
            <a:r>
              <a:rPr lang="ru-RU" sz="2000" dirty="0" smtClean="0"/>
              <a:t>2015</a:t>
            </a:r>
            <a:endParaRPr lang="ru-RU" sz="2000" dirty="0"/>
          </a:p>
        </p:txBody>
      </p:sp>
      <p:sp>
        <p:nvSpPr>
          <p:cNvPr id="23558" name="Содержимое 5"/>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dirty="0" smtClean="0"/>
              <a:t>3 программ ГОС ВПО</a:t>
            </a:r>
          </a:p>
          <a:p>
            <a:r>
              <a:rPr lang="ru-RU" dirty="0" smtClean="0"/>
              <a:t>10 бакалаврских программ ФГОС ВПО</a:t>
            </a:r>
          </a:p>
          <a:p>
            <a:r>
              <a:rPr lang="ru-RU" dirty="0" smtClean="0"/>
              <a:t>4 магистерские программы ФГОС ВПО</a:t>
            </a:r>
          </a:p>
          <a:p>
            <a:r>
              <a:rPr lang="ru-RU" dirty="0" smtClean="0"/>
              <a:t>3 программы аспирантуры</a:t>
            </a:r>
          </a:p>
          <a:p>
            <a:r>
              <a:rPr lang="ru-RU" dirty="0" smtClean="0"/>
              <a:t>Аккредитованы ОП по </a:t>
            </a:r>
          </a:p>
          <a:p>
            <a:pPr>
              <a:buFont typeface="Wingdings 2" pitchFamily="18" charset="2"/>
              <a:buNone/>
            </a:pPr>
            <a:r>
              <a:rPr lang="ru-RU" dirty="0" smtClean="0"/>
              <a:t>ГОС ВПО, ФГОС ВПО</a:t>
            </a:r>
          </a:p>
          <a:p>
            <a:r>
              <a:rPr lang="ru-RU" dirty="0" smtClean="0"/>
              <a:t>Переход на ФГОС ВО</a:t>
            </a:r>
          </a:p>
        </p:txBody>
      </p:sp>
      <p:sp>
        <p:nvSpPr>
          <p:cNvPr id="7" name="Номер слайда 6"/>
          <p:cNvSpPr>
            <a:spLocks noGrp="1"/>
          </p:cNvSpPr>
          <p:nvPr>
            <p:ph type="sldNum" sz="quarter" idx="12"/>
          </p:nvPr>
        </p:nvSpPr>
        <p:spPr/>
        <p:txBody>
          <a:bodyPr/>
          <a:lstStyle/>
          <a:p>
            <a:pPr>
              <a:defRPr/>
            </a:pPr>
            <a:fld id="{AA64A01C-11E8-42F3-9F7E-88277B2F49E1}" type="slidenum">
              <a:rPr lang="ru-RU" smtClean="0"/>
              <a:pPr>
                <a:defRPr/>
              </a:pPr>
              <a:t>4</a:t>
            </a:fld>
            <a:endParaRPr lang="ru-RU"/>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28575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sz="2000" b="1" dirty="0" smtClean="0">
                <a:solidFill>
                  <a:srgbClr val="002060"/>
                </a:solidFill>
                <a:latin typeface="Times New Roman" pitchFamily="18" charset="0"/>
                <a:cs typeface="Times New Roman" pitchFamily="18" charset="0"/>
              </a:rPr>
              <a:t>Награды за участие в конкурсах</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642918"/>
            <a:ext cx="8229600" cy="571504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buFont typeface="Wingdings" pitchFamily="2" charset="2"/>
              <a:buChar char="§"/>
            </a:pPr>
            <a:r>
              <a:rPr lang="ru-RU" sz="8000" dirty="0" smtClean="0">
                <a:solidFill>
                  <a:srgbClr val="002060"/>
                </a:solidFill>
                <a:latin typeface="Times New Roman" pitchFamily="18" charset="0"/>
                <a:cs typeface="Times New Roman" pitchFamily="18" charset="0"/>
              </a:rPr>
              <a:t>Всероссийский молодежный робототехнический фестиваль «Робофест-2014», «Робофест-2015» – команда студентов ФТИ 2 место в направлении «Мобильные системы»</a:t>
            </a:r>
          </a:p>
          <a:p>
            <a:pPr>
              <a:buFont typeface="Wingdings" pitchFamily="2" charset="2"/>
              <a:buChar char="§"/>
            </a:pPr>
            <a:r>
              <a:rPr lang="ru-RU" sz="8000" dirty="0" smtClean="0">
                <a:solidFill>
                  <a:srgbClr val="002060"/>
                </a:solidFill>
                <a:latin typeface="Times New Roman" pitchFamily="18" charset="0"/>
                <a:cs typeface="Times New Roman" pitchFamily="18" charset="0"/>
              </a:rPr>
              <a:t>Научный форум научной молодежи федеральных университетов – команда </a:t>
            </a:r>
            <a:r>
              <a:rPr lang="ru-RU" sz="8000" dirty="0" err="1" smtClean="0">
                <a:solidFill>
                  <a:srgbClr val="002060"/>
                </a:solidFill>
                <a:latin typeface="Times New Roman" pitchFamily="18" charset="0"/>
                <a:cs typeface="Times New Roman" pitchFamily="18" charset="0"/>
              </a:rPr>
              <a:t>Докторова</a:t>
            </a:r>
            <a:r>
              <a:rPr lang="ru-RU" sz="8000" dirty="0" smtClean="0">
                <a:solidFill>
                  <a:srgbClr val="002060"/>
                </a:solidFill>
                <a:latin typeface="Times New Roman" pitchFamily="18" charset="0"/>
                <a:cs typeface="Times New Roman" pitchFamily="18" charset="0"/>
              </a:rPr>
              <a:t> </a:t>
            </a:r>
            <a:r>
              <a:rPr lang="ru-RU" sz="8000" dirty="0" err="1" smtClean="0">
                <a:solidFill>
                  <a:srgbClr val="002060"/>
                </a:solidFill>
                <a:latin typeface="Times New Roman" pitchFamily="18" charset="0"/>
                <a:cs typeface="Times New Roman" pitchFamily="18" charset="0"/>
              </a:rPr>
              <a:t>Нь</a:t>
            </a:r>
            <a:r>
              <a:rPr lang="ru-RU" sz="8000" dirty="0" smtClean="0">
                <a:solidFill>
                  <a:srgbClr val="002060"/>
                </a:solidFill>
                <a:latin typeface="Times New Roman" pitchFamily="18" charset="0"/>
                <a:cs typeface="Times New Roman" pitchFamily="18" charset="0"/>
              </a:rPr>
              <a:t> 1 место в научно-деловой игре по разработке проекта</a:t>
            </a:r>
          </a:p>
          <a:p>
            <a:pPr>
              <a:buFont typeface="Wingdings" pitchFamily="2" charset="2"/>
              <a:buChar char="§"/>
            </a:pPr>
            <a:r>
              <a:rPr lang="ru-RU" sz="8000" dirty="0" smtClean="0">
                <a:solidFill>
                  <a:srgbClr val="002060"/>
                </a:solidFill>
                <a:latin typeface="Times New Roman" pitchFamily="18" charset="0"/>
                <a:cs typeface="Times New Roman" pitchFamily="18" charset="0"/>
              </a:rPr>
              <a:t>Всероссийский конкурс для студентов технических ВУЗов «Светлые умы» ОАО АК «</a:t>
            </a:r>
            <a:r>
              <a:rPr lang="ru-RU" sz="8000" dirty="0" err="1" smtClean="0">
                <a:solidFill>
                  <a:srgbClr val="002060"/>
                </a:solidFill>
                <a:latin typeface="Times New Roman" pitchFamily="18" charset="0"/>
                <a:cs typeface="Times New Roman" pitchFamily="18" charset="0"/>
              </a:rPr>
              <a:t>Якутскэнерго</a:t>
            </a:r>
            <a:r>
              <a:rPr lang="ru-RU" sz="8000" dirty="0" smtClean="0">
                <a:solidFill>
                  <a:srgbClr val="002060"/>
                </a:solidFill>
                <a:latin typeface="Times New Roman" pitchFamily="18" charset="0"/>
                <a:cs typeface="Times New Roman" pitchFamily="18" charset="0"/>
              </a:rPr>
              <a:t>» – </a:t>
            </a:r>
            <a:r>
              <a:rPr lang="ru-RU" sz="8000" dirty="0" err="1" smtClean="0">
                <a:solidFill>
                  <a:srgbClr val="002060"/>
                </a:solidFill>
                <a:latin typeface="Times New Roman" pitchFamily="18" charset="0"/>
                <a:cs typeface="Times New Roman" pitchFamily="18" charset="0"/>
              </a:rPr>
              <a:t>Генеров</a:t>
            </a:r>
            <a:r>
              <a:rPr lang="ru-RU" sz="8000" dirty="0" smtClean="0">
                <a:solidFill>
                  <a:srgbClr val="002060"/>
                </a:solidFill>
                <a:latin typeface="Times New Roman" pitchFamily="18" charset="0"/>
                <a:cs typeface="Times New Roman" pitchFamily="18" charset="0"/>
              </a:rPr>
              <a:t> Д.Г., ЭО-09, 2 место</a:t>
            </a:r>
          </a:p>
          <a:p>
            <a:pPr>
              <a:buFont typeface="Wingdings" pitchFamily="2" charset="2"/>
              <a:buChar char="§"/>
            </a:pPr>
            <a:r>
              <a:rPr lang="ru-RU" sz="8000" dirty="0" smtClean="0">
                <a:solidFill>
                  <a:srgbClr val="002060"/>
                </a:solidFill>
                <a:latin typeface="Times New Roman" pitchFamily="18" charset="0"/>
                <a:cs typeface="Times New Roman" pitchFamily="18" charset="0"/>
              </a:rPr>
              <a:t>Всероссийский конкурс «Инженер года» - победитель выпускник ФТИ </a:t>
            </a:r>
            <a:r>
              <a:rPr lang="ru-RU" sz="8000" dirty="0" err="1" smtClean="0">
                <a:solidFill>
                  <a:srgbClr val="002060"/>
                </a:solidFill>
                <a:latin typeface="Times New Roman" pitchFamily="18" charset="0"/>
                <a:cs typeface="Times New Roman" pitchFamily="18" charset="0"/>
              </a:rPr>
              <a:t>Эверстов</a:t>
            </a:r>
            <a:r>
              <a:rPr lang="ru-RU" sz="8000" dirty="0" smtClean="0">
                <a:solidFill>
                  <a:srgbClr val="002060"/>
                </a:solidFill>
                <a:latin typeface="Times New Roman" pitchFamily="18" charset="0"/>
                <a:cs typeface="Times New Roman" pitchFamily="18" charset="0"/>
              </a:rPr>
              <a:t> М.И. (ЭС-07)</a:t>
            </a:r>
          </a:p>
          <a:p>
            <a:pPr>
              <a:buFont typeface="Wingdings" pitchFamily="2" charset="2"/>
              <a:buChar char="§"/>
            </a:pPr>
            <a:r>
              <a:rPr lang="ru-RU" sz="8000" dirty="0" smtClean="0">
                <a:solidFill>
                  <a:srgbClr val="002060"/>
                </a:solidFill>
                <a:latin typeface="Times New Roman" pitchFamily="18" charset="0"/>
                <a:cs typeface="Times New Roman" pitchFamily="18" charset="0"/>
              </a:rPr>
              <a:t>Конкурс научная игра </a:t>
            </a:r>
            <a:r>
              <a:rPr lang="en-US" sz="8000" dirty="0" smtClean="0">
                <a:solidFill>
                  <a:srgbClr val="002060"/>
                </a:solidFill>
                <a:latin typeface="Times New Roman" pitchFamily="18" charset="0"/>
                <a:cs typeface="Times New Roman" pitchFamily="18" charset="0"/>
              </a:rPr>
              <a:t>SCIENCE GAME – 3 </a:t>
            </a:r>
            <a:r>
              <a:rPr lang="ru-RU" sz="8000" dirty="0" smtClean="0">
                <a:solidFill>
                  <a:srgbClr val="002060"/>
                </a:solidFill>
                <a:latin typeface="Times New Roman" pitchFamily="18" charset="0"/>
                <a:cs typeface="Times New Roman" pitchFamily="18" charset="0"/>
              </a:rPr>
              <a:t>место в г.Томск – </a:t>
            </a:r>
            <a:r>
              <a:rPr lang="ru-RU" sz="8000" dirty="0" err="1" smtClean="0">
                <a:solidFill>
                  <a:srgbClr val="002060"/>
                </a:solidFill>
                <a:latin typeface="Times New Roman" pitchFamily="18" charset="0"/>
                <a:cs typeface="Times New Roman" pitchFamily="18" charset="0"/>
              </a:rPr>
              <a:t>Огонеровы</a:t>
            </a:r>
            <a:endParaRPr lang="ru-RU" sz="8000" dirty="0" smtClean="0">
              <a:solidFill>
                <a:srgbClr val="002060"/>
              </a:solidFill>
              <a:latin typeface="Times New Roman" pitchFamily="18" charset="0"/>
              <a:cs typeface="Times New Roman" pitchFamily="18" charset="0"/>
            </a:endParaRPr>
          </a:p>
          <a:p>
            <a:pPr>
              <a:buFont typeface="Wingdings" pitchFamily="2" charset="2"/>
              <a:buChar char="§"/>
            </a:pPr>
            <a:r>
              <a:rPr lang="ru-RU" sz="8000" dirty="0" smtClean="0">
                <a:solidFill>
                  <a:schemeClr val="tx2">
                    <a:lumMod val="75000"/>
                  </a:schemeClr>
                </a:solidFill>
                <a:latin typeface="Times New Roman" pitchFamily="18" charset="0"/>
                <a:cs typeface="Times New Roman" pitchFamily="18" charset="0"/>
              </a:rPr>
              <a:t>Межрегиональная студенческая конференция «Молодежь в стратегии социально-экономического развития Дальнего Востока» г. Владивосток, </a:t>
            </a:r>
            <a:r>
              <a:rPr lang="ru-RU" sz="8000" dirty="0" err="1" smtClean="0">
                <a:solidFill>
                  <a:schemeClr val="tx2">
                    <a:lumMod val="75000"/>
                  </a:schemeClr>
                </a:solidFill>
                <a:latin typeface="Times New Roman" pitchFamily="18" charset="0"/>
                <a:cs typeface="Times New Roman" pitchFamily="18" charset="0"/>
              </a:rPr>
              <a:t>Местников</a:t>
            </a:r>
            <a:r>
              <a:rPr lang="ru-RU" sz="8000" dirty="0" smtClean="0">
                <a:solidFill>
                  <a:schemeClr val="tx2">
                    <a:lumMod val="75000"/>
                  </a:schemeClr>
                </a:solidFill>
                <a:latin typeface="Times New Roman" pitchFamily="18" charset="0"/>
                <a:cs typeface="Times New Roman" pitchFamily="18" charset="0"/>
              </a:rPr>
              <a:t> Н.П. ,ЭС-14 – диплом </a:t>
            </a:r>
            <a:r>
              <a:rPr lang="en-US" sz="8000" dirty="0" smtClean="0">
                <a:solidFill>
                  <a:schemeClr val="tx2">
                    <a:lumMod val="75000"/>
                  </a:schemeClr>
                </a:solidFill>
                <a:latin typeface="Times New Roman" pitchFamily="18" charset="0"/>
                <a:cs typeface="Times New Roman" pitchFamily="18" charset="0"/>
              </a:rPr>
              <a:t>III</a:t>
            </a:r>
            <a:r>
              <a:rPr lang="ru-RU" sz="8000" dirty="0" smtClean="0">
                <a:solidFill>
                  <a:schemeClr val="tx2">
                    <a:lumMod val="75000"/>
                  </a:schemeClr>
                </a:solidFill>
                <a:latin typeface="Times New Roman" pitchFamily="18" charset="0"/>
                <a:cs typeface="Times New Roman" pitchFamily="18" charset="0"/>
              </a:rPr>
              <a:t> степени</a:t>
            </a:r>
          </a:p>
          <a:p>
            <a:pPr>
              <a:buFont typeface="Wingdings" pitchFamily="2" charset="2"/>
              <a:buChar char="§"/>
            </a:pPr>
            <a:r>
              <a:rPr lang="ru-RU" sz="8000" dirty="0" smtClean="0">
                <a:solidFill>
                  <a:schemeClr val="tx2">
                    <a:lumMod val="75000"/>
                  </a:schemeClr>
                </a:solidFill>
                <a:latin typeface="Times New Roman" pitchFamily="18" charset="0"/>
                <a:cs typeface="Times New Roman" pitchFamily="18" charset="0"/>
              </a:rPr>
              <a:t>X Международная молодежная научная конференция «</a:t>
            </a:r>
            <a:r>
              <a:rPr lang="ru-RU" sz="8000" dirty="0" err="1" smtClean="0">
                <a:solidFill>
                  <a:schemeClr val="tx2">
                    <a:lumMod val="75000"/>
                  </a:schemeClr>
                </a:solidFill>
                <a:latin typeface="Times New Roman" pitchFamily="18" charset="0"/>
                <a:cs typeface="Times New Roman" pitchFamily="18" charset="0"/>
              </a:rPr>
              <a:t>Тинчуринские</a:t>
            </a:r>
            <a:r>
              <a:rPr lang="ru-RU" sz="8000" dirty="0" smtClean="0">
                <a:solidFill>
                  <a:schemeClr val="tx2">
                    <a:lumMod val="75000"/>
                  </a:schemeClr>
                </a:solidFill>
                <a:latin typeface="Times New Roman" pitchFamily="18" charset="0"/>
                <a:cs typeface="Times New Roman" pitchFamily="18" charset="0"/>
              </a:rPr>
              <a:t> чтения-2015» г.Казань март 2015г - </a:t>
            </a:r>
            <a:r>
              <a:rPr lang="ru-RU" sz="8000" dirty="0" err="1" smtClean="0">
                <a:solidFill>
                  <a:schemeClr val="tx2">
                    <a:lumMod val="75000"/>
                  </a:schemeClr>
                </a:solidFill>
                <a:latin typeface="Times New Roman" pitchFamily="18" charset="0"/>
                <a:cs typeface="Times New Roman" pitchFamily="18" charset="0"/>
              </a:rPr>
              <a:t>Местников</a:t>
            </a:r>
            <a:r>
              <a:rPr lang="ru-RU" sz="8000" dirty="0" smtClean="0">
                <a:solidFill>
                  <a:schemeClr val="tx2">
                    <a:lumMod val="75000"/>
                  </a:schemeClr>
                </a:solidFill>
                <a:latin typeface="Times New Roman" pitchFamily="18" charset="0"/>
                <a:cs typeface="Times New Roman" pitchFamily="18" charset="0"/>
              </a:rPr>
              <a:t> Н.П. (ЭС-14); - диплом 1 и 2 степени, публикация доклада</a:t>
            </a:r>
          </a:p>
          <a:p>
            <a:pPr>
              <a:buFont typeface="Wingdings" pitchFamily="2" charset="2"/>
              <a:buChar char="§"/>
            </a:pPr>
            <a:endParaRPr lang="ru-RU" dirty="0" smtClean="0">
              <a:solidFill>
                <a:srgbClr val="002060"/>
              </a:solidFill>
            </a:endParaRPr>
          </a:p>
          <a:p>
            <a:pPr>
              <a:buFont typeface="Wingdings" pitchFamily="2" charset="2"/>
              <a:buChar char="§"/>
            </a:pPr>
            <a:endParaRPr lang="ru-RU" dirty="0" smtClean="0">
              <a:solidFill>
                <a:srgbClr val="002060"/>
              </a:solidFill>
            </a:endParaRP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04800" y="214290"/>
            <a:ext cx="8686800" cy="714380"/>
          </a:xfrm>
        </p:spPr>
        <p:txBody>
          <a:bodyPr/>
          <a:lstStyle/>
          <a:p>
            <a:pPr>
              <a:defRPr/>
            </a:pPr>
            <a:r>
              <a:rPr lang="ru-RU" sz="1800" b="1" dirty="0" smtClean="0">
                <a:solidFill>
                  <a:srgbClr val="C00000"/>
                </a:solidFill>
              </a:rPr>
              <a:t>Именные стипендии студентов ФТИ</a:t>
            </a:r>
            <a:endParaRPr lang="ru-RU" sz="1800" b="1" dirty="0">
              <a:solidFill>
                <a:srgbClr val="C00000"/>
              </a:solidFill>
            </a:endParaRPr>
          </a:p>
        </p:txBody>
      </p:sp>
      <p:sp>
        <p:nvSpPr>
          <p:cNvPr id="41987" name="Содержимое 3"/>
          <p:cNvSpPr>
            <a:spLocks noGrp="1"/>
          </p:cNvSpPr>
          <p:nvPr>
            <p:ph idx="1"/>
          </p:nvPr>
        </p:nvSpPr>
        <p:spPr>
          <a:xfrm>
            <a:off x="214313" y="714375"/>
            <a:ext cx="8786812" cy="5929313"/>
          </a:xfrm>
        </p:spPr>
        <p:style>
          <a:lnRef idx="1">
            <a:schemeClr val="accent3"/>
          </a:lnRef>
          <a:fillRef idx="2">
            <a:schemeClr val="accent3"/>
          </a:fillRef>
          <a:effectRef idx="1">
            <a:schemeClr val="accent3"/>
          </a:effectRef>
          <a:fontRef idx="minor">
            <a:schemeClr val="dk1"/>
          </a:fontRef>
        </p:style>
        <p:txBody>
          <a:bodyPr/>
          <a:lstStyle/>
          <a:p>
            <a:pPr>
              <a:buFont typeface="Wingdings" pitchFamily="2" charset="2"/>
              <a:buChar char="§"/>
            </a:pPr>
            <a:r>
              <a:rPr lang="ru-RU" sz="2000" dirty="0" smtClean="0">
                <a:solidFill>
                  <a:schemeClr val="tx2">
                    <a:lumMod val="75000"/>
                  </a:schemeClr>
                </a:solidFill>
              </a:rPr>
              <a:t>Президента РФ, Правительства РФ (2011,2012, 2013)</a:t>
            </a:r>
          </a:p>
          <a:p>
            <a:pPr>
              <a:buFont typeface="Wingdings" pitchFamily="2" charset="2"/>
              <a:buChar char="§"/>
            </a:pPr>
            <a:r>
              <a:rPr lang="ru-RU" sz="2000" dirty="0" smtClean="0">
                <a:solidFill>
                  <a:schemeClr val="tx2">
                    <a:lumMod val="75000"/>
                  </a:schemeClr>
                </a:solidFill>
              </a:rPr>
              <a:t>Профессора Кузьмина А.И. (2011,2012,2013, 2014)</a:t>
            </a:r>
          </a:p>
          <a:p>
            <a:pPr>
              <a:buFont typeface="Wingdings" pitchFamily="2" charset="2"/>
              <a:buChar char="§"/>
            </a:pPr>
            <a:r>
              <a:rPr lang="ru-RU" sz="2000" dirty="0" smtClean="0">
                <a:solidFill>
                  <a:schemeClr val="tx2">
                    <a:lumMod val="75000"/>
                  </a:schemeClr>
                </a:solidFill>
              </a:rPr>
              <a:t>ОАО АК «</a:t>
            </a:r>
            <a:r>
              <a:rPr lang="ru-RU" sz="2000" dirty="0" err="1" smtClean="0">
                <a:solidFill>
                  <a:schemeClr val="tx2">
                    <a:lumMod val="75000"/>
                  </a:schemeClr>
                </a:solidFill>
              </a:rPr>
              <a:t>Якутскэнерго</a:t>
            </a:r>
            <a:r>
              <a:rPr lang="ru-RU" sz="2000" dirty="0" smtClean="0">
                <a:solidFill>
                  <a:schemeClr val="tx2">
                    <a:lumMod val="75000"/>
                  </a:schemeClr>
                </a:solidFill>
              </a:rPr>
              <a:t>» (ежегодно 4 стипендии)</a:t>
            </a:r>
          </a:p>
          <a:p>
            <a:pPr>
              <a:buFont typeface="Wingdings" pitchFamily="2" charset="2"/>
              <a:buChar char="§"/>
            </a:pPr>
            <a:r>
              <a:rPr lang="ru-RU" sz="2000" dirty="0" smtClean="0">
                <a:solidFill>
                  <a:schemeClr val="tx2">
                    <a:lumMod val="75000"/>
                  </a:schemeClr>
                </a:solidFill>
              </a:rPr>
              <a:t>Потанина (2011,2012, 2013)</a:t>
            </a:r>
          </a:p>
          <a:p>
            <a:pPr>
              <a:buFont typeface="Wingdings" pitchFamily="2" charset="2"/>
              <a:buChar char="§"/>
            </a:pPr>
            <a:endParaRPr lang="ru-RU" sz="2000" dirty="0" smtClean="0"/>
          </a:p>
          <a:p>
            <a:pPr>
              <a:buFont typeface="Wingdings" pitchFamily="2" charset="2"/>
              <a:buChar char="§"/>
            </a:pPr>
            <a:r>
              <a:rPr lang="ru-RU" sz="2000" dirty="0" smtClean="0">
                <a:solidFill>
                  <a:srgbClr val="002060"/>
                </a:solidFill>
                <a:latin typeface="Times New Roman" pitchFamily="18" charset="0"/>
                <a:cs typeface="Times New Roman" pitchFamily="18" charset="0"/>
              </a:rPr>
              <a:t>Лауреаты Государственной  Премии РС(Я) в области науки и техники в 2014г. для молодых ученых выпускники-физики (</a:t>
            </a:r>
            <a:r>
              <a:rPr lang="ru-RU" sz="2000" dirty="0" err="1" smtClean="0">
                <a:solidFill>
                  <a:srgbClr val="002060"/>
                </a:solidFill>
                <a:latin typeface="Times New Roman" pitchFamily="18" charset="0"/>
                <a:cs typeface="Times New Roman" pitchFamily="18" charset="0"/>
              </a:rPr>
              <a:t>Большев</a:t>
            </a:r>
            <a:r>
              <a:rPr lang="ru-RU" sz="2000" dirty="0" smtClean="0">
                <a:solidFill>
                  <a:srgbClr val="002060"/>
                </a:solidFill>
                <a:latin typeface="Times New Roman" pitchFamily="18" charset="0"/>
                <a:cs typeface="Times New Roman" pitchFamily="18" charset="0"/>
              </a:rPr>
              <a:t> К.Н., Степанов А.А., Алексеев А.И.)</a:t>
            </a:r>
          </a:p>
          <a:p>
            <a:pPr>
              <a:buFont typeface="Wingdings" pitchFamily="2" charset="2"/>
              <a:buChar char="§"/>
            </a:pPr>
            <a:endParaRPr lang="ru-RU" sz="2000" dirty="0" smtClean="0"/>
          </a:p>
          <a:p>
            <a:pPr>
              <a:buFont typeface="Wingdings" pitchFamily="2" charset="2"/>
              <a:buChar char="§"/>
            </a:pPr>
            <a:endParaRPr lang="ru-RU" sz="2000" dirty="0" smtClean="0"/>
          </a:p>
        </p:txBody>
      </p:sp>
      <p:sp>
        <p:nvSpPr>
          <p:cNvPr id="2" name="Номер слайда 1"/>
          <p:cNvSpPr>
            <a:spLocks noGrp="1"/>
          </p:cNvSpPr>
          <p:nvPr>
            <p:ph type="sldNum" sz="quarter" idx="12"/>
          </p:nvPr>
        </p:nvSpPr>
        <p:spPr/>
        <p:txBody>
          <a:bodyPr/>
          <a:lstStyle/>
          <a:p>
            <a:pPr>
              <a:defRPr/>
            </a:pPr>
            <a:fld id="{475ED7B7-2B8A-42C0-BA52-6CEF06C81E35}" type="slidenum">
              <a:rPr lang="ru-RU" smtClean="0"/>
              <a:pPr>
                <a:defRPr/>
              </a:pPr>
              <a:t>41</a:t>
            </a:fld>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4" y="214289"/>
          <a:ext cx="8429683" cy="6286543"/>
        </p:xfrm>
        <a:graphic>
          <a:graphicData uri="http://schemas.openxmlformats.org/drawingml/2006/table">
            <a:tbl>
              <a:tblPr firstRow="1" bandRow="1">
                <a:tableStyleId>{8799B23B-EC83-4686-B30A-512413B5E67A}</a:tableStyleId>
              </a:tblPr>
              <a:tblGrid>
                <a:gridCol w="428628"/>
                <a:gridCol w="2500329"/>
                <a:gridCol w="2928959"/>
                <a:gridCol w="1571636"/>
                <a:gridCol w="1000131"/>
              </a:tblGrid>
              <a:tr h="436534">
                <a:tc>
                  <a:txBody>
                    <a:bodyPr/>
                    <a:lstStyle/>
                    <a:p>
                      <a:r>
                        <a:rPr lang="ru-RU" sz="1000" dirty="0" smtClean="0">
                          <a:latin typeface="Times New Roman" pitchFamily="18" charset="0"/>
                          <a:cs typeface="Times New Roman" pitchFamily="18" charset="0"/>
                        </a:rPr>
                        <a:t>№</a:t>
                      </a:r>
                      <a:endParaRPr lang="ru-RU" sz="1000" dirty="0">
                        <a:latin typeface="Times New Roman" pitchFamily="18" charset="0"/>
                        <a:cs typeface="Times New Roman" pitchFamily="18" charset="0"/>
                      </a:endParaRPr>
                    </a:p>
                  </a:txBody>
                  <a:tcPr/>
                </a:tc>
                <a:tc>
                  <a:txBody>
                    <a:bodyPr/>
                    <a:lstStyle/>
                    <a:p>
                      <a:pPr algn="ctr" fontAlgn="ctr"/>
                      <a:r>
                        <a:rPr lang="ru-RU" sz="1000" b="1" i="0" u="none" strike="noStrike" dirty="0">
                          <a:solidFill>
                            <a:srgbClr val="000000"/>
                          </a:solidFill>
                          <a:latin typeface="Times New Roman"/>
                        </a:rPr>
                        <a:t>Наименование направления подготовки, специальности</a:t>
                      </a:r>
                    </a:p>
                  </a:txBody>
                  <a:tcPr marL="9525" marR="9525" marT="9525" marB="0" anchor="ctr"/>
                </a:tc>
                <a:tc>
                  <a:txBody>
                    <a:bodyPr/>
                    <a:lstStyle/>
                    <a:p>
                      <a:pPr algn="ctr" fontAlgn="ctr"/>
                      <a:r>
                        <a:rPr lang="ru-RU" sz="1000" b="1" i="0" u="none" strike="noStrike" dirty="0">
                          <a:solidFill>
                            <a:srgbClr val="000000"/>
                          </a:solidFill>
                          <a:latin typeface="Times New Roman"/>
                        </a:rPr>
                        <a:t>Наименование профиля, магистерской программы, специализации  </a:t>
                      </a:r>
                    </a:p>
                  </a:txBody>
                  <a:tcPr marL="9525" marR="9525" marT="9525" marB="0" anchor="ctr"/>
                </a:tc>
                <a:tc>
                  <a:txBody>
                    <a:bodyPr/>
                    <a:lstStyle/>
                    <a:p>
                      <a:r>
                        <a:rPr lang="ru-RU" sz="1000" dirty="0" smtClean="0">
                          <a:latin typeface="Times New Roman" pitchFamily="18" charset="0"/>
                          <a:cs typeface="Times New Roman" pitchFamily="18" charset="0"/>
                        </a:rPr>
                        <a:t>Уровень</a:t>
                      </a:r>
                      <a:r>
                        <a:rPr lang="ru-RU" dirty="0" smtClean="0"/>
                        <a:t> </a:t>
                      </a:r>
                      <a:endParaRPr lang="ru-RU" dirty="0"/>
                    </a:p>
                  </a:txBody>
                  <a:tcPr/>
                </a:tc>
                <a:tc>
                  <a:txBody>
                    <a:bodyPr/>
                    <a:lstStyle/>
                    <a:p>
                      <a:pPr algn="ctr" fontAlgn="ctr"/>
                      <a:r>
                        <a:rPr lang="ru-RU" sz="1000" b="1" i="0" u="none" strike="noStrike" dirty="0">
                          <a:solidFill>
                            <a:srgbClr val="000000"/>
                          </a:solidFill>
                          <a:latin typeface="Times New Roman"/>
                        </a:rPr>
                        <a:t>Форма обучения </a:t>
                      </a:r>
                    </a:p>
                  </a:txBody>
                  <a:tcPr marL="9525" marR="9525" marT="9525" marB="0" anchor="ctr"/>
                </a:tc>
              </a:tr>
              <a:tr h="600234">
                <a:tc>
                  <a:txBody>
                    <a:bodyPr/>
                    <a:lstStyle/>
                    <a:p>
                      <a:r>
                        <a:rPr lang="ru-RU" sz="900" dirty="0" smtClean="0">
                          <a:latin typeface="Times New Roman" pitchFamily="18" charset="0"/>
                          <a:cs typeface="Times New Roman" pitchFamily="18" charset="0"/>
                        </a:rPr>
                        <a:t>1.</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Физика </a:t>
                      </a:r>
                    </a:p>
                  </a:txBody>
                  <a:tcPr marL="9525" marR="9525" marT="9525" marB="0" anchor="ctr"/>
                </a:tc>
                <a:tc>
                  <a:txBody>
                    <a:bodyPr/>
                    <a:lstStyle/>
                    <a:p>
                      <a:pPr algn="l"/>
                      <a:r>
                        <a:rPr lang="ru-RU" sz="1000" dirty="0" smtClean="0">
                          <a:latin typeface="Times New Roman" pitchFamily="18" charset="0"/>
                          <a:cs typeface="Times New Roman" pitchFamily="18" charset="0"/>
                        </a:rPr>
                        <a:t>Фундаментальная физика</a:t>
                      </a:r>
                    </a:p>
                    <a:p>
                      <a:pPr algn="l"/>
                      <a:r>
                        <a:rPr lang="ru-RU" sz="1000" dirty="0" smtClean="0">
                          <a:latin typeface="Times New Roman" pitchFamily="18" charset="0"/>
                          <a:cs typeface="Times New Roman" pitchFamily="18" charset="0"/>
                        </a:rPr>
                        <a:t>Медицинская физика</a:t>
                      </a:r>
                    </a:p>
                    <a:p>
                      <a:pPr algn="l"/>
                      <a:r>
                        <a:rPr lang="ru-RU" sz="1000" b="1" dirty="0" smtClean="0">
                          <a:latin typeface="Times New Roman" pitchFamily="18" charset="0"/>
                          <a:cs typeface="Times New Roman" pitchFamily="18" charset="0"/>
                        </a:rPr>
                        <a:t>Возобновляемая энергия</a:t>
                      </a:r>
                      <a:endParaRPr lang="ru-RU" sz="1000" b="1" dirty="0">
                        <a:latin typeface="Times New Roman" pitchFamily="18" charset="0"/>
                        <a:cs typeface="Times New Roman" pitchFamily="18" charset="0"/>
                      </a:endParaRPr>
                    </a:p>
                  </a:txBody>
                  <a:tcPr/>
                </a:tc>
                <a:tc>
                  <a:txBody>
                    <a:bodyPr/>
                    <a:lstStyle/>
                    <a:p>
                      <a:pPr algn="ctr" fontAlgn="ctr"/>
                      <a:r>
                        <a:rPr lang="ru-RU" sz="1000" b="0" i="0" u="none" strike="noStrike" dirty="0">
                          <a:solidFill>
                            <a:srgbClr val="000000"/>
                          </a:solidFill>
                          <a:latin typeface="Times New Roman"/>
                        </a:rPr>
                        <a:t>высшее образование -</a:t>
                      </a:r>
                      <a:r>
                        <a:rPr lang="ru-RU" sz="1000" b="0" i="0" u="none" strike="noStrike" dirty="0" err="1">
                          <a:solidFill>
                            <a:srgbClr val="000000"/>
                          </a:solidFill>
                          <a:latin typeface="Times New Roman"/>
                        </a:rPr>
                        <a:t>бакалавриат</a:t>
                      </a:r>
                      <a:endParaRPr lang="ru-RU" sz="1000" b="0" i="0" u="none" strike="noStrike" dirty="0">
                        <a:solidFill>
                          <a:srgbClr val="000000"/>
                        </a:solidFill>
                        <a:latin typeface="Times New Roman"/>
                      </a:endParaRPr>
                    </a:p>
                  </a:txBody>
                  <a:tcPr marL="9525" marR="9525" marT="9525" marB="0" anchor="ctr"/>
                </a:tc>
                <a:tc>
                  <a:txBody>
                    <a:bodyPr/>
                    <a:lstStyle/>
                    <a:p>
                      <a:pPr algn="ctr"/>
                      <a:r>
                        <a:rPr lang="ru-RU" sz="1000" dirty="0" smtClean="0">
                          <a:latin typeface="Times New Roman" pitchFamily="18" charset="0"/>
                          <a:cs typeface="Times New Roman" pitchFamily="18" charset="0"/>
                        </a:rPr>
                        <a:t>очная</a:t>
                      </a:r>
                      <a:endParaRPr lang="ru-RU" sz="1000" dirty="0">
                        <a:latin typeface="Times New Roman" pitchFamily="18" charset="0"/>
                        <a:cs typeface="Times New Roman" pitchFamily="18" charset="0"/>
                      </a:endParaRPr>
                    </a:p>
                  </a:txBody>
                  <a:tcPr/>
                </a:tc>
              </a:tr>
              <a:tr h="600234">
                <a:tc>
                  <a:txBody>
                    <a:bodyPr/>
                    <a:lstStyle/>
                    <a:p>
                      <a:r>
                        <a:rPr lang="ru-RU" sz="900" dirty="0" smtClean="0">
                          <a:latin typeface="Times New Roman" pitchFamily="18" charset="0"/>
                          <a:cs typeface="Times New Roman" pitchFamily="18" charset="0"/>
                        </a:rPr>
                        <a:t>2</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Радиофизика </a:t>
                      </a:r>
                    </a:p>
                  </a:txBody>
                  <a:tcPr marL="9525" marR="9525" marT="9525" marB="0" anchor="ctr"/>
                </a:tc>
                <a:tc>
                  <a:txBody>
                    <a:bodyPr/>
                    <a:lstStyle/>
                    <a:p>
                      <a:pPr algn="l" fontAlgn="ctr"/>
                      <a:r>
                        <a:rPr lang="ru-RU" sz="1000" b="0" i="0" u="none" strike="noStrike" dirty="0">
                          <a:solidFill>
                            <a:srgbClr val="000000"/>
                          </a:solidFill>
                          <a:latin typeface="Times New Roman"/>
                        </a:rPr>
                        <a:t>Электроника, микро -и </a:t>
                      </a:r>
                      <a:r>
                        <a:rPr lang="ru-RU" sz="1000" b="0" i="0" u="none" strike="noStrike" dirty="0" err="1">
                          <a:solidFill>
                            <a:srgbClr val="000000"/>
                          </a:solidFill>
                          <a:latin typeface="Times New Roman"/>
                        </a:rPr>
                        <a:t>наноэлектроника</a:t>
                      </a:r>
                      <a:r>
                        <a:rPr lang="ru-RU" sz="1000" b="0" i="0" u="none" strike="noStrike" dirty="0">
                          <a:solidFill>
                            <a:srgbClr val="000000"/>
                          </a:solidFill>
                          <a:latin typeface="Times New Roman"/>
                        </a:rPr>
                        <a:t>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бакалавриат</a:t>
                      </a:r>
                      <a:endParaRPr lang="ru-RU" sz="1000" b="0" i="0" u="none" strike="noStrike" dirty="0" smtClean="0">
                        <a:solidFill>
                          <a:srgbClr val="000000"/>
                        </a:solidFill>
                        <a:latin typeface="Times New Roman"/>
                      </a:endParaRPr>
                    </a:p>
                    <a:p>
                      <a:pPr algn="ctr"/>
                      <a:endParaRPr lang="ru-RU" sz="10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pitchFamily="18" charset="0"/>
                          <a:cs typeface="Times New Roman" pitchFamily="18" charset="0"/>
                        </a:rPr>
                        <a:t>очная</a:t>
                      </a:r>
                    </a:p>
                    <a:p>
                      <a:pPr algn="ctr"/>
                      <a:endParaRPr lang="ru-RU" sz="1000" dirty="0">
                        <a:latin typeface="Times New Roman" pitchFamily="18" charset="0"/>
                        <a:cs typeface="Times New Roman" pitchFamily="18" charset="0"/>
                      </a:endParaRPr>
                    </a:p>
                  </a:txBody>
                  <a:tcPr/>
                </a:tc>
              </a:tr>
              <a:tr h="600234">
                <a:tc>
                  <a:txBody>
                    <a:bodyPr/>
                    <a:lstStyle/>
                    <a:p>
                      <a:r>
                        <a:rPr lang="en-US" sz="900" dirty="0" smtClean="0">
                          <a:latin typeface="Times New Roman" pitchFamily="18" charset="0"/>
                          <a:cs typeface="Times New Roman" pitchFamily="18" charset="0"/>
                        </a:rPr>
                        <a:t>3</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Педагогическое образование (с двумя профилями подготовки)</a:t>
                      </a:r>
                    </a:p>
                  </a:txBody>
                  <a:tcPr marL="9525" marR="9525" marT="9525" marB="0" anchor="ctr"/>
                </a:tc>
                <a:tc>
                  <a:txBody>
                    <a:bodyPr/>
                    <a:lstStyle/>
                    <a:p>
                      <a:pPr algn="l" fontAlgn="ctr"/>
                      <a:r>
                        <a:rPr lang="ru-RU" sz="1000" b="0" i="0" u="none" strike="noStrike" dirty="0">
                          <a:solidFill>
                            <a:srgbClr val="000000"/>
                          </a:solidFill>
                          <a:latin typeface="Times New Roman"/>
                        </a:rPr>
                        <a:t>Физика и информатика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бакалавриат</a:t>
                      </a:r>
                      <a:endParaRPr lang="ru-RU" sz="1000" b="0" i="0" u="none" strike="noStrike" dirty="0" smtClean="0">
                        <a:solidFill>
                          <a:srgbClr val="000000"/>
                        </a:solidFill>
                        <a:latin typeface="Times New Roman"/>
                      </a:endParaRPr>
                    </a:p>
                    <a:p>
                      <a:pPr algn="ctr"/>
                      <a:endParaRPr lang="ru-RU" sz="1000" dirty="0">
                        <a:latin typeface="Times New Roman" pitchFamily="18" charset="0"/>
                        <a:cs typeface="Times New Roman" pitchFamily="18" charset="0"/>
                      </a:endParaRPr>
                    </a:p>
                  </a:txBody>
                  <a:tcPr/>
                </a:tc>
                <a:tc>
                  <a:txBody>
                    <a:bodyPr/>
                    <a:lstStyle/>
                    <a:p>
                      <a:pPr algn="ctr"/>
                      <a:r>
                        <a:rPr lang="ru-RU" sz="1000" dirty="0" smtClean="0">
                          <a:latin typeface="Times New Roman" pitchFamily="18" charset="0"/>
                          <a:cs typeface="Times New Roman" pitchFamily="18" charset="0"/>
                        </a:rPr>
                        <a:t>очная</a:t>
                      </a:r>
                      <a:endParaRPr lang="ru-RU" sz="1000" dirty="0">
                        <a:latin typeface="Times New Roman" pitchFamily="18" charset="0"/>
                        <a:cs typeface="Times New Roman" pitchFamily="18" charset="0"/>
                      </a:endParaRPr>
                    </a:p>
                  </a:txBody>
                  <a:tcPr/>
                </a:tc>
              </a:tr>
              <a:tr h="600234">
                <a:tc>
                  <a:txBody>
                    <a:bodyPr/>
                    <a:lstStyle/>
                    <a:p>
                      <a:r>
                        <a:rPr lang="ru-RU" sz="900" dirty="0" smtClean="0">
                          <a:latin typeface="Times New Roman" pitchFamily="18" charset="0"/>
                          <a:cs typeface="Times New Roman" pitchFamily="18" charset="0"/>
                        </a:rPr>
                        <a:t>4</a:t>
                      </a:r>
                      <a:endParaRPr lang="ru-RU" sz="900" dirty="0">
                        <a:latin typeface="Times New Roman" pitchFamily="18" charset="0"/>
                        <a:cs typeface="Times New Roman" pitchFamily="18" charset="0"/>
                      </a:endParaRPr>
                    </a:p>
                  </a:txBody>
                  <a:tcPr/>
                </a:tc>
                <a:tc>
                  <a:txBody>
                    <a:bodyPr/>
                    <a:lstStyle/>
                    <a:p>
                      <a:r>
                        <a:rPr lang="ru-RU" sz="1000" b="1" dirty="0" smtClean="0">
                          <a:latin typeface="Times New Roman" pitchFamily="18" charset="0"/>
                          <a:cs typeface="Times New Roman" pitchFamily="18" charset="0"/>
                        </a:rPr>
                        <a:t>Теплоэнергетика и теплотехника </a:t>
                      </a:r>
                      <a:endParaRPr lang="ru-RU" sz="1000" b="1" dirty="0">
                        <a:latin typeface="Times New Roman" pitchFamily="18" charset="0"/>
                        <a:cs typeface="Times New Roman" pitchFamily="18" charset="0"/>
                      </a:endParaRPr>
                    </a:p>
                  </a:txBody>
                  <a:tcPr/>
                </a:tc>
                <a:tc>
                  <a:txBody>
                    <a:bodyPr/>
                    <a:lstStyle/>
                    <a:p>
                      <a:pPr algn="l"/>
                      <a:r>
                        <a:rPr lang="ru-RU" sz="1000" dirty="0" smtClean="0">
                          <a:latin typeface="Times New Roman" pitchFamily="18" charset="0"/>
                          <a:cs typeface="Times New Roman" pitchFamily="18" charset="0"/>
                        </a:rPr>
                        <a:t>Энергообеспечение предприятий </a:t>
                      </a:r>
                    </a:p>
                    <a:p>
                      <a:pPr algn="l"/>
                      <a:r>
                        <a:rPr lang="ru-RU" sz="1000" dirty="0" smtClean="0">
                          <a:latin typeface="Times New Roman" pitchFamily="18" charset="0"/>
                          <a:cs typeface="Times New Roman" pitchFamily="18" charset="0"/>
                        </a:rPr>
                        <a:t>Академический </a:t>
                      </a:r>
                      <a:r>
                        <a:rPr lang="ru-RU" sz="1000" dirty="0" err="1" smtClean="0">
                          <a:latin typeface="Times New Roman" pitchFamily="18" charset="0"/>
                          <a:cs typeface="Times New Roman" pitchFamily="18" charset="0"/>
                        </a:rPr>
                        <a:t>бакалавриат</a:t>
                      </a:r>
                      <a:endParaRPr lang="ru-RU" sz="1000" dirty="0" smtClean="0">
                        <a:latin typeface="Times New Roman" pitchFamily="18" charset="0"/>
                        <a:cs typeface="Times New Roman" pitchFamily="18" charset="0"/>
                      </a:endParaRPr>
                    </a:p>
                    <a:p>
                      <a:pPr algn="l"/>
                      <a:r>
                        <a:rPr lang="ru-RU" sz="1000" b="1" dirty="0" smtClean="0">
                          <a:latin typeface="Times New Roman" pitchFamily="18" charset="0"/>
                          <a:cs typeface="Times New Roman" pitchFamily="18" charset="0"/>
                        </a:rPr>
                        <a:t>Прикладной </a:t>
                      </a:r>
                      <a:r>
                        <a:rPr lang="ru-RU" sz="1000" b="1" dirty="0" err="1" smtClean="0">
                          <a:latin typeface="Times New Roman" pitchFamily="18" charset="0"/>
                          <a:cs typeface="Times New Roman" pitchFamily="18" charset="0"/>
                        </a:rPr>
                        <a:t>бакалавриат</a:t>
                      </a:r>
                      <a:endParaRPr lang="ru-RU" sz="1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бакалавриат</a:t>
                      </a:r>
                      <a:endParaRPr lang="ru-RU" sz="1000" b="0" i="0" u="none" strike="noStrike" dirty="0" smtClean="0">
                        <a:solidFill>
                          <a:srgbClr val="000000"/>
                        </a:solidFill>
                        <a:latin typeface="Times New Roman"/>
                      </a:endParaRPr>
                    </a:p>
                    <a:p>
                      <a:pPr algn="ctr"/>
                      <a:endParaRPr lang="ru-RU" sz="1000" dirty="0">
                        <a:latin typeface="Times New Roman" pitchFamily="18" charset="0"/>
                        <a:cs typeface="Times New Roman" pitchFamily="18" charset="0"/>
                      </a:endParaRPr>
                    </a:p>
                  </a:txBody>
                  <a:tcPr/>
                </a:tc>
                <a:tc>
                  <a:txBody>
                    <a:bodyPr/>
                    <a:lstStyle/>
                    <a:p>
                      <a:pPr algn="ctr"/>
                      <a:r>
                        <a:rPr lang="ru-RU" sz="1000" dirty="0" smtClean="0">
                          <a:latin typeface="Times New Roman" pitchFamily="18" charset="0"/>
                          <a:cs typeface="Times New Roman" pitchFamily="18" charset="0"/>
                        </a:rPr>
                        <a:t>очная, </a:t>
                      </a:r>
                      <a:r>
                        <a:rPr lang="ru-RU" sz="1000" b="1" dirty="0" smtClean="0">
                          <a:latin typeface="Times New Roman" pitchFamily="18" charset="0"/>
                          <a:cs typeface="Times New Roman" pitchFamily="18" charset="0"/>
                        </a:rPr>
                        <a:t>заочная</a:t>
                      </a:r>
                      <a:endParaRPr lang="ru-RU" sz="1000" b="1" dirty="0">
                        <a:latin typeface="Times New Roman" pitchFamily="18" charset="0"/>
                        <a:cs typeface="Times New Roman" pitchFamily="18" charset="0"/>
                      </a:endParaRPr>
                    </a:p>
                  </a:txBody>
                  <a:tcPr/>
                </a:tc>
              </a:tr>
              <a:tr h="666169">
                <a:tc>
                  <a:txBody>
                    <a:bodyPr/>
                    <a:lstStyle/>
                    <a:p>
                      <a:r>
                        <a:rPr lang="ru-RU" sz="900" dirty="0" smtClean="0">
                          <a:latin typeface="Times New Roman" pitchFamily="18" charset="0"/>
                          <a:cs typeface="Times New Roman" pitchFamily="18" charset="0"/>
                        </a:rPr>
                        <a:t>5</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Электроэнергетика и электротехника</a:t>
                      </a:r>
                    </a:p>
                  </a:txBody>
                  <a:tcPr marL="9525" marR="9525" marT="9525" marB="0" anchor="ctr"/>
                </a:tc>
                <a:tc>
                  <a:txBody>
                    <a:bodyPr/>
                    <a:lstStyle/>
                    <a:p>
                      <a:pPr algn="l" fontAlgn="ctr"/>
                      <a:r>
                        <a:rPr lang="ru-RU" sz="1000" b="0" i="0" u="none" strike="noStrike" dirty="0">
                          <a:solidFill>
                            <a:srgbClr val="000000"/>
                          </a:solidFill>
                          <a:latin typeface="Times New Roman"/>
                        </a:rPr>
                        <a:t> Электроснабжение </a:t>
                      </a:r>
                      <a:endParaRPr lang="ru-RU" sz="1000" b="0" i="0" u="none" strike="noStrike" dirty="0" smtClean="0">
                        <a:solidFill>
                          <a:srgbClr val="000000"/>
                        </a:solidFill>
                        <a:latin typeface="Times New Roman"/>
                      </a:endParaRPr>
                    </a:p>
                    <a:p>
                      <a:pPr algn="l"/>
                      <a:r>
                        <a:rPr lang="ru-RU" sz="1000" b="0" i="0" u="none" strike="noStrike" dirty="0" smtClean="0">
                          <a:solidFill>
                            <a:srgbClr val="000000"/>
                          </a:solidFill>
                          <a:latin typeface="Times New Roman"/>
                        </a:rPr>
                        <a:t> </a:t>
                      </a:r>
                      <a:r>
                        <a:rPr lang="ru-RU" sz="1000" dirty="0" smtClean="0">
                          <a:latin typeface="Times New Roman" pitchFamily="18" charset="0"/>
                          <a:cs typeface="Times New Roman" pitchFamily="18" charset="0"/>
                        </a:rPr>
                        <a:t>Академический </a:t>
                      </a:r>
                      <a:r>
                        <a:rPr lang="ru-RU" sz="1000" dirty="0" err="1" smtClean="0">
                          <a:latin typeface="Times New Roman" pitchFamily="18" charset="0"/>
                          <a:cs typeface="Times New Roman" pitchFamily="18" charset="0"/>
                        </a:rPr>
                        <a:t>бакалавриат</a:t>
                      </a:r>
                      <a:endParaRPr lang="ru-RU" sz="1000" dirty="0" smtClean="0">
                        <a:latin typeface="Times New Roman" pitchFamily="18" charset="0"/>
                        <a:cs typeface="Times New Roman" pitchFamily="18" charset="0"/>
                      </a:endParaRPr>
                    </a:p>
                    <a:p>
                      <a:pPr algn="l"/>
                      <a:r>
                        <a:rPr lang="ru-RU" sz="1000" dirty="0" smtClean="0">
                          <a:latin typeface="Times New Roman" pitchFamily="18" charset="0"/>
                          <a:cs typeface="Times New Roman" pitchFamily="18" charset="0"/>
                        </a:rPr>
                        <a:t> </a:t>
                      </a:r>
                      <a:r>
                        <a:rPr lang="ru-RU" sz="1000" b="1" dirty="0" smtClean="0">
                          <a:latin typeface="Times New Roman" pitchFamily="18" charset="0"/>
                          <a:cs typeface="Times New Roman" pitchFamily="18" charset="0"/>
                        </a:rPr>
                        <a:t>Прикладной </a:t>
                      </a:r>
                      <a:r>
                        <a:rPr lang="ru-RU" sz="1000" b="1" dirty="0" err="1" smtClean="0">
                          <a:latin typeface="Times New Roman" pitchFamily="18" charset="0"/>
                          <a:cs typeface="Times New Roman" pitchFamily="18" charset="0"/>
                        </a:rPr>
                        <a:t>бакалавриат</a:t>
                      </a:r>
                      <a:endParaRPr lang="ru-RU" sz="1000" b="1" dirty="0" smtClean="0">
                        <a:latin typeface="Times New Roman" pitchFamily="18" charset="0"/>
                        <a:cs typeface="Times New Roman" pitchFamily="18" charset="0"/>
                      </a:endParaRPr>
                    </a:p>
                    <a:p>
                      <a:pPr algn="l" fontAlgn="ctr"/>
                      <a:endParaRPr lang="ru-RU" sz="1000" b="0" i="0" u="none" strike="noStrike" dirty="0">
                        <a:solidFill>
                          <a:srgbClr val="000000"/>
                        </a:solidFill>
                        <a:latin typeface="Times New Roman"/>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бакалавриат</a:t>
                      </a:r>
                      <a:endParaRPr lang="ru-RU" sz="1000" b="0" i="0" u="none" strike="noStrike" dirty="0" smtClean="0">
                        <a:solidFill>
                          <a:srgbClr val="000000"/>
                        </a:solidFill>
                        <a:latin typeface="Times New Roman"/>
                      </a:endParaRPr>
                    </a:p>
                  </a:txBody>
                  <a:tcPr/>
                </a:tc>
                <a:tc>
                  <a:txBody>
                    <a:bodyPr/>
                    <a:lstStyle/>
                    <a:p>
                      <a:pPr algn="ctr"/>
                      <a:r>
                        <a:rPr lang="ru-RU" sz="1000" dirty="0" smtClean="0">
                          <a:latin typeface="Times New Roman" pitchFamily="18" charset="0"/>
                          <a:cs typeface="Times New Roman" pitchFamily="18" charset="0"/>
                        </a:rPr>
                        <a:t>очная, </a:t>
                      </a:r>
                      <a:r>
                        <a:rPr lang="ru-RU" sz="1000" b="1" dirty="0" smtClean="0">
                          <a:latin typeface="Times New Roman" pitchFamily="18" charset="0"/>
                          <a:cs typeface="Times New Roman" pitchFamily="18" charset="0"/>
                        </a:rPr>
                        <a:t>заочная</a:t>
                      </a:r>
                      <a:endParaRPr lang="ru-RU" sz="1000" b="1" dirty="0">
                        <a:latin typeface="Times New Roman" pitchFamily="18" charset="0"/>
                        <a:cs typeface="Times New Roman" pitchFamily="18" charset="0"/>
                      </a:endParaRPr>
                    </a:p>
                  </a:txBody>
                  <a:tcPr/>
                </a:tc>
              </a:tr>
              <a:tr h="600234">
                <a:tc>
                  <a:txBody>
                    <a:bodyPr/>
                    <a:lstStyle/>
                    <a:p>
                      <a:r>
                        <a:rPr lang="ru-RU" sz="900" dirty="0" smtClean="0">
                          <a:latin typeface="Times New Roman" pitchFamily="18" charset="0"/>
                          <a:cs typeface="Times New Roman" pitchFamily="18" charset="0"/>
                        </a:rPr>
                        <a:t>6</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Электроснабжение</a:t>
                      </a:r>
                    </a:p>
                  </a:txBody>
                  <a:tcPr marL="9525" marR="9525" marT="9525" marB="0" anchor="ctr"/>
                </a:tc>
                <a:tc>
                  <a:txBody>
                    <a:bodyPr/>
                    <a:lstStyle/>
                    <a:p>
                      <a:pPr algn="l" fontAlgn="ctr"/>
                      <a:r>
                        <a:rPr lang="ru-RU" sz="1000" b="0" i="0" u="none" strike="noStrike" dirty="0">
                          <a:solidFill>
                            <a:srgbClr val="000000"/>
                          </a:solidFill>
                          <a:latin typeface="Times New Roman"/>
                        </a:rPr>
                        <a:t>Электроснабжение промышленных предприятий</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специалитет</a:t>
                      </a:r>
                      <a:endParaRPr lang="ru-RU" sz="1000" b="0" i="0" u="none" strike="noStrike" dirty="0" smtClean="0">
                        <a:solidFill>
                          <a:srgbClr val="000000"/>
                        </a:solidFill>
                        <a:latin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000" b="0" i="0" u="none" strike="noStrike" dirty="0" smtClean="0">
                        <a:solidFill>
                          <a:srgbClr val="000000"/>
                        </a:solidFill>
                        <a:latin typeface="Times New Roman"/>
                      </a:endParaRPr>
                    </a:p>
                  </a:txBody>
                  <a:tcPr/>
                </a:tc>
                <a:tc>
                  <a:txBody>
                    <a:bodyPr/>
                    <a:lstStyle/>
                    <a:p>
                      <a:pPr algn="ctr"/>
                      <a:r>
                        <a:rPr lang="ru-RU" sz="1000" dirty="0" smtClean="0">
                          <a:latin typeface="Times New Roman" pitchFamily="18" charset="0"/>
                          <a:cs typeface="Times New Roman" pitchFamily="18" charset="0"/>
                        </a:rPr>
                        <a:t>заочная</a:t>
                      </a:r>
                      <a:endParaRPr lang="ru-RU" sz="1000" dirty="0">
                        <a:latin typeface="Times New Roman" pitchFamily="18" charset="0"/>
                        <a:cs typeface="Times New Roman" pitchFamily="18" charset="0"/>
                      </a:endParaRPr>
                    </a:p>
                  </a:txBody>
                  <a:tcPr/>
                </a:tc>
              </a:tr>
              <a:tr h="436534">
                <a:tc>
                  <a:txBody>
                    <a:bodyPr/>
                    <a:lstStyle/>
                    <a:p>
                      <a:r>
                        <a:rPr lang="ru-RU" sz="900" dirty="0" smtClean="0">
                          <a:latin typeface="Times New Roman" pitchFamily="18" charset="0"/>
                          <a:cs typeface="Times New Roman" pitchFamily="18" charset="0"/>
                        </a:rPr>
                        <a:t>7</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Ядерные физика и технологии </a:t>
                      </a:r>
                    </a:p>
                  </a:txBody>
                  <a:tcPr marL="9525" marR="9525" marT="9525" marB="0" anchor="ctr"/>
                </a:tc>
                <a:tc>
                  <a:txBody>
                    <a:bodyPr/>
                    <a:lstStyle/>
                    <a:p>
                      <a:pPr algn="l" fontAlgn="ctr"/>
                      <a:r>
                        <a:rPr lang="ru-RU" sz="1000" b="0" i="0" u="none" strike="noStrike" dirty="0">
                          <a:solidFill>
                            <a:srgbClr val="000000"/>
                          </a:solidFill>
                          <a:latin typeface="Times New Roman"/>
                        </a:rPr>
                        <a:t> Радиационная безопасность человека и окружающей среды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бакалавриат</a:t>
                      </a:r>
                      <a:endParaRPr lang="ru-RU" sz="1000" b="0" i="0" u="none" strike="noStrike" dirty="0" smtClean="0">
                        <a:solidFill>
                          <a:srgbClr val="000000"/>
                        </a:solidFill>
                        <a:latin typeface="Times New Roman"/>
                      </a:endParaRPr>
                    </a:p>
                  </a:txBody>
                  <a:tcPr/>
                </a:tc>
                <a:tc>
                  <a:txBody>
                    <a:bodyPr/>
                    <a:lstStyle/>
                    <a:p>
                      <a:pPr algn="ctr"/>
                      <a:r>
                        <a:rPr lang="ru-RU" sz="1000" dirty="0" smtClean="0">
                          <a:latin typeface="Times New Roman" pitchFamily="18" charset="0"/>
                          <a:cs typeface="Times New Roman" pitchFamily="18" charset="0"/>
                        </a:rPr>
                        <a:t>очная</a:t>
                      </a:r>
                      <a:endParaRPr lang="ru-RU" sz="1000" dirty="0">
                        <a:latin typeface="Times New Roman" pitchFamily="18" charset="0"/>
                        <a:cs typeface="Times New Roman" pitchFamily="18" charset="0"/>
                      </a:endParaRPr>
                    </a:p>
                  </a:txBody>
                  <a:tcPr/>
                </a:tc>
              </a:tr>
              <a:tr h="436534">
                <a:tc>
                  <a:txBody>
                    <a:bodyPr/>
                    <a:lstStyle/>
                    <a:p>
                      <a:r>
                        <a:rPr lang="ru-RU" sz="900" dirty="0" smtClean="0">
                          <a:latin typeface="Times New Roman" pitchFamily="18" charset="0"/>
                          <a:cs typeface="Times New Roman" pitchFamily="18" charset="0"/>
                        </a:rPr>
                        <a:t>8</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Радиационная безопасность человека и окружающей среды </a:t>
                      </a:r>
                    </a:p>
                  </a:txBody>
                  <a:tcPr marL="9525" marR="9525" marT="9525" marB="0" anchor="ctr"/>
                </a:tc>
                <a:tc>
                  <a:txBody>
                    <a:bodyPr/>
                    <a:lstStyle/>
                    <a:p>
                      <a:pPr algn="l"/>
                      <a:endParaRPr lang="ru-RU" sz="1000" dirty="0">
                        <a:latin typeface="Times New Roman" pitchFamily="18" charset="0"/>
                        <a:cs typeface="Times New Roman" pitchFamily="18" charset="0"/>
                      </a:endParaRPr>
                    </a:p>
                  </a:txBody>
                  <a:tcPr/>
                </a:tc>
                <a:tc>
                  <a:txBody>
                    <a:bodyPr/>
                    <a:lstStyle/>
                    <a:p>
                      <a:pPr algn="ctr" fontAlgn="ctr"/>
                      <a:r>
                        <a:rPr lang="ru-RU" sz="1000" b="0" i="0" u="none" strike="noStrike" dirty="0">
                          <a:solidFill>
                            <a:srgbClr val="000000"/>
                          </a:solidFill>
                          <a:latin typeface="Times New Roman"/>
                        </a:rPr>
                        <a:t>высшее образование -</a:t>
                      </a:r>
                      <a:r>
                        <a:rPr lang="ru-RU" sz="1000" b="0" i="0" u="none" strike="noStrike" dirty="0" err="1">
                          <a:solidFill>
                            <a:srgbClr val="000000"/>
                          </a:solidFill>
                          <a:latin typeface="Times New Roman"/>
                        </a:rPr>
                        <a:t>специалитет</a:t>
                      </a:r>
                      <a:endParaRPr lang="ru-RU" sz="1000" b="0" i="0" u="none" strike="noStrike" dirty="0">
                        <a:solidFill>
                          <a:srgbClr val="000000"/>
                        </a:solidFill>
                        <a:latin typeface="Times New Roman"/>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pitchFamily="18" charset="0"/>
                          <a:cs typeface="Times New Roman" pitchFamily="18" charset="0"/>
                        </a:rPr>
                        <a:t>очная</a:t>
                      </a:r>
                    </a:p>
                    <a:p>
                      <a:pPr algn="ctr"/>
                      <a:endParaRPr lang="ru-RU" sz="1000" dirty="0">
                        <a:latin typeface="Times New Roman" pitchFamily="18" charset="0"/>
                        <a:cs typeface="Times New Roman" pitchFamily="18" charset="0"/>
                      </a:endParaRPr>
                    </a:p>
                  </a:txBody>
                  <a:tcPr/>
                </a:tc>
              </a:tr>
              <a:tr h="436534">
                <a:tc>
                  <a:txBody>
                    <a:bodyPr/>
                    <a:lstStyle/>
                    <a:p>
                      <a:r>
                        <a:rPr lang="ru-RU" sz="900" dirty="0" smtClean="0">
                          <a:latin typeface="Times New Roman" pitchFamily="18" charset="0"/>
                          <a:cs typeface="Times New Roman" pitchFamily="18" charset="0"/>
                        </a:rPr>
                        <a:t>9</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Радиотехника </a:t>
                      </a:r>
                    </a:p>
                  </a:txBody>
                  <a:tcPr marL="9525" marR="9525" marT="9525" marB="0" anchor="ctr"/>
                </a:tc>
                <a:tc>
                  <a:txBody>
                    <a:bodyPr/>
                    <a:lstStyle/>
                    <a:p>
                      <a:pPr algn="l" fontAlgn="ctr"/>
                      <a:r>
                        <a:rPr lang="ru-RU" sz="1000" b="0" i="0" u="none" strike="noStrike" dirty="0">
                          <a:solidFill>
                            <a:srgbClr val="000000"/>
                          </a:solidFill>
                          <a:latin typeface="Times New Roman"/>
                        </a:rPr>
                        <a:t>Радиотехнические средства передачи, приема и обработки сигналов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бакалавриат</a:t>
                      </a:r>
                      <a:endParaRPr lang="ru-RU" sz="1000" b="0" i="0" u="none" strike="noStrike" dirty="0" smtClean="0">
                        <a:solidFill>
                          <a:srgbClr val="000000"/>
                        </a:solidFill>
                        <a:latin typeface="Times New Roman"/>
                      </a:endParaRPr>
                    </a:p>
                  </a:txBody>
                  <a:tcPr/>
                </a:tc>
                <a:tc>
                  <a:txBody>
                    <a:bodyPr/>
                    <a:lstStyle/>
                    <a:p>
                      <a:pPr algn="ctr"/>
                      <a:r>
                        <a:rPr lang="ru-RU" sz="1000" dirty="0" smtClean="0">
                          <a:latin typeface="Times New Roman" pitchFamily="18" charset="0"/>
                          <a:cs typeface="Times New Roman" pitchFamily="18" charset="0"/>
                        </a:rPr>
                        <a:t>очная, </a:t>
                      </a:r>
                      <a:r>
                        <a:rPr lang="ru-RU" sz="1000" b="1" dirty="0" smtClean="0">
                          <a:latin typeface="Times New Roman" pitchFamily="18" charset="0"/>
                          <a:cs typeface="Times New Roman" pitchFamily="18" charset="0"/>
                        </a:rPr>
                        <a:t>заочная</a:t>
                      </a:r>
                      <a:endParaRPr lang="ru-RU" sz="1000" b="1" dirty="0">
                        <a:latin typeface="Times New Roman" pitchFamily="18" charset="0"/>
                        <a:cs typeface="Times New Roman" pitchFamily="18" charset="0"/>
                      </a:endParaRPr>
                    </a:p>
                  </a:txBody>
                  <a:tcPr/>
                </a:tc>
              </a:tr>
              <a:tr h="436534">
                <a:tc>
                  <a:txBody>
                    <a:bodyPr/>
                    <a:lstStyle/>
                    <a:p>
                      <a:r>
                        <a:rPr lang="ru-RU" sz="900" dirty="0" smtClean="0">
                          <a:latin typeface="Times New Roman" pitchFamily="18" charset="0"/>
                          <a:cs typeface="Times New Roman" pitchFamily="18" charset="0"/>
                        </a:rPr>
                        <a:t>10</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Технология художественной обработки материалов </a:t>
                      </a:r>
                    </a:p>
                  </a:txBody>
                  <a:tcPr marL="9525" marR="9525" marT="9525" marB="0" anchor="ctr"/>
                </a:tc>
                <a:tc>
                  <a:txBody>
                    <a:bodyPr/>
                    <a:lstStyle/>
                    <a:p>
                      <a:pPr algn="l" fontAlgn="ctr"/>
                      <a:r>
                        <a:rPr lang="ru-RU" sz="1000" b="0" i="0" u="none" strike="noStrike" dirty="0">
                          <a:solidFill>
                            <a:srgbClr val="000000"/>
                          </a:solidFill>
                          <a:latin typeface="Times New Roman"/>
                        </a:rPr>
                        <a:t>Технология обработки драгоценных камней и металлов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бакалавриат</a:t>
                      </a:r>
                      <a:endParaRPr lang="ru-RU" sz="1000" b="0" i="0" u="none" strike="noStrike" dirty="0" smtClean="0">
                        <a:solidFill>
                          <a:srgbClr val="000000"/>
                        </a:solidFill>
                        <a:latin typeface="Times New Roman"/>
                      </a:endParaRPr>
                    </a:p>
                  </a:txBody>
                  <a:tcPr/>
                </a:tc>
                <a:tc>
                  <a:txBody>
                    <a:bodyPr/>
                    <a:lstStyle/>
                    <a:p>
                      <a:pPr algn="ctr"/>
                      <a:r>
                        <a:rPr lang="ru-RU" sz="1000" dirty="0" smtClean="0">
                          <a:latin typeface="Times New Roman" pitchFamily="18" charset="0"/>
                          <a:cs typeface="Times New Roman" pitchFamily="18" charset="0"/>
                        </a:rPr>
                        <a:t>очная</a:t>
                      </a:r>
                      <a:endParaRPr lang="ru-RU" sz="1000" dirty="0">
                        <a:latin typeface="Times New Roman" pitchFamily="18" charset="0"/>
                        <a:cs typeface="Times New Roman" pitchFamily="18" charset="0"/>
                      </a:endParaRPr>
                    </a:p>
                  </a:txBody>
                  <a:tcPr/>
                </a:tc>
              </a:tr>
              <a:tr h="436534">
                <a:tc>
                  <a:txBody>
                    <a:bodyPr/>
                    <a:lstStyle/>
                    <a:p>
                      <a:r>
                        <a:rPr lang="ru-RU" sz="900" dirty="0" smtClean="0">
                          <a:latin typeface="Times New Roman" pitchFamily="18" charset="0"/>
                          <a:cs typeface="Times New Roman" pitchFamily="18" charset="0"/>
                        </a:rPr>
                        <a:t>11</a:t>
                      </a:r>
                      <a:endParaRPr lang="ru-RU" sz="900" dirty="0">
                        <a:latin typeface="Times New Roman" pitchFamily="18" charset="0"/>
                        <a:cs typeface="Times New Roman" pitchFamily="18" charset="0"/>
                      </a:endParaRPr>
                    </a:p>
                  </a:txBody>
                  <a:tcPr/>
                </a:tc>
                <a:tc>
                  <a:txBody>
                    <a:bodyPr/>
                    <a:lstStyle/>
                    <a:p>
                      <a:pPr algn="l" fontAlgn="ctr"/>
                      <a:r>
                        <a:rPr lang="ru-RU" sz="1000" b="1" i="0" u="none" strike="noStrike" dirty="0">
                          <a:solidFill>
                            <a:srgbClr val="000000"/>
                          </a:solidFill>
                          <a:latin typeface="Times New Roman"/>
                        </a:rPr>
                        <a:t>Технология обработки драгоценных камней и металлов </a:t>
                      </a:r>
                    </a:p>
                  </a:txBody>
                  <a:tcPr marL="9525" marR="9525" marT="9525" marB="0" anchor="ctr"/>
                </a:tc>
                <a:tc>
                  <a:txBody>
                    <a:bodyPr/>
                    <a:lstStyle/>
                    <a:p>
                      <a:pPr marL="228600" indent="-228600" algn="l" fontAlgn="ctr">
                        <a:buAutoNum type="arabicPeriod"/>
                      </a:pPr>
                      <a:r>
                        <a:rPr lang="ru-RU" sz="1000" b="0" i="0" u="none" strike="noStrike" dirty="0" smtClean="0">
                          <a:solidFill>
                            <a:srgbClr val="000000"/>
                          </a:solidFill>
                          <a:latin typeface="Times New Roman"/>
                        </a:rPr>
                        <a:t>Технология </a:t>
                      </a:r>
                      <a:r>
                        <a:rPr lang="ru-RU" sz="1000" b="0" i="0" u="none" strike="noStrike" dirty="0">
                          <a:solidFill>
                            <a:srgbClr val="000000"/>
                          </a:solidFill>
                          <a:latin typeface="Times New Roman"/>
                        </a:rPr>
                        <a:t>гранильного производства   </a:t>
                      </a:r>
                      <a:endParaRPr lang="ru-RU" sz="1000" b="0" i="0" u="none" strike="noStrike" dirty="0" smtClean="0">
                        <a:solidFill>
                          <a:srgbClr val="000000"/>
                        </a:solidFill>
                        <a:latin typeface="Times New Roman"/>
                      </a:endParaRPr>
                    </a:p>
                    <a:p>
                      <a:pPr marL="228600" indent="-228600" algn="l" fontAlgn="ctr">
                        <a:buAutoNum type="arabicPeriod"/>
                      </a:pPr>
                      <a:r>
                        <a:rPr lang="ru-RU" sz="1000" b="0" i="0" u="none" strike="noStrike" dirty="0" smtClean="0">
                          <a:solidFill>
                            <a:srgbClr val="000000"/>
                          </a:solidFill>
                          <a:latin typeface="Times New Roman"/>
                        </a:rPr>
                        <a:t>Технология ювелирного   производства     </a:t>
                      </a:r>
                      <a:endParaRPr lang="ru-RU" sz="1000" b="0" i="0" u="none" strike="noStrike" dirty="0">
                        <a:solidFill>
                          <a:srgbClr val="000000"/>
                        </a:solidFill>
                        <a:latin typeface="Times New Roman"/>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a:rPr>
                        <a:t>высшее образование -</a:t>
                      </a:r>
                      <a:r>
                        <a:rPr lang="ru-RU" sz="1000" b="0" i="0" u="none" strike="noStrike" dirty="0" err="1" smtClean="0">
                          <a:solidFill>
                            <a:srgbClr val="000000"/>
                          </a:solidFill>
                          <a:latin typeface="Times New Roman"/>
                        </a:rPr>
                        <a:t>специалитет</a:t>
                      </a:r>
                      <a:endParaRPr lang="ru-RU" sz="1000" b="0" i="0" u="none" strike="noStrike" dirty="0" smtClean="0">
                        <a:solidFill>
                          <a:srgbClr val="000000"/>
                        </a:solidFill>
                        <a:latin typeface="Times New Roman"/>
                      </a:endParaRPr>
                    </a:p>
                  </a:txBody>
                  <a:tcPr/>
                </a:tc>
                <a:tc>
                  <a:txBody>
                    <a:bodyPr/>
                    <a:lstStyle/>
                    <a:p>
                      <a:pPr algn="ctr"/>
                      <a:r>
                        <a:rPr lang="ru-RU" sz="1000" dirty="0" smtClean="0">
                          <a:latin typeface="Times New Roman" pitchFamily="18" charset="0"/>
                          <a:cs typeface="Times New Roman" pitchFamily="18" charset="0"/>
                        </a:rPr>
                        <a:t>заочная</a:t>
                      </a:r>
                      <a:endParaRPr lang="ru-RU" sz="1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14349" y="571480"/>
          <a:ext cx="7858180" cy="4572033"/>
        </p:xfrm>
        <a:graphic>
          <a:graphicData uri="http://schemas.openxmlformats.org/drawingml/2006/table">
            <a:tbl>
              <a:tblPr firstRow="1" bandRow="1">
                <a:tableStyleId>{8799B23B-EC83-4686-B30A-512413B5E67A}</a:tableStyleId>
              </a:tblPr>
              <a:tblGrid>
                <a:gridCol w="457758"/>
                <a:gridCol w="2042571"/>
                <a:gridCol w="2916474"/>
                <a:gridCol w="1525860"/>
                <a:gridCol w="915517"/>
              </a:tblGrid>
              <a:tr h="1253565">
                <a:tc>
                  <a:txBody>
                    <a:bodyPr/>
                    <a:lstStyle/>
                    <a:p>
                      <a:r>
                        <a:rPr lang="ru-RU" sz="1000" dirty="0" smtClean="0"/>
                        <a:t>№</a:t>
                      </a:r>
                      <a:endParaRPr lang="ru-RU" sz="1000" dirty="0">
                        <a:latin typeface="Times New Roman" pitchFamily="18" charset="0"/>
                        <a:cs typeface="Times New Roman" pitchFamily="18" charset="0"/>
                      </a:endParaRPr>
                    </a:p>
                  </a:txBody>
                  <a:tcPr/>
                </a:tc>
                <a:tc>
                  <a:txBody>
                    <a:bodyPr/>
                    <a:lstStyle/>
                    <a:p>
                      <a:pPr algn="ctr" fontAlgn="ctr"/>
                      <a:r>
                        <a:rPr lang="ru-RU" sz="1200" u="none" strike="noStrike" dirty="0">
                          <a:latin typeface="Times New Roman" pitchFamily="18" charset="0"/>
                          <a:cs typeface="Times New Roman" pitchFamily="18" charset="0"/>
                        </a:rPr>
                        <a:t>Наименование направления подготовки, специальности</a:t>
                      </a:r>
                      <a:endParaRPr lang="ru-RU" sz="12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200" u="none" strike="noStrike" dirty="0">
                          <a:latin typeface="Times New Roman" pitchFamily="18" charset="0"/>
                          <a:cs typeface="Times New Roman" pitchFamily="18" charset="0"/>
                        </a:rPr>
                        <a:t>Наименование профиля, магистерской программы, специализации  </a:t>
                      </a:r>
                      <a:endParaRPr lang="ru-RU" sz="12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a:endParaRPr lang="ru-RU" sz="1200" dirty="0" smtClean="0">
                        <a:latin typeface="Times New Roman" pitchFamily="18" charset="0"/>
                        <a:cs typeface="Times New Roman" pitchFamily="18" charset="0"/>
                      </a:endParaRPr>
                    </a:p>
                    <a:p>
                      <a:pPr algn="ctr"/>
                      <a:endParaRPr lang="ru-RU" sz="1200" dirty="0" smtClean="0">
                        <a:latin typeface="Times New Roman" pitchFamily="18" charset="0"/>
                        <a:cs typeface="Times New Roman" pitchFamily="18" charset="0"/>
                      </a:endParaRPr>
                    </a:p>
                    <a:p>
                      <a:pPr algn="ctr"/>
                      <a:r>
                        <a:rPr lang="ru-RU" sz="1200" dirty="0" smtClean="0">
                          <a:latin typeface="Times New Roman" pitchFamily="18" charset="0"/>
                          <a:cs typeface="Times New Roman" pitchFamily="18" charset="0"/>
                        </a:rPr>
                        <a:t>Уровень </a:t>
                      </a:r>
                      <a:endParaRPr lang="ru-RU" sz="1200" dirty="0">
                        <a:latin typeface="Times New Roman" pitchFamily="18" charset="0"/>
                        <a:cs typeface="Times New Roman" pitchFamily="18" charset="0"/>
                      </a:endParaRPr>
                    </a:p>
                  </a:txBody>
                  <a:tcPr/>
                </a:tc>
                <a:tc>
                  <a:txBody>
                    <a:bodyPr/>
                    <a:lstStyle/>
                    <a:p>
                      <a:pPr algn="ctr" fontAlgn="ctr"/>
                      <a:r>
                        <a:rPr lang="ru-RU" sz="1200" u="none" strike="noStrike" dirty="0">
                          <a:latin typeface="Times New Roman" pitchFamily="18" charset="0"/>
                          <a:cs typeface="Times New Roman" pitchFamily="18" charset="0"/>
                        </a:rPr>
                        <a:t>Форма обучения </a:t>
                      </a:r>
                      <a:endParaRPr lang="ru-RU" sz="1200" b="1" i="0" u="none" strike="noStrike" dirty="0">
                        <a:solidFill>
                          <a:srgbClr val="000000"/>
                        </a:solidFill>
                        <a:latin typeface="Times New Roman" pitchFamily="18" charset="0"/>
                        <a:cs typeface="Times New Roman" pitchFamily="18" charset="0"/>
                      </a:endParaRPr>
                    </a:p>
                  </a:txBody>
                  <a:tcPr marL="9525" marR="9525" marT="9525" marB="0" anchor="ctr"/>
                </a:tc>
              </a:tr>
              <a:tr h="1045870">
                <a:tc>
                  <a:txBody>
                    <a:bodyPr/>
                    <a:lstStyle/>
                    <a:p>
                      <a:r>
                        <a:rPr lang="ru-RU" sz="900" dirty="0" smtClean="0"/>
                        <a:t>1</a:t>
                      </a:r>
                      <a:endParaRPr lang="ru-RU" sz="900" dirty="0">
                        <a:latin typeface="Times New Roman" pitchFamily="18" charset="0"/>
                        <a:cs typeface="Times New Roman" pitchFamily="18" charset="0"/>
                      </a:endParaRPr>
                    </a:p>
                  </a:txBody>
                  <a:tcPr/>
                </a:tc>
                <a:tc>
                  <a:txBody>
                    <a:bodyPr/>
                    <a:lstStyle/>
                    <a:p>
                      <a:pPr algn="l" fontAlgn="ctr"/>
                      <a:r>
                        <a:rPr lang="ru-RU" sz="1000" b="1" u="none" strike="noStrike" dirty="0">
                          <a:latin typeface="Times New Roman" pitchFamily="18" charset="0"/>
                          <a:cs typeface="Times New Roman" pitchFamily="18" charset="0"/>
                        </a:rPr>
                        <a:t>Педагогическое образование</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Приоритетные направления науки в физическом образовании</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высшее образование -магистратура</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err="1">
                          <a:latin typeface="Times New Roman" pitchFamily="18" charset="0"/>
                          <a:cs typeface="Times New Roman" pitchFamily="18" charset="0"/>
                        </a:rPr>
                        <a:t>очно-заочная</a:t>
                      </a:r>
                      <a:r>
                        <a:rPr lang="ru-RU" sz="1000" b="1" u="none" strike="noStrike" dirty="0">
                          <a:latin typeface="Times New Roman" pitchFamily="18" charset="0"/>
                          <a:cs typeface="Times New Roman" pitchFamily="18" charset="0"/>
                        </a:rPr>
                        <a:t> </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r>
              <a:tr h="694868">
                <a:tc>
                  <a:txBody>
                    <a:bodyPr/>
                    <a:lstStyle/>
                    <a:p>
                      <a:r>
                        <a:rPr lang="ru-RU" sz="900" dirty="0" smtClean="0">
                          <a:latin typeface="+mn-lt"/>
                          <a:cs typeface="+mn-cs"/>
                        </a:rPr>
                        <a:t>2</a:t>
                      </a:r>
                      <a:endParaRPr lang="ru-RU" sz="900" dirty="0">
                        <a:latin typeface="Times New Roman" pitchFamily="18" charset="0"/>
                        <a:cs typeface="Times New Roman" pitchFamily="18" charset="0"/>
                      </a:endParaRPr>
                    </a:p>
                  </a:txBody>
                  <a:tcPr/>
                </a:tc>
                <a:tc>
                  <a:txBody>
                    <a:bodyPr/>
                    <a:lstStyle/>
                    <a:p>
                      <a:pPr algn="l" fontAlgn="ctr"/>
                      <a:r>
                        <a:rPr lang="ru-RU" sz="1000" b="1" u="none" strike="noStrike" dirty="0">
                          <a:latin typeface="Times New Roman" pitchFamily="18" charset="0"/>
                          <a:cs typeface="Times New Roman" pitchFamily="18" charset="0"/>
                        </a:rPr>
                        <a:t>Радиофизика </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Электромагнитные волны в средах</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высшее образование -магистратура</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1" dirty="0" smtClean="0">
                          <a:latin typeface="Times New Roman" pitchFamily="18" charset="0"/>
                          <a:cs typeface="Times New Roman" pitchFamily="18" charset="0"/>
                        </a:rPr>
                        <a:t>очная</a:t>
                      </a:r>
                    </a:p>
                  </a:txBody>
                  <a:tcPr/>
                </a:tc>
              </a:tr>
              <a:tr h="788865">
                <a:tc>
                  <a:txBody>
                    <a:bodyPr/>
                    <a:lstStyle/>
                    <a:p>
                      <a:r>
                        <a:rPr lang="ru-RU" sz="900" dirty="0" smtClean="0">
                          <a:latin typeface="+mn-lt"/>
                          <a:cs typeface="+mn-cs"/>
                        </a:rPr>
                        <a:t>3</a:t>
                      </a:r>
                      <a:endParaRPr lang="ru-RU" sz="900" dirty="0">
                        <a:latin typeface="Times New Roman" pitchFamily="18" charset="0"/>
                        <a:cs typeface="Times New Roman" pitchFamily="18" charset="0"/>
                      </a:endParaRPr>
                    </a:p>
                  </a:txBody>
                  <a:tcPr/>
                </a:tc>
                <a:tc>
                  <a:txBody>
                    <a:bodyPr/>
                    <a:lstStyle/>
                    <a:p>
                      <a:pPr algn="l" fontAlgn="ctr"/>
                      <a:r>
                        <a:rPr lang="ru-RU" sz="1000" b="1" u="none" strike="noStrike" dirty="0">
                          <a:latin typeface="Times New Roman" pitchFamily="18" charset="0"/>
                          <a:cs typeface="Times New Roman" pitchFamily="18" charset="0"/>
                        </a:rPr>
                        <a:t>Физика </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Теоретическая и математическая физика</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высшее образование -магистратура</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1" dirty="0" smtClean="0">
                          <a:latin typeface="Times New Roman" pitchFamily="18" charset="0"/>
                          <a:cs typeface="Times New Roman" pitchFamily="18" charset="0"/>
                        </a:rPr>
                        <a:t>очная</a:t>
                      </a:r>
                    </a:p>
                  </a:txBody>
                  <a:tcPr/>
                </a:tc>
              </a:tr>
              <a:tr h="788865">
                <a:tc>
                  <a:txBody>
                    <a:bodyPr/>
                    <a:lstStyle/>
                    <a:p>
                      <a:r>
                        <a:rPr lang="ru-RU" sz="900" dirty="0" smtClean="0">
                          <a:latin typeface="+mn-lt"/>
                          <a:cs typeface="+mn-cs"/>
                        </a:rPr>
                        <a:t>4</a:t>
                      </a:r>
                      <a:endParaRPr lang="ru-RU" sz="900" dirty="0">
                        <a:latin typeface="Times New Roman" pitchFamily="18" charset="0"/>
                        <a:cs typeface="Times New Roman" pitchFamily="18" charset="0"/>
                      </a:endParaRPr>
                    </a:p>
                  </a:txBody>
                  <a:tcPr/>
                </a:tc>
                <a:tc>
                  <a:txBody>
                    <a:bodyPr/>
                    <a:lstStyle/>
                    <a:p>
                      <a:pPr algn="l" fontAlgn="ctr"/>
                      <a:r>
                        <a:rPr lang="ru-RU" sz="1000" b="1" u="none" strike="noStrike" dirty="0">
                          <a:latin typeface="Times New Roman" pitchFamily="18" charset="0"/>
                          <a:cs typeface="Times New Roman" pitchFamily="18" charset="0"/>
                        </a:rPr>
                        <a:t>Физика </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Физика конденсированного состояния вещества</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ctr"/>
                      <a:r>
                        <a:rPr lang="ru-RU" sz="1000" b="1" u="none" strike="noStrike" dirty="0">
                          <a:latin typeface="Times New Roman" pitchFamily="18" charset="0"/>
                          <a:cs typeface="Times New Roman" pitchFamily="18" charset="0"/>
                        </a:rPr>
                        <a:t>высшее образование -магистратура</a:t>
                      </a:r>
                      <a:endParaRPr lang="ru-RU" sz="1000" b="1"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1" dirty="0" smtClean="0">
                          <a:latin typeface="Times New Roman" pitchFamily="18" charset="0"/>
                          <a:cs typeface="Times New Roman" pitchFamily="18" charset="0"/>
                        </a:rPr>
                        <a:t>очная</a:t>
                      </a: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555" name="Group 195"/>
          <p:cNvGraphicFramePr>
            <a:graphicFrameLocks noGrp="1"/>
          </p:cNvGraphicFramePr>
          <p:nvPr/>
        </p:nvGraphicFramePr>
        <p:xfrm>
          <a:off x="285750" y="1357313"/>
          <a:ext cx="8429685" cy="2696169"/>
        </p:xfrm>
        <a:graphic>
          <a:graphicData uri="http://schemas.openxmlformats.org/drawingml/2006/table">
            <a:tbl>
              <a:tblPr>
                <a:tableStyleId>{0505E3EF-67EA-436B-97B2-0124C06EBD24}</a:tableStyleId>
              </a:tblPr>
              <a:tblGrid>
                <a:gridCol w="1296223"/>
                <a:gridCol w="4041165"/>
                <a:gridCol w="3092297"/>
              </a:tblGrid>
              <a:tr h="3258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Код ОКСО</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Направление</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Профили</a:t>
                      </a:r>
                      <a:endParaRPr kumimoji="0" lang="ru-RU" sz="1600" b="1"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horzOverflow="overflow"/>
                </a:tc>
              </a:tr>
              <a:tr h="77468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03.06.01</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Физика и астрономия</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01.04.03  Радиофизика</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01.04.14  Теплофизика и теоретическая теплотехника</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r>
              <a:tr h="50891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09.06.01</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Информатика и вычислительная техника</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05.13.18  Математическое моделирование, численные методы и комплексы программ</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r>
              <a:tr h="289724">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14.06.01</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Ядерная, тепловая и </a:t>
                      </a:r>
                      <a:r>
                        <a:rPr kumimoji="0" lang="ru-RU" sz="1600" u="none" strike="noStrike" cap="none" normalizeH="0" baseline="0" dirty="0" err="1" smtClean="0">
                          <a:ln>
                            <a:noFill/>
                          </a:ln>
                          <a:effectLst/>
                        </a:rPr>
                        <a:t>возовновляемая</a:t>
                      </a:r>
                      <a:r>
                        <a:rPr kumimoji="0" lang="ru-RU" sz="1600" u="none" strike="noStrike" cap="none" normalizeH="0" baseline="0" dirty="0" smtClean="0">
                          <a:ln>
                            <a:noFill/>
                          </a:ln>
                          <a:effectLst/>
                        </a:rPr>
                        <a:t> энергетика и сопутствующие технологии</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u="none" strike="noStrike" cap="none" normalizeH="0" baseline="0" dirty="0" smtClean="0">
                          <a:ln>
                            <a:noFill/>
                          </a:ln>
                          <a:effectLst/>
                        </a:rPr>
                        <a:t>05.14.02  Электрические станции и электроэнергетические системы</a:t>
                      </a:r>
                      <a:endParaRPr kumimoji="0" lang="ru-RU" sz="1600" b="0" i="0" u="none" strike="noStrike" cap="none" normalizeH="0" baseline="0" dirty="0" smtClean="0">
                        <a:ln>
                          <a:noFill/>
                        </a:ln>
                        <a:solidFill>
                          <a:schemeClr val="tx1"/>
                        </a:solidFill>
                        <a:effectLst/>
                        <a:latin typeface="+mj-lt"/>
                        <a:ea typeface="Calibri" pitchFamily="34" charset="0"/>
                        <a:cs typeface="Times New Roman" pitchFamily="18" charset="0"/>
                      </a:endParaRPr>
                    </a:p>
                  </a:txBody>
                  <a:tcPr marL="45196" marR="45196" marT="0" marB="0" anchor="ctr" horzOverflow="overflow"/>
                </a:tc>
              </a:tr>
            </a:tbl>
          </a:graphicData>
        </a:graphic>
      </p:graphicFrame>
      <p:sp>
        <p:nvSpPr>
          <p:cNvPr id="28696" name="Rectangle 1"/>
          <p:cNvSpPr>
            <a:spLocks noChangeArrowheads="1"/>
          </p:cNvSpPr>
          <p:nvPr/>
        </p:nvSpPr>
        <p:spPr bwMode="auto">
          <a:xfrm>
            <a:off x="2214563" y="285750"/>
            <a:ext cx="5000625" cy="646113"/>
          </a:xfrm>
          <a:prstGeom prst="rect">
            <a:avLst/>
          </a:prstGeom>
          <a:noFill/>
          <a:ln w="9525">
            <a:noFill/>
            <a:miter lim="800000"/>
            <a:headEnd/>
            <a:tailEnd/>
          </a:ln>
        </p:spPr>
        <p:txBody>
          <a:bodyPr anchor="ctr">
            <a:spAutoFit/>
          </a:bodyPr>
          <a:lstStyle/>
          <a:p>
            <a:pPr algn="ctr" eaLnBrk="0" hangingPunct="0"/>
            <a:r>
              <a:rPr lang="ru-RU" b="1">
                <a:ea typeface="Calibri" pitchFamily="34" charset="0"/>
                <a:cs typeface="Arial" pitchFamily="34" charset="0"/>
              </a:rPr>
              <a:t>Образовательные программы ФТИ (аспирантура)</a:t>
            </a:r>
          </a:p>
        </p:txBody>
      </p:sp>
      <p:sp>
        <p:nvSpPr>
          <p:cNvPr id="28697" name="Прямоугольник 3"/>
          <p:cNvSpPr>
            <a:spLocks noChangeArrowheads="1"/>
          </p:cNvSpPr>
          <p:nvPr/>
        </p:nvSpPr>
        <p:spPr bwMode="auto">
          <a:xfrm>
            <a:off x="285750" y="4357688"/>
            <a:ext cx="8429625" cy="2032000"/>
          </a:xfrm>
          <a:prstGeom prst="rect">
            <a:avLst/>
          </a:prstGeom>
          <a:noFill/>
          <a:ln w="9525">
            <a:noFill/>
            <a:miter lim="800000"/>
            <a:headEnd/>
            <a:tailEnd/>
          </a:ln>
        </p:spPr>
        <p:txBody>
          <a:bodyPr>
            <a:spAutoFit/>
          </a:bodyPr>
          <a:lstStyle/>
          <a:p>
            <a:endParaRPr lang="ru-RU" dirty="0"/>
          </a:p>
          <a:p>
            <a:endParaRPr lang="ru-RU" dirty="0"/>
          </a:p>
          <a:p>
            <a:r>
              <a:rPr lang="ru-RU" dirty="0"/>
              <a:t>За 2010 – 15 </a:t>
            </a:r>
            <a:r>
              <a:rPr lang="ru-RU" dirty="0" err="1"/>
              <a:t>гг</a:t>
            </a:r>
            <a:r>
              <a:rPr lang="ru-RU" dirty="0"/>
              <a:t>  всего 5 защит</a:t>
            </a:r>
          </a:p>
          <a:p>
            <a:endParaRPr lang="ru-RU" dirty="0"/>
          </a:p>
          <a:p>
            <a:endParaRPr lang="ru-RU" dirty="0"/>
          </a:p>
          <a:p>
            <a:r>
              <a:rPr lang="ru-RU" dirty="0"/>
              <a:t>Диссертационный совет К212.306.07 по специальности 01.04.14 – «Теплофизика и теоретическая теплотехника» работал с 2009 по 2011г.</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714348" y="428605"/>
          <a:ext cx="7429552" cy="4508931"/>
        </p:xfrm>
        <a:graphic>
          <a:graphicData uri="http://schemas.openxmlformats.org/drawingml/2006/table">
            <a:tbl>
              <a:tblPr firstRow="1" bandRow="1">
                <a:tableStyleId>{8799B23B-EC83-4686-B30A-512413B5E67A}</a:tableStyleId>
              </a:tblPr>
              <a:tblGrid>
                <a:gridCol w="1857388"/>
                <a:gridCol w="1857388"/>
                <a:gridCol w="1857388"/>
                <a:gridCol w="1857388"/>
              </a:tblGrid>
              <a:tr h="594805">
                <a:tc rowSpan="2">
                  <a:txBody>
                    <a:bodyPr/>
                    <a:lstStyle/>
                    <a:p>
                      <a:pPr algn="ctr" fontAlgn="ctr"/>
                      <a:r>
                        <a:rPr lang="ru-RU" sz="1400" u="none" strike="noStrike" dirty="0"/>
                        <a:t>Общее количество студентов</a:t>
                      </a:r>
                      <a:endParaRPr lang="ru-RU" sz="1400" b="0" i="0" u="none" strike="noStrike" dirty="0">
                        <a:solidFill>
                          <a:srgbClr val="000000"/>
                        </a:solidFill>
                        <a:latin typeface="Times New Roman" pitchFamily="18" charset="0"/>
                        <a:cs typeface="Times New Roman" pitchFamily="18" charset="0"/>
                      </a:endParaRPr>
                    </a:p>
                  </a:txBody>
                  <a:tcPr marL="0" marR="0" marT="0" marB="0" anchor="ctr"/>
                </a:tc>
                <a:tc gridSpan="3">
                  <a:txBody>
                    <a:bodyPr/>
                    <a:lstStyle/>
                    <a:p>
                      <a:pPr algn="ctr" fontAlgn="ctr"/>
                      <a:r>
                        <a:rPr lang="ru-RU" sz="1400" u="none" strike="noStrike" dirty="0"/>
                        <a:t>Из них</a:t>
                      </a:r>
                      <a:endParaRPr lang="ru-RU" sz="1400" b="0" i="0" u="none" strike="noStrike" dirty="0">
                        <a:solidFill>
                          <a:srgbClr val="000000"/>
                        </a:solidFill>
                        <a:latin typeface="Times New Roman" pitchFamily="18" charset="0"/>
                        <a:cs typeface="Times New Roman" pitchFamily="18" charset="0"/>
                      </a:endParaRPr>
                    </a:p>
                  </a:txBody>
                  <a:tcPr marL="0" marR="0" marT="0" marB="0" anchor="ctr"/>
                </a:tc>
                <a:tc hMerge="1">
                  <a:txBody>
                    <a:bodyPr/>
                    <a:lstStyle/>
                    <a:p>
                      <a:endParaRPr lang="ru-RU"/>
                    </a:p>
                  </a:txBody>
                  <a:tcPr/>
                </a:tc>
                <a:tc hMerge="1">
                  <a:txBody>
                    <a:bodyPr/>
                    <a:lstStyle/>
                    <a:p>
                      <a:endParaRPr lang="ru-RU"/>
                    </a:p>
                  </a:txBody>
                  <a:tcPr/>
                </a:tc>
              </a:tr>
              <a:tr h="396536">
                <a:tc vMerge="1">
                  <a:txBody>
                    <a:bodyPr/>
                    <a:lstStyle/>
                    <a:p>
                      <a:endParaRPr lang="ru-RU"/>
                    </a:p>
                  </a:txBody>
                  <a:tcPr/>
                </a:tc>
                <a:tc>
                  <a:txBody>
                    <a:bodyPr/>
                    <a:lstStyle/>
                    <a:p>
                      <a:pPr algn="ctr" fontAlgn="ctr"/>
                      <a:r>
                        <a:rPr lang="ru-RU" sz="1400" u="none" strike="noStrike" dirty="0"/>
                        <a:t>Бюджет РФ</a:t>
                      </a:r>
                      <a:endParaRPr lang="ru-RU" sz="14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400" u="none" strike="noStrike" dirty="0" err="1"/>
                        <a:t>Внебюджет</a:t>
                      </a:r>
                      <a:endParaRPr lang="ru-RU" sz="14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400" u="none" strike="noStrike" dirty="0"/>
                        <a:t>Бюджет РС(Я)</a:t>
                      </a:r>
                      <a:endParaRPr lang="ru-RU" sz="1400" b="1" i="0" u="none" strike="noStrike" dirty="0">
                        <a:solidFill>
                          <a:srgbClr val="000000"/>
                        </a:solidFill>
                        <a:latin typeface="Times New Roman" pitchFamily="18" charset="0"/>
                        <a:cs typeface="Times New Roman" pitchFamily="18" charset="0"/>
                      </a:endParaRPr>
                    </a:p>
                  </a:txBody>
                  <a:tcPr marL="0" marR="0" marT="0" marB="0" anchor="ctr"/>
                </a:tc>
              </a:tr>
              <a:tr h="496254">
                <a:tc>
                  <a:txBody>
                    <a:bodyPr/>
                    <a:lstStyle/>
                    <a:p>
                      <a:r>
                        <a:rPr lang="ru-RU" sz="1400" dirty="0" err="1" smtClean="0"/>
                        <a:t>Бакалавриат</a:t>
                      </a:r>
                      <a:endParaRPr lang="ru-RU" sz="1400" b="1" dirty="0">
                        <a:latin typeface="Times New Roman" pitchFamily="18" charset="0"/>
                        <a:cs typeface="Times New Roman" pitchFamily="18" charset="0"/>
                      </a:endParaRPr>
                    </a:p>
                  </a:txBody>
                  <a:tcPr/>
                </a:tc>
                <a:tc>
                  <a:txBody>
                    <a:bodyPr/>
                    <a:lstStyle/>
                    <a:p>
                      <a:pPr algn="ctr"/>
                      <a:r>
                        <a:rPr lang="ru-RU" sz="1400" dirty="0" smtClean="0"/>
                        <a:t>609</a:t>
                      </a:r>
                      <a:endParaRPr lang="ru-RU" sz="1400" b="1" dirty="0">
                        <a:latin typeface="Times New Roman" pitchFamily="18" charset="0"/>
                        <a:cs typeface="Times New Roman" pitchFamily="18" charset="0"/>
                      </a:endParaRPr>
                    </a:p>
                  </a:txBody>
                  <a:tcPr/>
                </a:tc>
                <a:tc>
                  <a:txBody>
                    <a:bodyPr/>
                    <a:lstStyle/>
                    <a:p>
                      <a:pPr algn="ctr"/>
                      <a:r>
                        <a:rPr lang="ru-RU" sz="1400" dirty="0" smtClean="0"/>
                        <a:t>18</a:t>
                      </a:r>
                      <a:endParaRPr lang="ru-RU" sz="1400" b="1" dirty="0">
                        <a:latin typeface="Times New Roman" pitchFamily="18" charset="0"/>
                        <a:cs typeface="Times New Roman" pitchFamily="18" charset="0"/>
                      </a:endParaRPr>
                    </a:p>
                  </a:txBody>
                  <a:tcPr/>
                </a:tc>
                <a:tc>
                  <a:txBody>
                    <a:bodyPr/>
                    <a:lstStyle/>
                    <a:p>
                      <a:pPr algn="ctr"/>
                      <a:r>
                        <a:rPr lang="ru-RU" sz="1400" dirty="0" smtClean="0"/>
                        <a:t>39</a:t>
                      </a:r>
                      <a:endParaRPr lang="ru-RU" sz="1400" b="1" dirty="0">
                        <a:latin typeface="Times New Roman" pitchFamily="18" charset="0"/>
                        <a:cs typeface="Times New Roman" pitchFamily="18" charset="0"/>
                      </a:endParaRPr>
                    </a:p>
                  </a:txBody>
                  <a:tcPr/>
                </a:tc>
              </a:tr>
              <a:tr h="496254">
                <a:tc>
                  <a:txBody>
                    <a:bodyPr/>
                    <a:lstStyle/>
                    <a:p>
                      <a:r>
                        <a:rPr lang="ru-RU" sz="1400" dirty="0" err="1" smtClean="0"/>
                        <a:t>Специалитет</a:t>
                      </a:r>
                      <a:endParaRPr lang="ru-RU" sz="1400" b="1" dirty="0">
                        <a:latin typeface="Times New Roman" pitchFamily="18" charset="0"/>
                        <a:cs typeface="Times New Roman" pitchFamily="18" charset="0"/>
                      </a:endParaRPr>
                    </a:p>
                  </a:txBody>
                  <a:tcPr/>
                </a:tc>
                <a:tc>
                  <a:txBody>
                    <a:bodyPr/>
                    <a:lstStyle/>
                    <a:p>
                      <a:pPr algn="ctr"/>
                      <a:r>
                        <a:rPr lang="ru-RU" sz="1400" dirty="0" smtClean="0"/>
                        <a:t>17</a:t>
                      </a: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r>
              <a:tr h="496254">
                <a:tc>
                  <a:txBody>
                    <a:bodyPr/>
                    <a:lstStyle/>
                    <a:p>
                      <a:r>
                        <a:rPr lang="ru-RU" sz="1400" dirty="0" smtClean="0"/>
                        <a:t>Магистратура</a:t>
                      </a: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c>
                  <a:txBody>
                    <a:bodyPr/>
                    <a:lstStyle/>
                    <a:p>
                      <a:pPr algn="ctr"/>
                      <a:r>
                        <a:rPr lang="ru-RU" sz="1400" dirty="0" smtClean="0"/>
                        <a:t>26</a:t>
                      </a: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r>
              <a:tr h="496254">
                <a:tc>
                  <a:txBody>
                    <a:bodyPr/>
                    <a:lstStyle/>
                    <a:p>
                      <a:r>
                        <a:rPr lang="ru-RU" sz="1400" dirty="0" smtClean="0"/>
                        <a:t>Аспирантура</a:t>
                      </a:r>
                      <a:endParaRPr lang="ru-RU" sz="1400" b="1" dirty="0">
                        <a:latin typeface="Times New Roman" pitchFamily="18" charset="0"/>
                        <a:cs typeface="Times New Roman" pitchFamily="18" charset="0"/>
                      </a:endParaRPr>
                    </a:p>
                  </a:txBody>
                  <a:tcPr/>
                </a:tc>
                <a:tc>
                  <a:txBody>
                    <a:bodyPr/>
                    <a:lstStyle/>
                    <a:p>
                      <a:pPr algn="ctr"/>
                      <a:r>
                        <a:rPr lang="ru-RU" sz="1400" dirty="0" smtClean="0"/>
                        <a:t>25</a:t>
                      </a:r>
                      <a:endParaRPr lang="ru-RU" sz="1400" b="1" dirty="0">
                        <a:latin typeface="Times New Roman" pitchFamily="18" charset="0"/>
                        <a:cs typeface="Times New Roman" pitchFamily="18" charset="0"/>
                      </a:endParaRPr>
                    </a:p>
                  </a:txBody>
                  <a:tcPr/>
                </a:tc>
                <a:tc>
                  <a:txBody>
                    <a:bodyPr/>
                    <a:lstStyle/>
                    <a:p>
                      <a:pPr algn="ctr"/>
                      <a:r>
                        <a:rPr lang="ru-RU" sz="1400" dirty="0" smtClean="0"/>
                        <a:t>5</a:t>
                      </a:r>
                      <a:endParaRPr lang="ru-RU" sz="1400" b="1" dirty="0">
                        <a:latin typeface="Times New Roman" pitchFamily="18" charset="0"/>
                        <a:cs typeface="Times New Roman" pitchFamily="18" charset="0"/>
                      </a:endParaRPr>
                    </a:p>
                  </a:txBody>
                  <a:tcPr/>
                </a:tc>
                <a:tc>
                  <a:txBody>
                    <a:bodyPr/>
                    <a:lstStyle/>
                    <a:p>
                      <a:pPr algn="ctr"/>
                      <a:r>
                        <a:rPr lang="ru-RU" sz="1400" dirty="0" smtClean="0"/>
                        <a:t>1</a:t>
                      </a:r>
                      <a:endParaRPr lang="ru-RU" sz="1400" b="1" dirty="0">
                        <a:latin typeface="Times New Roman" pitchFamily="18" charset="0"/>
                        <a:cs typeface="Times New Roman" pitchFamily="18" charset="0"/>
                      </a:endParaRPr>
                    </a:p>
                  </a:txBody>
                  <a:tcPr/>
                </a:tc>
              </a:tr>
              <a:tr h="496254">
                <a:tc>
                  <a:txBody>
                    <a:bodyPr/>
                    <a:lstStyle/>
                    <a:p>
                      <a:r>
                        <a:rPr lang="ru-RU" sz="1400" dirty="0" smtClean="0"/>
                        <a:t>Очное обучение</a:t>
                      </a:r>
                      <a:endParaRPr lang="ru-RU" sz="1400" b="1" dirty="0">
                        <a:latin typeface="Times New Roman" pitchFamily="18" charset="0"/>
                        <a:cs typeface="Times New Roman" pitchFamily="18" charset="0"/>
                      </a:endParaRPr>
                    </a:p>
                  </a:txBody>
                  <a:tcPr/>
                </a:tc>
                <a:tc>
                  <a:txBody>
                    <a:bodyPr/>
                    <a:lstStyle/>
                    <a:p>
                      <a:pPr algn="ctr"/>
                      <a:r>
                        <a:rPr lang="ru-RU" sz="1400" dirty="0" smtClean="0"/>
                        <a:t>626</a:t>
                      </a:r>
                      <a:endParaRPr lang="ru-RU" sz="1400" b="1" dirty="0">
                        <a:latin typeface="Times New Roman" pitchFamily="18" charset="0"/>
                        <a:cs typeface="Times New Roman" pitchFamily="18" charset="0"/>
                      </a:endParaRPr>
                    </a:p>
                  </a:txBody>
                  <a:tcPr/>
                </a:tc>
                <a:tc>
                  <a:txBody>
                    <a:bodyPr/>
                    <a:lstStyle/>
                    <a:p>
                      <a:pPr algn="ctr"/>
                      <a:r>
                        <a:rPr lang="ru-RU" sz="1400" dirty="0" smtClean="0"/>
                        <a:t>44</a:t>
                      </a:r>
                      <a:endParaRPr lang="ru-RU" sz="1400" b="1" dirty="0">
                        <a:latin typeface="Times New Roman" pitchFamily="18" charset="0"/>
                        <a:cs typeface="Times New Roman" pitchFamily="18" charset="0"/>
                      </a:endParaRPr>
                    </a:p>
                  </a:txBody>
                  <a:tcPr/>
                </a:tc>
                <a:tc>
                  <a:txBody>
                    <a:bodyPr/>
                    <a:lstStyle/>
                    <a:p>
                      <a:pPr algn="ctr"/>
                      <a:r>
                        <a:rPr lang="ru-RU" sz="1400" dirty="0" smtClean="0"/>
                        <a:t>39</a:t>
                      </a:r>
                      <a:endParaRPr lang="ru-RU" sz="1400" b="1" dirty="0">
                        <a:latin typeface="Times New Roman" pitchFamily="18" charset="0"/>
                        <a:cs typeface="Times New Roman" pitchFamily="18" charset="0"/>
                      </a:endParaRPr>
                    </a:p>
                  </a:txBody>
                  <a:tcPr/>
                </a:tc>
              </a:tr>
              <a:tr h="460291">
                <a:tc>
                  <a:txBody>
                    <a:bodyPr/>
                    <a:lstStyle/>
                    <a:p>
                      <a:r>
                        <a:rPr lang="ru-RU" sz="1400" dirty="0" smtClean="0"/>
                        <a:t>Заочное</a:t>
                      </a:r>
                      <a:r>
                        <a:rPr lang="ru-RU" sz="1400" baseline="0" dirty="0" smtClean="0"/>
                        <a:t> обучение</a:t>
                      </a: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c>
                  <a:txBody>
                    <a:bodyPr/>
                    <a:lstStyle/>
                    <a:p>
                      <a:pPr algn="ctr"/>
                      <a:r>
                        <a:rPr lang="ru-RU" sz="1400" dirty="0" smtClean="0"/>
                        <a:t>31 (</a:t>
                      </a:r>
                      <a:r>
                        <a:rPr lang="ru-RU" sz="1400" dirty="0" err="1" smtClean="0"/>
                        <a:t>специалитет</a:t>
                      </a:r>
                      <a:r>
                        <a:rPr lang="ru-RU" sz="1400" dirty="0" smtClean="0"/>
                        <a:t>) </a:t>
                      </a:r>
                    </a:p>
                    <a:p>
                      <a:pPr algn="ctr"/>
                      <a:r>
                        <a:rPr lang="ru-RU" sz="1400" dirty="0" smtClean="0"/>
                        <a:t>52 (</a:t>
                      </a:r>
                      <a:r>
                        <a:rPr lang="ru-RU" sz="1400" dirty="0" err="1" smtClean="0"/>
                        <a:t>бакалавриат</a:t>
                      </a:r>
                      <a:r>
                        <a:rPr lang="ru-RU" sz="1400" dirty="0" smtClean="0"/>
                        <a:t>)</a:t>
                      </a:r>
                      <a:endParaRPr lang="ru-RU" sz="1400" b="1" dirty="0">
                        <a:latin typeface="Times New Roman" pitchFamily="18" charset="0"/>
                        <a:cs typeface="Times New Roman" pitchFamily="18" charset="0"/>
                      </a:endParaRPr>
                    </a:p>
                  </a:txBody>
                  <a:tcPr/>
                </a:tc>
                <a:tc>
                  <a:txBody>
                    <a:bodyPr/>
                    <a:lstStyle/>
                    <a:p>
                      <a:pPr algn="ctr"/>
                      <a:endParaRPr lang="ru-RU" sz="1400" b="1" dirty="0">
                        <a:latin typeface="Times New Roman" pitchFamily="18" charset="0"/>
                        <a:cs typeface="Times New Roman" pitchFamily="18" charset="0"/>
                      </a:endParaRPr>
                    </a:p>
                  </a:txBody>
                  <a:tcPr/>
                </a:tc>
              </a:tr>
              <a:tr h="496254">
                <a:tc>
                  <a:txBody>
                    <a:bodyPr/>
                    <a:lstStyle/>
                    <a:p>
                      <a:r>
                        <a:rPr lang="ru-RU" sz="1400" dirty="0" smtClean="0"/>
                        <a:t>Всего по ФТИ</a:t>
                      </a:r>
                      <a:endParaRPr lang="ru-RU" sz="1400" b="1" dirty="0">
                        <a:latin typeface="Times New Roman" pitchFamily="18" charset="0"/>
                        <a:cs typeface="Times New Roman" pitchFamily="18" charset="0"/>
                      </a:endParaRPr>
                    </a:p>
                  </a:txBody>
                  <a:tcPr/>
                </a:tc>
                <a:tc>
                  <a:txBody>
                    <a:bodyPr/>
                    <a:lstStyle/>
                    <a:p>
                      <a:pPr algn="ctr"/>
                      <a:r>
                        <a:rPr lang="ru-RU" sz="1400" dirty="0" smtClean="0"/>
                        <a:t>709 очников</a:t>
                      </a:r>
                    </a:p>
                    <a:p>
                      <a:pPr algn="ctr"/>
                      <a:r>
                        <a:rPr lang="ru-RU" sz="1400" dirty="0" smtClean="0"/>
                        <a:t>32 аспиранта</a:t>
                      </a:r>
                      <a:endParaRPr lang="ru-RU" sz="1400" b="1" dirty="0">
                        <a:latin typeface="Times New Roman" pitchFamily="18" charset="0"/>
                        <a:cs typeface="Times New Roman" pitchFamily="18" charset="0"/>
                      </a:endParaRPr>
                    </a:p>
                  </a:txBody>
                  <a:tcPr/>
                </a:tc>
                <a:tc>
                  <a:txBody>
                    <a:bodyPr/>
                    <a:lstStyle/>
                    <a:p>
                      <a:pPr algn="ctr"/>
                      <a:r>
                        <a:rPr lang="ru-RU" sz="1400" dirty="0" smtClean="0"/>
                        <a:t>44 очника</a:t>
                      </a:r>
                    </a:p>
                    <a:p>
                      <a:pPr algn="ctr"/>
                      <a:r>
                        <a:rPr lang="ru-RU" sz="1400" dirty="0" smtClean="0"/>
                        <a:t>82 заочника</a:t>
                      </a:r>
                      <a:endParaRPr lang="ru-RU" sz="1400" b="1" dirty="0">
                        <a:latin typeface="Times New Roman" pitchFamily="18" charset="0"/>
                        <a:cs typeface="Times New Roman" pitchFamily="18" charset="0"/>
                      </a:endParaRPr>
                    </a:p>
                  </a:txBody>
                  <a:tcPr/>
                </a:tc>
                <a:tc>
                  <a:txBody>
                    <a:bodyPr/>
                    <a:lstStyle/>
                    <a:p>
                      <a:pPr algn="ctr"/>
                      <a:r>
                        <a:rPr lang="ru-RU" sz="1400" dirty="0" smtClean="0"/>
                        <a:t>39</a:t>
                      </a:r>
                      <a:endParaRPr lang="ru-RU" sz="1400" b="1" dirty="0">
                        <a:latin typeface="Times New Roman" pitchFamily="18" charset="0"/>
                        <a:cs typeface="Times New Roman" pitchFamily="18" charset="0"/>
                      </a:endParaRPr>
                    </a:p>
                  </a:txBody>
                  <a:tcPr/>
                </a:tc>
              </a:tr>
            </a:tbl>
          </a:graphicData>
        </a:graphic>
      </p:graphicFrame>
      <p:graphicFrame>
        <p:nvGraphicFramePr>
          <p:cNvPr id="4" name="Таблица 3"/>
          <p:cNvGraphicFramePr>
            <a:graphicFrameLocks noGrp="1"/>
          </p:cNvGraphicFramePr>
          <p:nvPr/>
        </p:nvGraphicFramePr>
        <p:xfrm>
          <a:off x="785786" y="5000636"/>
          <a:ext cx="7429552" cy="1094408"/>
        </p:xfrm>
        <a:graphic>
          <a:graphicData uri="http://schemas.openxmlformats.org/drawingml/2006/table">
            <a:tbl>
              <a:tblPr>
                <a:tableStyleId>{0505E3EF-67EA-436B-97B2-0124C06EBD24}</a:tableStyleId>
              </a:tblPr>
              <a:tblGrid>
                <a:gridCol w="525334"/>
                <a:gridCol w="474798"/>
                <a:gridCol w="2261746"/>
                <a:gridCol w="738650"/>
                <a:gridCol w="714380"/>
                <a:gridCol w="638008"/>
                <a:gridCol w="659244"/>
                <a:gridCol w="590571"/>
                <a:gridCol w="826821"/>
              </a:tblGrid>
              <a:tr h="428628">
                <a:tc>
                  <a:txBody>
                    <a:bodyPr/>
                    <a:lstStyle/>
                    <a:p>
                      <a:pPr algn="ctr" fontAlgn="ctr"/>
                      <a:r>
                        <a:rPr lang="ru-RU" sz="900" u="none" strike="noStrike" dirty="0" err="1"/>
                        <a:t>УчП</a:t>
                      </a:r>
                      <a:endParaRPr lang="ru-RU" sz="900" b="1" i="0" u="none" strike="noStrike" dirty="0">
                        <a:solidFill>
                          <a:srgbClr val="000000"/>
                        </a:solidFill>
                        <a:latin typeface="Times New Roman"/>
                      </a:endParaRPr>
                    </a:p>
                  </a:txBody>
                  <a:tcPr marL="0" marR="0" marT="0" marB="0" anchor="ctr"/>
                </a:tc>
                <a:tc>
                  <a:txBody>
                    <a:bodyPr/>
                    <a:lstStyle/>
                    <a:p>
                      <a:pPr algn="l" fontAlgn="ctr"/>
                      <a:r>
                        <a:rPr lang="ru-RU" sz="900" u="none" strike="noStrike" dirty="0" err="1"/>
                        <a:t>ф</a:t>
                      </a:r>
                      <a:r>
                        <a:rPr lang="ru-RU" sz="900" u="none" strike="noStrike" dirty="0"/>
                        <a:t>/о</a:t>
                      </a:r>
                      <a:endParaRPr lang="ru-RU" sz="900" b="0" i="0" u="none" strike="noStrike" dirty="0">
                        <a:solidFill>
                          <a:srgbClr val="000000"/>
                        </a:solidFill>
                        <a:latin typeface="Times New Roman"/>
                      </a:endParaRPr>
                    </a:p>
                  </a:txBody>
                  <a:tcPr marL="0" marR="0" marT="0" marB="0" anchor="ctr"/>
                </a:tc>
                <a:tc>
                  <a:txBody>
                    <a:bodyPr/>
                    <a:lstStyle/>
                    <a:p>
                      <a:pPr algn="l" fontAlgn="ctr"/>
                      <a:r>
                        <a:rPr lang="ru-RU" sz="900" u="none" strike="noStrike" dirty="0"/>
                        <a:t> </a:t>
                      </a:r>
                      <a:endParaRPr lang="ru-RU" sz="900" b="1" i="0" u="none" strike="noStrike" dirty="0">
                        <a:solidFill>
                          <a:srgbClr val="000000"/>
                        </a:solidFill>
                        <a:latin typeface="Times New Roman"/>
                      </a:endParaRPr>
                    </a:p>
                  </a:txBody>
                  <a:tcPr marL="0" marR="0" marT="0" marB="0" anchor="ctr"/>
                </a:tc>
                <a:tc>
                  <a:txBody>
                    <a:bodyPr/>
                    <a:lstStyle/>
                    <a:p>
                      <a:pPr algn="l" fontAlgn="ctr"/>
                      <a:r>
                        <a:rPr lang="ru-RU" sz="1200" u="none" strike="noStrike" dirty="0"/>
                        <a:t> </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1 курс</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2 курс</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3 курс</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4 курс</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5-6курс</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r>
              <a:tr h="332890">
                <a:tc rowSpan="2">
                  <a:txBody>
                    <a:bodyPr/>
                    <a:lstStyle/>
                    <a:p>
                      <a:pPr algn="ctr" fontAlgn="ctr"/>
                      <a:r>
                        <a:rPr lang="ru-RU" sz="900" u="none" strike="noStrike"/>
                        <a:t>ФТИ</a:t>
                      </a:r>
                      <a:endParaRPr lang="ru-RU" sz="900" b="1" i="0" u="none" strike="noStrike">
                        <a:solidFill>
                          <a:srgbClr val="000000"/>
                        </a:solidFill>
                        <a:latin typeface="Times New Roman"/>
                      </a:endParaRPr>
                    </a:p>
                  </a:txBody>
                  <a:tcPr marL="0" marR="0" marT="0" marB="0" anchor="ctr"/>
                </a:tc>
                <a:tc rowSpan="2">
                  <a:txBody>
                    <a:bodyPr/>
                    <a:lstStyle/>
                    <a:p>
                      <a:pPr algn="ctr" fontAlgn="ctr"/>
                      <a:r>
                        <a:rPr lang="ru-RU" sz="900" u="none" strike="noStrike"/>
                        <a:t>о/о</a:t>
                      </a:r>
                      <a:endParaRPr lang="ru-RU" sz="900" b="0" i="0" u="none" strike="noStrike">
                        <a:solidFill>
                          <a:srgbClr val="000000"/>
                        </a:solidFill>
                        <a:latin typeface="Times New Roman"/>
                      </a:endParaRPr>
                    </a:p>
                  </a:txBody>
                  <a:tcPr marL="0" marR="0" marT="0" marB="0" anchor="ctr"/>
                </a:tc>
                <a:tc>
                  <a:txBody>
                    <a:bodyPr/>
                    <a:lstStyle/>
                    <a:p>
                      <a:pPr algn="l" fontAlgn="ctr"/>
                      <a:r>
                        <a:rPr lang="ru-RU" sz="900" u="none" strike="noStrike" dirty="0"/>
                        <a:t>контингент</a:t>
                      </a:r>
                      <a:endParaRPr lang="ru-RU" sz="900" b="1" i="0" u="none" strike="noStrike" dirty="0">
                        <a:solidFill>
                          <a:srgbClr val="000000"/>
                        </a:solidFill>
                        <a:latin typeface="Times New Roman"/>
                      </a:endParaRPr>
                    </a:p>
                  </a:txBody>
                  <a:tcPr marL="0" marR="0" marT="0" marB="0" anchor="ctr"/>
                </a:tc>
                <a:tc>
                  <a:txBody>
                    <a:bodyPr/>
                    <a:lstStyle/>
                    <a:p>
                      <a:pPr algn="ctr" fontAlgn="ctr"/>
                      <a:r>
                        <a:rPr lang="ru-RU" sz="1200" u="none" strike="noStrike" dirty="0"/>
                        <a:t>709</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a:t>204</a:t>
                      </a:r>
                      <a:endParaRPr lang="ru-RU" sz="1200" b="1" i="0" u="none" strike="noStrike">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168</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147</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150</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40</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r>
              <a:tr h="332890">
                <a:tc vMerge="1">
                  <a:txBody>
                    <a:bodyPr/>
                    <a:lstStyle/>
                    <a:p>
                      <a:endParaRPr lang="ru-RU"/>
                    </a:p>
                  </a:txBody>
                  <a:tcPr/>
                </a:tc>
                <a:tc vMerge="1">
                  <a:txBody>
                    <a:bodyPr/>
                    <a:lstStyle/>
                    <a:p>
                      <a:endParaRPr lang="ru-RU"/>
                    </a:p>
                  </a:txBody>
                  <a:tcPr/>
                </a:tc>
                <a:tc>
                  <a:txBody>
                    <a:bodyPr/>
                    <a:lstStyle/>
                    <a:p>
                      <a:pPr algn="l" fontAlgn="ctr"/>
                      <a:r>
                        <a:rPr lang="ru-RU" sz="900" u="none" strike="noStrike" dirty="0"/>
                        <a:t>количество групп</a:t>
                      </a:r>
                      <a:endParaRPr lang="ru-RU" sz="900" b="0" i="0" u="none" strike="noStrike" dirty="0">
                        <a:solidFill>
                          <a:srgbClr val="000000"/>
                        </a:solidFill>
                        <a:latin typeface="Times New Roman"/>
                      </a:endParaRPr>
                    </a:p>
                  </a:txBody>
                  <a:tcPr marL="0" marR="0" marT="0" marB="0" anchor="ctr"/>
                </a:tc>
                <a:tc>
                  <a:txBody>
                    <a:bodyPr/>
                    <a:lstStyle/>
                    <a:p>
                      <a:pPr algn="ctr" fontAlgn="ctr"/>
                      <a:r>
                        <a:rPr lang="ru-RU" sz="1200" u="none" strike="noStrike" dirty="0" smtClean="0"/>
                        <a:t>44</a:t>
                      </a:r>
                      <a:endParaRPr lang="ru-RU" sz="1200" b="1"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a:t>15</a:t>
                      </a:r>
                      <a:endParaRPr lang="ru-RU" sz="1200" b="0" i="0" u="none" strike="noStrike">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a:t>9</a:t>
                      </a:r>
                      <a:endParaRPr lang="ru-RU" sz="1200" b="0" i="0" u="none" strike="noStrike">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10</a:t>
                      </a:r>
                      <a:endParaRPr lang="ru-RU" sz="1200" b="0"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a:t>9</a:t>
                      </a:r>
                      <a:endParaRPr lang="ru-RU" sz="1200" b="0" i="0" u="none" strike="noStrike" dirty="0">
                        <a:solidFill>
                          <a:srgbClr val="000000"/>
                        </a:solidFill>
                        <a:latin typeface="Times New Roman" pitchFamily="18" charset="0"/>
                        <a:cs typeface="Times New Roman" pitchFamily="18" charset="0"/>
                      </a:endParaRPr>
                    </a:p>
                  </a:txBody>
                  <a:tcPr marL="0" marR="0" marT="0" marB="0" anchor="ctr"/>
                </a:tc>
                <a:tc>
                  <a:txBody>
                    <a:bodyPr/>
                    <a:lstStyle/>
                    <a:p>
                      <a:pPr algn="ctr" fontAlgn="ctr"/>
                      <a:r>
                        <a:rPr lang="ru-RU" sz="1200" u="none" strike="noStrike" dirty="0" smtClean="0"/>
                        <a:t>1</a:t>
                      </a:r>
                      <a:endParaRPr lang="ru-RU" sz="1200" b="0" i="0" u="none" strike="noStrike" dirty="0">
                        <a:solidFill>
                          <a:srgbClr val="000000"/>
                        </a:solidFill>
                        <a:latin typeface="Times New Roman" pitchFamily="18" charset="0"/>
                        <a:cs typeface="Times New Roman" pitchFamily="18" charset="0"/>
                      </a:endParaRPr>
                    </a:p>
                  </a:txBody>
                  <a:tcPr marL="0" marR="0" marT="0" marB="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868346"/>
          </a:xfrm>
          <a:solidFill>
            <a:schemeClr val="accent2">
              <a:lumMod val="20000"/>
              <a:lumOff val="80000"/>
            </a:schemeClr>
          </a:solidFill>
        </p:spPr>
        <p:txBody>
          <a:bodyPr/>
          <a:lstStyle/>
          <a:p>
            <a:pPr algn="ctr">
              <a:defRPr/>
            </a:pPr>
            <a:r>
              <a:rPr lang="ru-RU" sz="2000" b="1" dirty="0" smtClean="0">
                <a:solidFill>
                  <a:srgbClr val="C00000"/>
                </a:solidFill>
              </a:rPr>
              <a:t>ПРОФОРИЕНТАЦИОННАЯ РАБОТА</a:t>
            </a:r>
            <a:endParaRPr lang="ru-RU" sz="2000" b="1" dirty="0">
              <a:solidFill>
                <a:srgbClr val="C00000"/>
              </a:solidFill>
            </a:endParaRPr>
          </a:p>
        </p:txBody>
      </p:sp>
      <p:sp>
        <p:nvSpPr>
          <p:cNvPr id="25603" name="Содержимое 3"/>
          <p:cNvSpPr>
            <a:spLocks noGrp="1"/>
          </p:cNvSpPr>
          <p:nvPr>
            <p:ph idx="1"/>
          </p:nvPr>
        </p:nvSpPr>
        <p:spPr>
          <a:xfrm>
            <a:off x="304800" y="1214438"/>
            <a:ext cx="8686800" cy="4865687"/>
          </a:xfrm>
          <a:solidFill>
            <a:schemeClr val="accent3">
              <a:lumMod val="40000"/>
              <a:lumOff val="60000"/>
            </a:schemeClr>
          </a:solidFill>
        </p:spPr>
        <p:txBody>
          <a:bodyPr/>
          <a:lstStyle/>
          <a:p>
            <a:r>
              <a:rPr lang="ru-RU" dirty="0" smtClean="0"/>
              <a:t>Беседы в школах</a:t>
            </a:r>
          </a:p>
          <a:p>
            <a:r>
              <a:rPr lang="ru-RU" dirty="0" smtClean="0"/>
              <a:t>Базовые школы</a:t>
            </a:r>
          </a:p>
          <a:p>
            <a:r>
              <a:rPr lang="ru-RU" dirty="0" smtClean="0"/>
              <a:t>Дни открытых дверей</a:t>
            </a:r>
          </a:p>
          <a:p>
            <a:r>
              <a:rPr lang="ru-RU" dirty="0" smtClean="0"/>
              <a:t>ШАФТИ</a:t>
            </a:r>
          </a:p>
          <a:p>
            <a:r>
              <a:rPr lang="ru-RU" dirty="0" smtClean="0"/>
              <a:t>МФА</a:t>
            </a:r>
          </a:p>
          <a:p>
            <a:r>
              <a:rPr lang="ru-RU" dirty="0" smtClean="0"/>
              <a:t>Олимпиады. </a:t>
            </a:r>
            <a:r>
              <a:rPr lang="ru-RU" b="1" dirty="0" smtClean="0"/>
              <a:t>СВОШ по физике </a:t>
            </a:r>
            <a:r>
              <a:rPr lang="ru-RU" dirty="0" smtClean="0"/>
              <a:t>включен в Российский перечень олимпиад</a:t>
            </a:r>
          </a:p>
          <a:p>
            <a:r>
              <a:rPr lang="ru-RU" dirty="0" smtClean="0"/>
              <a:t>Проектная деятельность</a:t>
            </a:r>
          </a:p>
          <a:p>
            <a:endParaRPr lang="ru-RU" dirty="0" smtClean="0"/>
          </a:p>
        </p:txBody>
      </p:sp>
      <p:sp>
        <p:nvSpPr>
          <p:cNvPr id="2" name="Номер слайда 1"/>
          <p:cNvSpPr>
            <a:spLocks noGrp="1"/>
          </p:cNvSpPr>
          <p:nvPr>
            <p:ph type="sldNum" sz="quarter" idx="12"/>
          </p:nvPr>
        </p:nvSpPr>
        <p:spPr/>
        <p:txBody>
          <a:bodyPr/>
          <a:lstStyle/>
          <a:p>
            <a:pPr>
              <a:defRPr/>
            </a:pPr>
            <a:fld id="{004B395F-2E31-4FA2-8E5A-005717B87677}" type="slidenum">
              <a:rPr lang="ru-RU" smtClean="0"/>
              <a:pPr>
                <a:defRPr/>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2033</TotalTime>
  <Words>3750</Words>
  <Application>Microsoft Office PowerPoint</Application>
  <PresentationFormat>Экран (4:3)</PresentationFormat>
  <Paragraphs>1070</Paragraphs>
  <Slides>41</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41</vt:i4>
      </vt:variant>
    </vt:vector>
  </HeadingPairs>
  <TitlesOfParts>
    <vt:vector size="44" baseType="lpstr">
      <vt:lpstr>Тема Office</vt:lpstr>
      <vt:lpstr>Лист Microsoft Office Excel 97-2003</vt:lpstr>
      <vt:lpstr>Worksheet</vt:lpstr>
      <vt:lpstr>Слайд 1</vt:lpstr>
      <vt:lpstr>Слайд 2</vt:lpstr>
      <vt:lpstr>Кадровый состав на 01.09.2015</vt:lpstr>
      <vt:lpstr>Основные реализуемые ООП</vt:lpstr>
      <vt:lpstr>Слайд 5</vt:lpstr>
      <vt:lpstr>Слайд 6</vt:lpstr>
      <vt:lpstr>Слайд 7</vt:lpstr>
      <vt:lpstr>Слайд 8</vt:lpstr>
      <vt:lpstr>ПРОФОРИЕНТАЦИОННАЯ РАБОТА</vt:lpstr>
      <vt:lpstr>1.1.  Подготовительная работа.   </vt:lpstr>
      <vt:lpstr>1. 2. Взаимодействие со школами.   </vt:lpstr>
      <vt:lpstr>Слайд 12</vt:lpstr>
      <vt:lpstr>Слайд 13</vt:lpstr>
      <vt:lpstr>  1. 3. Профориентационная работа через предметные олимпиады РС (Я)</vt:lpstr>
      <vt:lpstr>1. 4. Работа с СМИ. </vt:lpstr>
      <vt:lpstr>1. 6. «ШАФТИ -15».  1.6. 1. Составление списка более подготовленных абитуриентов  </vt:lpstr>
      <vt:lpstr>1.6.2. Работа ША ФТИ </vt:lpstr>
      <vt:lpstr>Средние баллы ЕГЭ за 4 года</vt:lpstr>
      <vt:lpstr> Сравнительная диаграмма итогов зимней сессии по общей и качественной успеваемости за 5лет </vt:lpstr>
      <vt:lpstr>Сравнительная диаграмма итогов летней сессии по общей и качественной успеваемости за 4 года </vt:lpstr>
      <vt:lpstr>Результаты диагностического тестирования </vt:lpstr>
      <vt:lpstr> Дополнительные курсы по линии ФДОП для первокурсников</vt:lpstr>
      <vt:lpstr>Результаты репетиционного тестирования (по итогам 2014 г.)</vt:lpstr>
      <vt:lpstr>Результаты ФИЭБ</vt:lpstr>
      <vt:lpstr>Слайд 25</vt:lpstr>
      <vt:lpstr>Открытые занятия, проведенные за 2014-2015 учебный год</vt:lpstr>
      <vt:lpstr>Открытые занятия, проведенные за 2014-2015 учебный год</vt:lpstr>
      <vt:lpstr>Итоги ВКР на 2014-2015 уч.г.</vt:lpstr>
      <vt:lpstr>Итоги ГЭК на 2014-2015уч.г.</vt:lpstr>
      <vt:lpstr>Студенты, окончившие с красным дипломом</vt:lpstr>
      <vt:lpstr>Проведение кружков и факультативов</vt:lpstr>
      <vt:lpstr>Слайд 32</vt:lpstr>
      <vt:lpstr>Научно-исследовательская работа ФТИ</vt:lpstr>
      <vt:lpstr>Встреча с работадателями, выпускниками </vt:lpstr>
      <vt:lpstr>Объем НИОКР на 1 НПР</vt:lpstr>
      <vt:lpstr>КОНФЕРЕНЦИИ, проводимые ФТИ</vt:lpstr>
      <vt:lpstr>Слайд 37</vt:lpstr>
      <vt:lpstr>Слайд 38</vt:lpstr>
      <vt:lpstr>Участие студентов на олимпиадах </vt:lpstr>
      <vt:lpstr>Награды за участие в конкурсах</vt:lpstr>
      <vt:lpstr>Именные стипендии студентов ФТИ</vt:lpstr>
    </vt:vector>
  </TitlesOfParts>
  <Company>DNA Project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199</cp:revision>
  <dcterms:created xsi:type="dcterms:W3CDTF">2015-10-07T08:17:35Z</dcterms:created>
  <dcterms:modified xsi:type="dcterms:W3CDTF">2015-11-06T08:29:10Z</dcterms:modified>
</cp:coreProperties>
</file>