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092" r:id="rId2"/>
  </p:sldMasterIdLst>
  <p:sldIdLst>
    <p:sldId id="269" r:id="rId3"/>
    <p:sldId id="256" r:id="rId4"/>
    <p:sldId id="283" r:id="rId5"/>
    <p:sldId id="257" r:id="rId6"/>
    <p:sldId id="292" r:id="rId7"/>
    <p:sldId id="288" r:id="rId8"/>
    <p:sldId id="271" r:id="rId9"/>
    <p:sldId id="311" r:id="rId10"/>
    <p:sldId id="310" r:id="rId11"/>
    <p:sldId id="312" r:id="rId12"/>
    <p:sldId id="313" r:id="rId13"/>
    <p:sldId id="285" r:id="rId14"/>
    <p:sldId id="294" r:id="rId15"/>
    <p:sldId id="262" r:id="rId16"/>
    <p:sldId id="284" r:id="rId17"/>
    <p:sldId id="300" r:id="rId18"/>
    <p:sldId id="286" r:id="rId19"/>
    <p:sldId id="272" r:id="rId20"/>
    <p:sldId id="301" r:id="rId21"/>
    <p:sldId id="299" r:id="rId22"/>
    <p:sldId id="278" r:id="rId23"/>
    <p:sldId id="303" r:id="rId24"/>
    <p:sldId id="289" r:id="rId25"/>
    <p:sldId id="273" r:id="rId26"/>
    <p:sldId id="305" r:id="rId27"/>
    <p:sldId id="296" r:id="rId28"/>
    <p:sldId id="279" r:id="rId29"/>
    <p:sldId id="297" r:id="rId30"/>
    <p:sldId id="280" r:id="rId31"/>
    <p:sldId id="306" r:id="rId32"/>
    <p:sldId id="298" r:id="rId33"/>
    <p:sldId id="281" r:id="rId34"/>
    <p:sldId id="307" r:id="rId35"/>
    <p:sldId id="308" r:id="rId36"/>
    <p:sldId id="309" r:id="rId37"/>
    <p:sldId id="316" r:id="rId38"/>
    <p:sldId id="318" r:id="rId39"/>
    <p:sldId id="321" r:id="rId40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  <p15:guide id="5" orient="horz" pos="2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3A"/>
    <a:srgbClr val="E5E6F3"/>
    <a:srgbClr val="FF9900"/>
    <a:srgbClr val="C5D0E5"/>
    <a:srgbClr val="B4C2DE"/>
    <a:srgbClr val="99ACD3"/>
    <a:srgbClr val="140CB8"/>
    <a:srgbClr val="2A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4129" autoAdjust="0"/>
  </p:normalViewPr>
  <p:slideViewPr>
    <p:cSldViewPr snapToObjects="1">
      <p:cViewPr varScale="1">
        <p:scale>
          <a:sx n="85" d="100"/>
          <a:sy n="85" d="100"/>
        </p:scale>
        <p:origin x="1050" y="60"/>
      </p:cViewPr>
      <p:guideLst>
        <p:guide orient="horz" pos="2160"/>
        <p:guide pos="2880"/>
        <p:guide orient="horz" pos="3024"/>
        <p:guide pos="4032"/>
        <p:guide orient="horz" pos="2174"/>
      </p:guideLst>
    </p:cSldViewPr>
  </p:slideViewPr>
  <p:outlineViewPr>
    <p:cViewPr>
      <p:scale>
        <a:sx n="33" d="100"/>
        <a:sy n="33" d="100"/>
      </p:scale>
      <p:origin x="42" y="3180"/>
    </p:cViewPr>
  </p:outlineViewPr>
  <p:notesTextViewPr>
    <p:cViewPr>
      <p:scale>
        <a:sx n="300" d="100"/>
        <a:sy n="3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20090" y="7489868"/>
            <a:ext cx="12081510" cy="333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33400" y="6794782"/>
            <a:ext cx="11841480" cy="171132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3400" y="5440680"/>
            <a:ext cx="11841480" cy="1280160"/>
          </a:xfrm>
        </p:spPr>
        <p:txBody>
          <a:bodyPr anchor="b"/>
          <a:lstStyle>
            <a:lvl1pPr marL="0" indent="0" algn="l">
              <a:buNone/>
              <a:defRPr sz="3400">
                <a:solidFill>
                  <a:schemeClr val="tx2">
                    <a:shade val="75000"/>
                  </a:schemeClr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1521440" y="9063533"/>
            <a:ext cx="1062533" cy="34564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01200" y="768988"/>
            <a:ext cx="2560320" cy="819213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768988"/>
            <a:ext cx="8747760" cy="819213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671741" y="4042541"/>
            <a:ext cx="9490754" cy="1261884"/>
            <a:chOff x="1172584" y="1381459"/>
            <a:chExt cx="6779110" cy="901346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28066" cy="90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6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76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678" y="1942832"/>
            <a:ext cx="9488245" cy="2424775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275007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41618" y="1949103"/>
            <a:ext cx="9490754" cy="1261884"/>
            <a:chOff x="1172584" y="1381459"/>
            <a:chExt cx="6779110" cy="901346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28066" cy="90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6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641618" y="4042610"/>
            <a:ext cx="9490754" cy="1261884"/>
            <a:chOff x="1172584" y="1381459"/>
            <a:chExt cx="6779110" cy="901346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28066" cy="90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6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57" y="1686800"/>
            <a:ext cx="10856598" cy="2675002"/>
          </a:xfrm>
        </p:spPr>
        <p:txBody>
          <a:bodyPr anchor="b"/>
          <a:lstStyle>
            <a:lvl1pPr algn="ctr">
              <a:defRPr sz="76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948" y="5274243"/>
            <a:ext cx="10828646" cy="2100262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1618" y="1949103"/>
            <a:ext cx="9490754" cy="1261884"/>
            <a:chOff x="1172584" y="1381459"/>
            <a:chExt cx="6779110" cy="90134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28066" cy="90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6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60120" y="3136392"/>
            <a:ext cx="5325466" cy="54278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503211" y="3136392"/>
            <a:ext cx="5325466" cy="54278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184" y="3136392"/>
            <a:ext cx="4819424" cy="921715"/>
          </a:xfrm>
        </p:spPr>
        <p:txBody>
          <a:bodyPr anchor="b"/>
          <a:lstStyle>
            <a:lvl1pPr marL="0" indent="0" algn="ctr">
              <a:buNone/>
              <a:defRPr sz="3400" b="0">
                <a:solidFill>
                  <a:schemeClr val="tx2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3883" y="4126633"/>
            <a:ext cx="5325466" cy="444215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3229" y="3136392"/>
            <a:ext cx="4826203" cy="921715"/>
          </a:xfrm>
        </p:spPr>
        <p:txBody>
          <a:bodyPr anchor="b"/>
          <a:lstStyle>
            <a:lvl1pPr marL="0" indent="0" algn="ctr">
              <a:buNone/>
              <a:defRPr sz="3400" b="0">
                <a:solidFill>
                  <a:schemeClr val="tx2"/>
                </a:solidFill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4122115"/>
            <a:ext cx="5319619" cy="444215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641618" y="1949103"/>
            <a:ext cx="9490754" cy="1261884"/>
            <a:chOff x="1172584" y="1381459"/>
            <a:chExt cx="6779110" cy="901346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28066" cy="90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6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641618" y="1949103"/>
            <a:ext cx="9490754" cy="1261884"/>
            <a:chOff x="1172584" y="1381459"/>
            <a:chExt cx="6779110" cy="901346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28066" cy="90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6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411" y="2349474"/>
            <a:ext cx="4791476" cy="2641689"/>
          </a:xfrm>
        </p:spPr>
        <p:txBody>
          <a:bodyPr anchor="b"/>
          <a:lstStyle>
            <a:lvl1pPr algn="l">
              <a:defRPr sz="39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02" y="783158"/>
            <a:ext cx="5763334" cy="7793471"/>
          </a:xfrm>
        </p:spPr>
        <p:txBody>
          <a:bodyPr anchor="ctr"/>
          <a:lstStyle>
            <a:lvl1pPr>
              <a:defRPr sz="34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2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48411" y="5045337"/>
            <a:ext cx="4776415" cy="3524205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5013960" y="106682"/>
            <a:ext cx="4053840" cy="40449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521440" y="9063533"/>
            <a:ext cx="1062533" cy="34564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824" y="6536346"/>
            <a:ext cx="10873829" cy="902621"/>
          </a:xfrm>
        </p:spPr>
        <p:txBody>
          <a:bodyPr anchor="b"/>
          <a:lstStyle>
            <a:lvl1pPr algn="ctr">
              <a:defRPr sz="39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3057309" y="933751"/>
            <a:ext cx="6681018" cy="503722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3884" y="7454028"/>
            <a:ext cx="10858770" cy="1126807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641618" y="1949103"/>
            <a:ext cx="9490754" cy="1261884"/>
            <a:chOff x="1172584" y="1381459"/>
            <a:chExt cx="6779110" cy="901346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28066" cy="90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6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3185" y="783158"/>
            <a:ext cx="2349470" cy="77934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3884" y="1189797"/>
            <a:ext cx="7711084" cy="70333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5472671" y="4048541"/>
            <a:ext cx="7672216" cy="1261884"/>
            <a:chOff x="1815339" y="1392451"/>
            <a:chExt cx="5480154" cy="901346"/>
          </a:xfrm>
        </p:grpSpPr>
        <p:sp>
          <p:nvSpPr>
            <p:cNvPr id="12" name="TextBox 11"/>
            <p:cNvSpPr txBox="1"/>
            <p:nvPr/>
          </p:nvSpPr>
          <p:spPr>
            <a:xfrm>
              <a:off x="4171622" y="1392451"/>
              <a:ext cx="828066" cy="901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76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20090" y="4822867"/>
            <a:ext cx="12081510" cy="333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3400" y="2346960"/>
            <a:ext cx="11841480" cy="1706880"/>
          </a:xfrm>
        </p:spPr>
        <p:txBody>
          <a:bodyPr anchor="b"/>
          <a:lstStyle>
            <a:lvl1pPr marL="0" indent="0" algn="r">
              <a:buNone/>
              <a:defRPr sz="28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2665" y="4125922"/>
            <a:ext cx="12161520" cy="165875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2453" y="640080"/>
            <a:ext cx="12161520" cy="1177747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26720" y="2240280"/>
            <a:ext cx="5867400" cy="661416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507480" y="2240280"/>
            <a:ext cx="6080760" cy="661416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26720" y="7574284"/>
            <a:ext cx="12054840" cy="123571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94022" y="933451"/>
            <a:ext cx="6006778" cy="895668"/>
          </a:xfrm>
        </p:spPr>
        <p:txBody>
          <a:bodyPr anchor="ctr"/>
          <a:lstStyle>
            <a:lvl1pPr marL="0" indent="0">
              <a:buNone/>
              <a:defRPr sz="25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503040" y="933451"/>
            <a:ext cx="6009137" cy="895668"/>
          </a:xfrm>
        </p:spPr>
        <p:txBody>
          <a:bodyPr anchor="ctr"/>
          <a:lstStyle>
            <a:lvl1pPr marL="0" indent="0">
              <a:buNone/>
              <a:defRPr sz="25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4022" y="1842455"/>
            <a:ext cx="6006778" cy="551846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508222" y="1842455"/>
            <a:ext cx="6003950" cy="551846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9067800"/>
            <a:ext cx="1066800" cy="34564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720090" y="8427724"/>
            <a:ext cx="12081510" cy="333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22453" y="640080"/>
            <a:ext cx="12161520" cy="1177747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720090" y="8188769"/>
            <a:ext cx="12081510" cy="333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40080" y="7680961"/>
            <a:ext cx="11841480" cy="728980"/>
          </a:xfrm>
        </p:spPr>
        <p:txBody>
          <a:bodyPr anchor="ctr"/>
          <a:lstStyle>
            <a:lvl1pPr algn="l">
              <a:buNone/>
              <a:defRPr sz="2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40085" y="853440"/>
            <a:ext cx="4211638" cy="6720840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5005071" y="853440"/>
            <a:ext cx="7476490" cy="672084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907280" y="863289"/>
            <a:ext cx="7040880" cy="512064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3400" y="6991264"/>
            <a:ext cx="8214360" cy="731203"/>
          </a:xfrm>
        </p:spPr>
        <p:txBody>
          <a:bodyPr anchor="ctr"/>
          <a:lstStyle>
            <a:lvl1pPr algn="l">
              <a:buNone/>
              <a:defRPr sz="2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33400" y="7746509"/>
            <a:ext cx="8214360" cy="1075691"/>
          </a:xfrm>
        </p:spPr>
        <p:txBody>
          <a:bodyPr lIns="153619" tIns="0"/>
          <a:lstStyle>
            <a:lvl1pPr marL="0" indent="0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20090" y="1471262"/>
            <a:ext cx="12081510" cy="333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6720" y="2175832"/>
            <a:ext cx="12161520" cy="6336348"/>
          </a:xfrm>
          <a:prstGeom prst="rect">
            <a:avLst/>
          </a:prstGeom>
        </p:spPr>
        <p:txBody>
          <a:bodyPr vert="horz" lIns="128016" tIns="64008" rIns="128016" bIns="64008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9067800" y="106682"/>
            <a:ext cx="3520440" cy="404495"/>
          </a:xfrm>
          <a:prstGeom prst="rect">
            <a:avLst/>
          </a:prstGeom>
        </p:spPr>
        <p:txBody>
          <a:bodyPr vert="horz" lIns="128016" tIns="64008" rIns="128016" bIns="64008"/>
          <a:lstStyle>
            <a:lvl1pPr algn="l" eaLnBrk="1" latinLnBrk="0" hangingPunct="1">
              <a:defRPr kumimoji="0" sz="1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373880" y="106682"/>
            <a:ext cx="4693920" cy="404495"/>
          </a:xfrm>
          <a:prstGeom prst="rect">
            <a:avLst/>
          </a:prstGeom>
        </p:spPr>
        <p:txBody>
          <a:bodyPr vert="horz" lIns="128016" tIns="64008" rIns="128016" bIns="64008"/>
          <a:lstStyle>
            <a:lvl1pPr algn="r" eaLnBrk="1" latinLnBrk="0" hangingPunct="1">
              <a:defRPr kumimoji="0" sz="1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521440" y="9067805"/>
            <a:ext cx="1066800" cy="342265"/>
          </a:xfrm>
          <a:prstGeom prst="rect">
            <a:avLst/>
          </a:prstGeom>
        </p:spPr>
        <p:txBody>
          <a:bodyPr vert="horz" lIns="128016" tIns="64008" rIns="128016" bIns="64008"/>
          <a:lstStyle>
            <a:lvl1pPr algn="r" eaLnBrk="1" latinLnBrk="0" hangingPunct="1">
              <a:defRPr kumimoji="0" sz="1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6720" y="640080"/>
            <a:ext cx="12161520" cy="1173480"/>
          </a:xfrm>
          <a:prstGeom prst="rect">
            <a:avLst/>
          </a:prstGeom>
        </p:spPr>
        <p:txBody>
          <a:bodyPr vert="horz" lIns="128016" tIns="64008" rIns="128016" bIns="64008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720090" y="1471262"/>
            <a:ext cx="12081510" cy="333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720090" y="1481186"/>
            <a:ext cx="12081510" cy="333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480060" indent="-48006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4500" kern="1200">
          <a:solidFill>
            <a:schemeClr val="tx2"/>
          </a:solidFill>
          <a:latin typeface="+mn-lt"/>
          <a:ea typeface="+mn-ea"/>
          <a:cs typeface="+mn-cs"/>
        </a:defRPr>
      </a:lvl1pPr>
      <a:lvl2pPr marL="1040130" indent="-4000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900" kern="1200">
          <a:solidFill>
            <a:schemeClr val="tx2"/>
          </a:solidFill>
          <a:latin typeface="+mn-lt"/>
          <a:ea typeface="+mn-ea"/>
          <a:cs typeface="+mn-cs"/>
        </a:defRPr>
      </a:lvl2pPr>
      <a:lvl3pPr marL="160020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400" kern="1200">
          <a:solidFill>
            <a:schemeClr val="tx2"/>
          </a:solidFill>
          <a:latin typeface="+mn-lt"/>
          <a:ea typeface="+mn-ea"/>
          <a:cs typeface="+mn-cs"/>
        </a:defRPr>
      </a:lvl3pPr>
      <a:lvl4pPr marL="224028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360" indent="-32004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5pPr>
      <a:lvl6pPr marL="3520440" indent="-32004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6pPr>
      <a:lvl7pPr marL="4160520" indent="-32004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7pPr>
      <a:lvl8pPr marL="4800600" indent="-32004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440680" indent="-32004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887" y="798218"/>
            <a:ext cx="10858768" cy="147595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947" y="3147687"/>
            <a:ext cx="10843707" cy="5428941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529" y="8626020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626020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4970" y="8626020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7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2064" indent="-512064" algn="l" defTabSz="128016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3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088136" indent="-512064" algn="l" defTabSz="128016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31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600200" indent="-512064" algn="l" defTabSz="128016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112264" indent="-448056" algn="l" defTabSz="128016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560320" indent="-448056" algn="l" defTabSz="128016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3008376" indent="-384048" algn="l" defTabSz="1280160" rtl="0" eaLnBrk="1" latinLnBrk="0" hangingPunct="1">
        <a:spcBef>
          <a:spcPts val="560"/>
        </a:spcBef>
        <a:buClr>
          <a:schemeClr val="accent1"/>
        </a:buClr>
        <a:buFont typeface="Wingdings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indent="-384048" algn="l" defTabSz="1280160" rtl="0" eaLnBrk="1" latinLnBrk="0" hangingPunct="1">
        <a:spcBef>
          <a:spcPts val="560"/>
        </a:spcBef>
        <a:buClr>
          <a:schemeClr val="accent1"/>
        </a:buClr>
        <a:buFont typeface="Wingdings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904488" indent="-384048" algn="l" defTabSz="1280160" rtl="0" eaLnBrk="1" latinLnBrk="0" hangingPunct="1">
        <a:spcBef>
          <a:spcPts val="560"/>
        </a:spcBef>
        <a:buClr>
          <a:schemeClr val="accent1"/>
        </a:buClr>
        <a:buFont typeface="Wingdings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indent="-384048" algn="l" defTabSz="1280160" rtl="0" eaLnBrk="1" latinLnBrk="0" hangingPunct="1">
        <a:spcBef>
          <a:spcPts val="560"/>
        </a:spcBef>
        <a:buClr>
          <a:schemeClr val="accent1"/>
        </a:buClr>
        <a:buFont typeface="Wingdings" pitchFamily="2" charset="2"/>
        <a:buChar char="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-vfu.ru/vestnik-svf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pfsvfu.r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mnsvfu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scsvfu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ppsvfu.r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vnzsvfu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possvfu.r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130" y="600733"/>
            <a:ext cx="12061341" cy="1814602"/>
          </a:xfrm>
        </p:spPr>
        <p:txBody>
          <a:bodyPr>
            <a:normAutofit/>
          </a:bodyPr>
          <a:lstStyle/>
          <a:p>
            <a:r>
              <a:rPr lang="ru-RU" sz="3200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ецензируемый </a:t>
            </a:r>
            <a:r>
              <a:rPr lang="ru-RU" sz="32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научный журнал </a:t>
            </a:r>
            <a:r>
              <a:rPr lang="ru-RU" sz="32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«Вестник </a:t>
            </a:r>
            <a:r>
              <a:rPr lang="ru-RU" sz="3200" b="1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Северо-Восточного федерального университета </a:t>
            </a:r>
            <a:r>
              <a:rPr lang="ru-RU" sz="32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им. М. К. </a:t>
            </a:r>
            <a:r>
              <a:rPr lang="ru-RU" sz="3200" b="1" dirty="0" err="1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Аммосова</a:t>
            </a:r>
            <a:r>
              <a:rPr lang="ru-RU" sz="32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Vestnik</a:t>
            </a:r>
            <a:r>
              <a:rPr lang="en-US" sz="32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</a:t>
            </a:r>
            <a:r>
              <a:rPr lang="ru-RU" sz="32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North-Eastern Federal University</a:t>
            </a:r>
            <a:r>
              <a:rPr lang="ru-RU" sz="3200" b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n w="3175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5165" y="3855495"/>
            <a:ext cx="11206245" cy="220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455695" y="4215535"/>
            <a:ext cx="6660741" cy="1260140"/>
          </a:xfrm>
          <a:prstGeom prst="rect">
            <a:avLst/>
          </a:prstGeom>
          <a:ln>
            <a:noFill/>
          </a:ln>
        </p:spPr>
        <p:txBody>
          <a:bodyPr vert="horz" lIns="128016" tIns="64008" rIns="128016" bIns="64008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за </a:t>
            </a:r>
            <a:r>
              <a:rPr lang="ru-RU" sz="6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год </a:t>
            </a:r>
            <a:endParaRPr lang="ru-RU" sz="6000" dirty="0">
              <a:ln w="12700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6" name="Picture 18" descr="C:\Users\цвт\Desktop\новОб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36" y="2685365"/>
            <a:ext cx="4126229" cy="611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390"/>
            <a:ext cx="1280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63A"/>
                </a:solidFill>
                <a:latin typeface="Cambria" pitchFamily="18" charset="0"/>
              </a:rPr>
              <a:t>Авторы из научных учреждений </a:t>
            </a:r>
            <a:r>
              <a:rPr lang="ru-RU" sz="3200" b="1" dirty="0" smtClean="0">
                <a:solidFill>
                  <a:srgbClr val="00063A"/>
                </a:solidFill>
                <a:latin typeface="Cambria" pitchFamily="18" charset="0"/>
              </a:rPr>
              <a:t>России </a:t>
            </a:r>
            <a:r>
              <a:rPr lang="ru-RU" sz="3200" b="1" dirty="0">
                <a:solidFill>
                  <a:srgbClr val="00063A"/>
                </a:solidFill>
                <a:latin typeface="Cambria" pitchFamily="18" charset="0"/>
              </a:rPr>
              <a:t>и </a:t>
            </a:r>
            <a:r>
              <a:rPr lang="ru-RU" sz="3200" b="1" dirty="0" smtClean="0">
                <a:solidFill>
                  <a:srgbClr val="00063A"/>
                </a:solidFill>
                <a:latin typeface="Cambria" pitchFamily="18" charset="0"/>
              </a:rPr>
              <a:t>зарубежья</a:t>
            </a:r>
            <a:endParaRPr lang="ru-RU" sz="3200" b="1" dirty="0">
              <a:solidFill>
                <a:srgbClr val="00063A"/>
              </a:solidFill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185806"/>
              </p:ext>
            </p:extLst>
          </p:nvPr>
        </p:nvGraphicFramePr>
        <p:xfrm>
          <a:off x="0" y="975175"/>
          <a:ext cx="12801600" cy="86639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68118"/>
                <a:gridCol w="10127865"/>
                <a:gridCol w="2005617"/>
              </a:tblGrid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№</a:t>
                      </a:r>
                    </a:p>
                  </a:txBody>
                  <a:tcPr marL="45720" marR="4572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Научные учреждения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Авторы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1.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МГУ им. М. В. Ломоносова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2.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МГТУ имени Н.Э. Баумана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3.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Белгородский государственный технологический университет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4.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Главный ботанический сад им. </a:t>
                      </a:r>
                      <a:r>
                        <a:rPr lang="ru-RU" sz="2500" dirty="0" err="1">
                          <a:effectLst/>
                          <a:latin typeface="Cambria" pitchFamily="18" charset="0"/>
                        </a:rPr>
                        <a:t>Цицина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5.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Кемеровский государственный университет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6.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Тихоокеанский институт географии ДВО РАН, г. Петропавловск-Камчатский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7.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Тихоокеанский научно-исследовательский </a:t>
                      </a:r>
                      <a:r>
                        <a:rPr lang="ru-RU" sz="2500" dirty="0" err="1">
                          <a:effectLst/>
                          <a:latin typeface="Cambria" pitchFamily="18" charset="0"/>
                        </a:rPr>
                        <a:t>рыбохозяйственный</a:t>
                      </a: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 центр, Чукотка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8.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Тюменский государственный   нефтегазовый университет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9.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Башкирский государственный педагогический университет, г. Уфа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10.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Башкирский государственный университет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11.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Белорусский государственный университет, г. Минск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12.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Ботанический институт им. В.Л. Комарова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13.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Ботанический сад-институт УНЦ РАН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14.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Институт вычислительной математики и математической геофизики СО РАН, г. Новосибирск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15.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Институт монголоведения, </a:t>
                      </a:r>
                      <a:r>
                        <a:rPr lang="ru-RU" sz="2500" dirty="0" err="1">
                          <a:effectLst/>
                          <a:latin typeface="Cambria" pitchFamily="18" charset="0"/>
                        </a:rPr>
                        <a:t>буддологии</a:t>
                      </a: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 и </a:t>
                      </a:r>
                      <a:r>
                        <a:rPr lang="ru-RU" sz="2500" dirty="0" err="1">
                          <a:effectLst/>
                          <a:latin typeface="Cambria" pitchFamily="18" charset="0"/>
                        </a:rPr>
                        <a:t>тибетологии</a:t>
                      </a: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 СО РАН,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 г. Улан-Удэ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16.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Институт языка, литературы и искусства им. Г. Ибрагимова </a:t>
                      </a: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АН, </a:t>
                      </a: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Республики Татарстан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0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390"/>
            <a:ext cx="1280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63A"/>
                </a:solidFill>
                <a:latin typeface="Cambria" pitchFamily="18" charset="0"/>
              </a:rPr>
              <a:t>Авторы из научных учреждений </a:t>
            </a:r>
            <a:r>
              <a:rPr lang="ru-RU" sz="3200" b="1" dirty="0" smtClean="0">
                <a:solidFill>
                  <a:srgbClr val="00063A"/>
                </a:solidFill>
                <a:latin typeface="Cambria" pitchFamily="18" charset="0"/>
              </a:rPr>
              <a:t>России </a:t>
            </a:r>
            <a:r>
              <a:rPr lang="ru-RU" sz="3200" b="1" dirty="0">
                <a:solidFill>
                  <a:srgbClr val="00063A"/>
                </a:solidFill>
                <a:latin typeface="Cambria" pitchFamily="18" charset="0"/>
              </a:rPr>
              <a:t>и </a:t>
            </a:r>
            <a:r>
              <a:rPr lang="ru-RU" sz="3200" b="1" dirty="0" smtClean="0">
                <a:solidFill>
                  <a:srgbClr val="00063A"/>
                </a:solidFill>
                <a:latin typeface="Cambria" pitchFamily="18" charset="0"/>
              </a:rPr>
              <a:t>зарубежья</a:t>
            </a:r>
            <a:endParaRPr lang="ru-RU" sz="3200" b="1" dirty="0">
              <a:solidFill>
                <a:srgbClr val="00063A"/>
              </a:solidFill>
              <a:latin typeface="Cambr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22966"/>
              </p:ext>
            </p:extLst>
          </p:nvPr>
        </p:nvGraphicFramePr>
        <p:xfrm>
          <a:off x="4985" y="975175"/>
          <a:ext cx="12801600" cy="942537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68118"/>
                <a:gridCol w="10127865"/>
                <a:gridCol w="2005617"/>
              </a:tblGrid>
              <a:tr h="7543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№</a:t>
                      </a:r>
                    </a:p>
                  </a:txBody>
                  <a:tcPr marL="45720" marR="4572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Научные учреждения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Авторы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86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17.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Камчатский государственный университет им. В. Беринга,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г. Петропавловск-Камчатский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18.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Красноярский государственный педагогический университет </a:t>
                      </a: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/>
                      </a:r>
                      <a:br>
                        <a:rPr lang="ru-RU" sz="2500" dirty="0" smtClean="0">
                          <a:effectLst/>
                          <a:latin typeface="Cambria" pitchFamily="18" charset="0"/>
                        </a:rPr>
                      </a:b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им</a:t>
                      </a: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. В.П. Астафьева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19.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Международный независимый эколого-политологический университет (академия МНЭПУ)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20.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Международный университет рынка, г. Самара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21.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Московский государственный областной университет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22.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Российский государственный гуманитарный университет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23.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Российский государственный   университет нефти и газа </a:t>
                      </a: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/>
                      </a:r>
                      <a:br>
                        <a:rPr lang="ru-RU" sz="2500" dirty="0" smtClean="0">
                          <a:effectLst/>
                          <a:latin typeface="Cambria" pitchFamily="18" charset="0"/>
                        </a:rPr>
                      </a:b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им</a:t>
                      </a: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. И.М. </a:t>
                      </a: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Губкина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24.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Санкт-Петербургский государственный   экономический университет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25.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Сибирский институт бизнеса и информационных технологий, г. Омск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26.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Тульский государственный университет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27.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Черкасский государственный технологический университет, Украина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smtClean="0">
                          <a:effectLst/>
                          <a:latin typeface="Cambria" pitchFamily="18" charset="0"/>
                        </a:rPr>
                        <a:t>28.</a:t>
                      </a: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 err="1">
                          <a:effectLst/>
                          <a:latin typeface="Cambria" pitchFamily="18" charset="0"/>
                        </a:rPr>
                        <a:t>Хангукский</a:t>
                      </a: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 университет иностранных языков, Республика Корея</a:t>
                      </a: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500" b="1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5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38</a:t>
                      </a:r>
                      <a:endParaRPr lang="ru-RU" sz="25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Cambria" pitchFamily="18" charset="0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5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809" marR="42809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6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C:\Users\цвт\Desktop\новОб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21" y="3577923"/>
            <a:ext cx="2630628" cy="3899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Овал 12">
            <a:hlinkClick r:id="rId3"/>
          </p:cNvPr>
          <p:cNvSpPr/>
          <p:nvPr/>
        </p:nvSpPr>
        <p:spPr>
          <a:xfrm>
            <a:off x="9647923" y="4360983"/>
            <a:ext cx="2333497" cy="2333497"/>
          </a:xfrm>
          <a:prstGeom prst="ellipse">
            <a:avLst/>
          </a:prstGeom>
          <a:solidFill>
            <a:srgbClr val="0070C0"/>
          </a:solidFill>
          <a:effectLst>
            <a:outerShdw blurRad="3556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Cambria" pitchFamily="18" charset="0"/>
                <a:cs typeface="Calibri" pitchFamily="34" charset="0"/>
              </a:rPr>
              <a:t>Ссылкана</a:t>
            </a:r>
            <a:r>
              <a:rPr lang="ru-RU" sz="2800" b="1" dirty="0" smtClean="0">
                <a:latin typeface="Cambria" pitchFamily="18" charset="0"/>
                <a:cs typeface="Calibri" pitchFamily="34" charset="0"/>
              </a:rPr>
              <a:t> сайт</a:t>
            </a:r>
            <a:endParaRPr lang="ru-RU" sz="2800" b="1" dirty="0"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4110" name="Picture 14" descr="C:\Users\цвт\Desktop\старОб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44" y="3577923"/>
            <a:ext cx="2780262" cy="3899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Стрелка вправо 1"/>
          <p:cNvSpPr/>
          <p:nvPr/>
        </p:nvSpPr>
        <p:spPr>
          <a:xfrm>
            <a:off x="3241330" y="4490571"/>
            <a:ext cx="2446153" cy="2074322"/>
          </a:xfrm>
          <a:prstGeom prst="rightArrow">
            <a:avLst/>
          </a:prstGeom>
          <a:gradFill>
            <a:gsLst>
              <a:gs pos="10000">
                <a:schemeClr val="bg1">
                  <a:alpha val="0"/>
                </a:scheme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0" y="1"/>
            <a:ext cx="12801600" cy="763500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rmAutofit/>
          </a:bodyPr>
          <a:lstStyle/>
          <a:p>
            <a:pPr marL="480060" indent="-480060" algn="ctr">
              <a:spcBef>
                <a:spcPct val="20000"/>
              </a:spcBef>
            </a:pP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Информационная открытость Журнала</a:t>
            </a:r>
            <a:endParaRPr lang="ru-RU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63501"/>
            <a:ext cx="128015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Сайт Журнала размещается 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на сайте 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СВФУ: 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s-vfu.ru/</a:t>
            </a:r>
            <a:r>
              <a:rPr lang="ru-RU" sz="2200" dirty="0" err="1">
                <a:solidFill>
                  <a:srgbClr val="00063A"/>
                </a:solidFill>
                <a:latin typeface="Cambria" pitchFamily="18" charset="0"/>
              </a:rPr>
              <a:t>vestnik-svfu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, имеет англоязычную версию, регулярно пополняется актуальной информацией, в которой нуждаются потенциальные авторы. В помощь авторам в рубрике «Информация для авторов» размещены 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 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разделы: </a:t>
            </a:r>
          </a:p>
          <a:p>
            <a:pPr indent="450000" algn="just"/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- «Образец оформления статей» по всем трем научным 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направлениям;</a:t>
            </a:r>
            <a:endParaRPr lang="ru-RU" sz="2200" dirty="0">
              <a:solidFill>
                <a:srgbClr val="00063A"/>
              </a:solidFill>
              <a:latin typeface="Cambria" pitchFamily="18" charset="0"/>
            </a:endParaRPr>
          </a:p>
          <a:p>
            <a:pPr indent="450000" algn="just"/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- «Примеры оформления библиографических ссылок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»;</a:t>
            </a:r>
            <a:endParaRPr lang="ru-RU" sz="2200" dirty="0">
              <a:solidFill>
                <a:srgbClr val="00063A"/>
              </a:solidFill>
              <a:latin typeface="Cambria" pitchFamily="18" charset="0"/>
            </a:endParaRPr>
          </a:p>
          <a:p>
            <a:pPr indent="450000" algn="just"/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- 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«Текущая 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информация», которая 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информирует читателей, авторов, 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членов 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редколлегии о новостях, мероприятиях, заседаниях, выпусках номеров Журнала. </a:t>
            </a:r>
            <a:endParaRPr lang="ru-RU" sz="2200" dirty="0">
              <a:solidFill>
                <a:srgbClr val="00063A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537482"/>
            <a:ext cx="1280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В сентябре отчетного года были поданы документы в </a:t>
            </a:r>
            <a:r>
              <a:rPr lang="ru-RU" sz="2200" dirty="0" err="1">
                <a:solidFill>
                  <a:srgbClr val="00063A"/>
                </a:solidFill>
                <a:latin typeface="Cambria" pitchFamily="18" charset="0"/>
              </a:rPr>
              <a:t>Роскомнадзор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 на перерегистрацию Журнала в связи с изменением адреса редакции, наименования Учредителя и корректировкой перевода названия Журнала на английский язык. В ноябре 2016 г. получено новое свидетельство ПИ № ФС 77-67401 от 13.10.2016 г.</a:t>
            </a:r>
          </a:p>
          <a:p>
            <a:pPr indent="450000" algn="just"/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Журнал принимает к публикации статьи на английском языке как от 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российских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, так и от зарубежных авторов.</a:t>
            </a:r>
          </a:p>
        </p:txBody>
      </p:sp>
    </p:spTree>
    <p:extLst>
      <p:ext uri="{BB962C8B-B14F-4D97-AF65-F5344CB8AC3E}">
        <p14:creationId xmlns:p14="http://schemas.microsoft.com/office/powerpoint/2010/main" val="17793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цвт\Desktop\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" b="19395"/>
          <a:stretch/>
        </p:blipFill>
        <p:spPr bwMode="auto">
          <a:xfrm>
            <a:off x="416428" y="4204506"/>
            <a:ext cx="11968744" cy="53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4"/>
          <p:cNvSpPr txBox="1">
            <a:spLocks/>
          </p:cNvSpPr>
          <p:nvPr/>
        </p:nvSpPr>
        <p:spPr>
          <a:xfrm>
            <a:off x="0" y="1"/>
            <a:ext cx="12801600" cy="1020179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marL="480060" indent="-480060" algn="ctr">
              <a:spcBef>
                <a:spcPct val="20000"/>
              </a:spcBef>
            </a:pP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Включение «Вестника СВФУ» в базу данных </a:t>
            </a:r>
            <a:endParaRPr lang="ru-RU" sz="3900" b="1" dirty="0" smtClean="0">
              <a:solidFill>
                <a:srgbClr val="00063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spcBef>
                <a:spcPct val="20000"/>
              </a:spcBef>
            </a:pPr>
            <a:r>
              <a:rPr lang="ru-RU" sz="39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EBSCO </a:t>
            </a:r>
            <a:r>
              <a:rPr lang="ru-RU" sz="39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Publishing</a:t>
            </a:r>
            <a:endParaRPr lang="ru-RU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4977" y="1065185"/>
            <a:ext cx="12813021" cy="248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96000"/>
              </a:lnSpc>
            </a:pPr>
            <a:r>
              <a:rPr lang="ru-RU" sz="2300" dirty="0">
                <a:solidFill>
                  <a:srgbClr val="00063A"/>
                </a:solidFill>
                <a:latin typeface="Cambria" pitchFamily="18" charset="0"/>
              </a:rPr>
              <a:t>В начале 2016 г. редакция </a:t>
            </a:r>
            <a:r>
              <a:rPr lang="ru-RU" sz="2300" dirty="0" smtClean="0">
                <a:solidFill>
                  <a:srgbClr val="00063A"/>
                </a:solidFill>
                <a:latin typeface="Cambria" pitchFamily="18" charset="0"/>
              </a:rPr>
              <a:t>рецензируемого научного </a:t>
            </a:r>
            <a:r>
              <a:rPr lang="ru-RU" sz="2300" dirty="0">
                <a:solidFill>
                  <a:srgbClr val="00063A"/>
                </a:solidFill>
                <a:latin typeface="Cambria" pitchFamily="18" charset="0"/>
              </a:rPr>
              <a:t>журнала «Вестник СВФУ» в лице ректора, главного редактора Е.И. Михайловой, заключила договор с EBSCO </a:t>
            </a:r>
            <a:r>
              <a:rPr lang="ru-RU" sz="2300" dirty="0" err="1">
                <a:solidFill>
                  <a:srgbClr val="00063A"/>
                </a:solidFill>
                <a:latin typeface="Cambria" pitchFamily="18" charset="0"/>
              </a:rPr>
              <a:t>Publishing</a:t>
            </a:r>
            <a:r>
              <a:rPr lang="ru-RU" sz="2300" dirty="0">
                <a:solidFill>
                  <a:srgbClr val="00063A"/>
                </a:solidFill>
                <a:latin typeface="Cambria" pitchFamily="18" charset="0"/>
              </a:rPr>
              <a:t> (штат Массачусетс, США</a:t>
            </a:r>
            <a:r>
              <a:rPr lang="ru-RU" sz="2300" dirty="0" smtClean="0">
                <a:solidFill>
                  <a:srgbClr val="00063A"/>
                </a:solidFill>
                <a:latin typeface="Cambria" pitchFamily="18" charset="0"/>
              </a:rPr>
              <a:t>). По договору все </a:t>
            </a:r>
            <a:r>
              <a:rPr lang="ru-RU" sz="2300" dirty="0">
                <a:solidFill>
                  <a:srgbClr val="00063A"/>
                </a:solidFill>
                <a:latin typeface="Cambria" pitchFamily="18" charset="0"/>
              </a:rPr>
              <a:t>выпуски Журнала со дня основания загружены в базу данных EBSCO.</a:t>
            </a:r>
          </a:p>
          <a:p>
            <a:pPr indent="450000" algn="just">
              <a:lnSpc>
                <a:spcPct val="96000"/>
              </a:lnSpc>
            </a:pPr>
            <a:r>
              <a:rPr lang="ru-RU" sz="2300" dirty="0" smtClean="0">
                <a:solidFill>
                  <a:srgbClr val="00063A"/>
                </a:solidFill>
                <a:latin typeface="Cambria" pitchFamily="18" charset="0"/>
              </a:rPr>
              <a:t>EBSCO </a:t>
            </a:r>
            <a:r>
              <a:rPr lang="ru-RU" sz="24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300" dirty="0" smtClean="0">
                <a:solidFill>
                  <a:srgbClr val="00063A"/>
                </a:solidFill>
                <a:latin typeface="Cambria" pitchFamily="18" charset="0"/>
              </a:rPr>
              <a:t> </a:t>
            </a:r>
            <a:r>
              <a:rPr lang="ru-RU" sz="2300" dirty="0">
                <a:solidFill>
                  <a:srgbClr val="00063A"/>
                </a:solidFill>
                <a:latin typeface="Cambria" pitchFamily="18" charset="0"/>
              </a:rPr>
              <a:t>ведущий поставщик электронных сервисов и баз данных на рынке информационных услуг, который представляет более 30000 полнотекстовых журналов, книг, брошюр, газет, справочников и аналитических обзоров. </a:t>
            </a:r>
          </a:p>
        </p:txBody>
      </p:sp>
    </p:spTree>
    <p:extLst>
      <p:ext uri="{BB962C8B-B14F-4D97-AF65-F5344CB8AC3E}">
        <p14:creationId xmlns:p14="http://schemas.microsoft.com/office/powerpoint/2010/main" val="26445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цвт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619"/>
            <a:ext cx="12801600" cy="719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5" y="763501"/>
            <a:ext cx="12801600" cy="2236899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800" dirty="0">
                <a:solidFill>
                  <a:srgbClr val="00063A"/>
                </a:solidFill>
                <a:latin typeface="Cambria" pitchFamily="18" charset="0"/>
              </a:rPr>
              <a:t>Принятые к публикации научные статьи обязательно проходят   экспертную оценку по принципу 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</a:rPr>
              <a:t>двойного анонимного рецензирования. На сегодняшний день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</a:rPr>
              <a:t>сформирован актив рецензентов из числа ученых, успешно работающих в различных отраслях наук и способных дать объективную экспертную оценку содержанию и выводам, изложенным в научных статьях авторов.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32180"/>
              </p:ext>
            </p:extLst>
          </p:nvPr>
        </p:nvGraphicFramePr>
        <p:xfrm>
          <a:off x="-14401" y="3496466"/>
          <a:ext cx="12823865" cy="6260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8255"/>
                <a:gridCol w="5165670"/>
                <a:gridCol w="4659940"/>
              </a:tblGrid>
              <a:tr h="872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Научное направление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6645" marR="66645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Группа специальности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6645" marR="66645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Рецензент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6645" marR="66645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556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03.00.00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Биологические науки 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03.02.00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Общая биология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Борисова С.З., к. б.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Григорьев С.Е., к.б.н.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Исаев А.П., д. б.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Колодезников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 В.Е., к. б.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Пестряков Б.Н., к. б. н</a:t>
                      </a:r>
                      <a:r>
                        <a:rPr lang="ru-RU" sz="2600" dirty="0" smtClean="0">
                          <a:effectLst/>
                          <a:latin typeface="Cambria" pitchFamily="18" charset="0"/>
                        </a:rPr>
                        <a:t>.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26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05.00.00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Технические науки 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Cambria" pitchFamily="18" charset="0"/>
                        </a:rPr>
                        <a:t>05.13.00</a:t>
                      </a:r>
                      <a:endParaRPr lang="ru-RU" sz="2600" dirty="0">
                        <a:effectLst/>
                        <a:latin typeface="Cambria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Информатика, вычислительная </a:t>
                      </a:r>
                      <a:r>
                        <a:rPr lang="ru-RU" sz="2600" dirty="0" smtClean="0">
                          <a:effectLst/>
                          <a:latin typeface="Cambria" pitchFamily="18" charset="0"/>
                        </a:rPr>
                        <a:t>техника и управление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Васильев В.И., д. физ.-мат.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Егоров И.Е., д. физ.-мат.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Трофимцев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 Ю.И., д. т.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Мордовской С.Д., д. т. н.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одержимое 4"/>
          <p:cNvSpPr txBox="1">
            <a:spLocks/>
          </p:cNvSpPr>
          <p:nvPr/>
        </p:nvSpPr>
        <p:spPr>
          <a:xfrm>
            <a:off x="0" y="1"/>
            <a:ext cx="12801600" cy="763500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rmAutofit/>
          </a:bodyPr>
          <a:lstStyle/>
          <a:p>
            <a:pPr marL="480060" indent="-480060" algn="ctr">
              <a:spcBef>
                <a:spcPct val="20000"/>
              </a:spcBef>
            </a:pP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Институт рецензирования</a:t>
            </a:r>
            <a:endParaRPr lang="ru-RU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681258"/>
              </p:ext>
            </p:extLst>
          </p:nvPr>
        </p:nvGraphicFramePr>
        <p:xfrm>
          <a:off x="7905" y="0"/>
          <a:ext cx="12816000" cy="10097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000"/>
                <a:gridCol w="5148000"/>
                <a:gridCol w="4644000"/>
              </a:tblGrid>
              <a:tr h="1103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itchFamily="18" charset="0"/>
                        </a:rPr>
                        <a:t>Научное направление</a:t>
                      </a:r>
                      <a:endParaRPr lang="ru-RU" sz="2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6645" marR="66645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itchFamily="18" charset="0"/>
                        </a:rPr>
                        <a:t>Группа специальности</a:t>
                      </a:r>
                      <a:endParaRPr lang="ru-RU" sz="2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6645" marR="66645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Cambria" pitchFamily="18" charset="0"/>
                        </a:rPr>
                        <a:t>Рецензент</a:t>
                      </a:r>
                      <a:endParaRPr lang="ru-RU" sz="28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6645" marR="66645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405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05.00.00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Технические науки 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2600" dirty="0" smtClean="0">
                          <a:effectLst/>
                          <a:latin typeface="Cambria" pitchFamily="18" charset="0"/>
                        </a:rPr>
                        <a:t>05.17.00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  <a:latin typeface="Cambria" pitchFamily="18" charset="0"/>
                        </a:rPr>
                        <a:t>Химическая 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технология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Охлопкова А.А., д. т.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Петрова Н.Н., д. х.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Слепцова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 С.А., к. т.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Федосеева В.И., д. х.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Шиц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 Е.Ю., к. т. н.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405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10.00.00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Филологические науки 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10.01.00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Литературоведение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Бурцев А.А., д. </a:t>
                      </a: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филол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Мельничук О.А., д. </a:t>
                      </a: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филол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Петрова С.М., д. п.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Сивцева-Максимова П.В., </a:t>
                      </a:r>
                      <a:r>
                        <a:rPr lang="ru-RU" sz="2600" dirty="0" smtClean="0">
                          <a:effectLst/>
                          <a:latin typeface="Cambria" pitchFamily="18" charset="0"/>
                        </a:rPr>
                        <a:t/>
                      </a:r>
                      <a:br>
                        <a:rPr lang="ru-RU" sz="2600" dirty="0" smtClean="0">
                          <a:effectLst/>
                          <a:latin typeface="Cambria" pitchFamily="18" charset="0"/>
                        </a:rPr>
                      </a:br>
                      <a:r>
                        <a:rPr lang="ru-RU" sz="2600" dirty="0" smtClean="0">
                          <a:effectLst/>
                          <a:latin typeface="Cambria" pitchFamily="18" charset="0"/>
                        </a:rPr>
                        <a:t>д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. </a:t>
                      </a: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филол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Сидоров О.Г</a:t>
                      </a:r>
                      <a:r>
                        <a:rPr lang="ru-RU" sz="2600" dirty="0" smtClean="0">
                          <a:effectLst/>
                          <a:latin typeface="Cambria" pitchFamily="18" charset="0"/>
                        </a:rPr>
                        <a:t>., </a:t>
                      </a:r>
                      <a:r>
                        <a:rPr lang="ru-RU" sz="2600" dirty="0" err="1" smtClean="0">
                          <a:effectLst/>
                          <a:latin typeface="Cambria" pitchFamily="18" charset="0"/>
                        </a:rPr>
                        <a:t>зав.кафедрой</a:t>
                      </a:r>
                      <a:r>
                        <a:rPr lang="ru-RU" sz="2600" dirty="0" smtClean="0">
                          <a:effectLst/>
                          <a:latin typeface="Cambria" pitchFamily="18" charset="0"/>
                        </a:rPr>
                        <a:t> журналистики, ФЛФ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3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10.02.00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Языкознание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Алексеев И.Е., д. </a:t>
                      </a: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филол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. н.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Тарабукина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 М.В., к. </a:t>
                      </a: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филол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. н.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Филиппов Г.Г., д. </a:t>
                      </a: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филол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. н.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5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892385"/>
              </p:ext>
            </p:extLst>
          </p:nvPr>
        </p:nvGraphicFramePr>
        <p:xfrm>
          <a:off x="251318" y="1272208"/>
          <a:ext cx="12298966" cy="793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"/>
                <a:gridCol w="5141371"/>
                <a:gridCol w="3024336"/>
                <a:gridCol w="3528392"/>
              </a:tblGrid>
              <a:tr h="13681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Серии «Вестника СВФУ.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Vestnik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NEFU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Сайты серий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Зам. главного редактора, редактор серии 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344168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«Психология.</a:t>
                      </a:r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Педагогика. Философия. </a:t>
                      </a:r>
                      <a:r>
                        <a:rPr lang="en-US" sz="2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Pedagogics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Psychology. Philosophy</a:t>
                      </a:r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ppfsvfu.ru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Д. п. н., проф.       Петрова</a:t>
                      </a:r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 М. 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784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«Медицинские науки. </a:t>
                      </a:r>
                      <a:b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Medical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science</a:t>
                      </a:r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smnsvfu.ru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Д. м. н., проф.</a:t>
                      </a:r>
                    </a:p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Петрова П. Г.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4168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«Экономика.</a:t>
                      </a:r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Социология. </a:t>
                      </a:r>
                      <a:r>
                        <a:rPr lang="ru-RU" sz="2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Культурология</a:t>
                      </a:r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Economics. Sociology. </a:t>
                      </a:r>
                      <a:r>
                        <a:rPr lang="en-US" sz="27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Culturology</a:t>
                      </a:r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escsvfu.ru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К. э. н., директор ФЭИ </a:t>
                      </a:r>
                    </a:p>
                    <a:p>
                      <a:pPr algn="ctr"/>
                      <a:r>
                        <a:rPr lang="ru-RU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Кугаевский</a:t>
                      </a:r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 А. А.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784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«История. Политология. Право. </a:t>
                      </a: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History. Political 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science. Law</a:t>
                      </a:r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ippsvfu.ru</a:t>
                      </a:r>
                      <a:endParaRPr lang="ru-RU" sz="2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Д. </a:t>
                      </a:r>
                      <a:r>
                        <a:rPr lang="ru-RU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. н., декан ЮФ Гоголев</a:t>
                      </a:r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П. В.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784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«Науки</a:t>
                      </a:r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 Земле. 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Earth science</a:t>
                      </a:r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vnzsvfu.ru</a:t>
                      </a:r>
                      <a:endParaRPr lang="ru-RU" sz="2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К.</a:t>
                      </a:r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 н., доцент</a:t>
                      </a:r>
                    </a:p>
                    <a:p>
                      <a:pPr algn="ctr"/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Данилов Ю. Г.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8784"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Эпосоведение</a:t>
                      </a:r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Epic</a:t>
                      </a:r>
                      <a:r>
                        <a:rPr lang="en-US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studies</a:t>
                      </a:r>
                      <a:r>
                        <a:rPr lang="ru-RU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epossvfu.ru</a:t>
                      </a:r>
                      <a:endParaRPr lang="ru-RU" sz="2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Д. и. н., проф. </a:t>
                      </a:r>
                    </a:p>
                    <a:p>
                      <a:pPr algn="ctr"/>
                      <a:r>
                        <a:rPr lang="ru-RU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 В. Н. </a:t>
                      </a:r>
                      <a:endParaRPr lang="ru-RU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4"/>
          <p:cNvSpPr txBox="1">
            <a:spLocks/>
          </p:cNvSpPr>
          <p:nvPr/>
        </p:nvSpPr>
        <p:spPr>
          <a:xfrm>
            <a:off x="0" y="0"/>
            <a:ext cx="12801600" cy="1008113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rmAutofit/>
          </a:bodyPr>
          <a:lstStyle/>
          <a:p>
            <a:pPr algn="ctr"/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Электронные серии «Вестника СВФУ»</a:t>
            </a:r>
            <a:endParaRPr lang="ru-RU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1898"/>
            <a:ext cx="12801600" cy="1223447"/>
          </a:xfrm>
        </p:spPr>
        <p:txBody>
          <a:bodyPr/>
          <a:lstStyle/>
          <a:p>
            <a:pPr algn="ctr">
              <a:buNone/>
            </a:pPr>
            <a:r>
              <a:rPr lang="ru-RU" sz="34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Серия «Психология. Педагогика. Философия. </a:t>
            </a:r>
            <a:r>
              <a:rPr lang="ru-RU" sz="34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err="1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Pedagogics</a:t>
            </a:r>
            <a:r>
              <a:rPr lang="ru-RU" sz="34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Psychology</a:t>
            </a:r>
            <a:r>
              <a:rPr lang="ru-RU" sz="34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Philosophy</a:t>
            </a:r>
            <a:r>
              <a:rPr lang="ru-RU" sz="34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0" y="0"/>
            <a:ext cx="12801600" cy="1272209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Количество авторов и статей в выпусках электронных серий 2016 года</a:t>
            </a:r>
            <a:endParaRPr lang="ru-RU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499283"/>
              </p:ext>
            </p:extLst>
          </p:nvPr>
        </p:nvGraphicFramePr>
        <p:xfrm>
          <a:off x="0" y="4028836"/>
          <a:ext cx="1279151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000"/>
                <a:gridCol w="973151"/>
                <a:gridCol w="973151"/>
                <a:gridCol w="973151"/>
                <a:gridCol w="973151"/>
                <a:gridCol w="973151"/>
                <a:gridCol w="973151"/>
                <a:gridCol w="973151"/>
                <a:gridCol w="973151"/>
                <a:gridCol w="973151"/>
                <a:gridCol w="973151"/>
              </a:tblGrid>
              <a:tr h="234124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27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Номер выпуска/ группы специальностей</a:t>
                      </a:r>
                      <a:endParaRPr lang="ru-RU" sz="2700" dirty="0">
                        <a:latin typeface="Cambria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</a:rPr>
                        <a:t>№ 1</a:t>
                      </a:r>
                      <a:endParaRPr lang="ru-RU" sz="2700" dirty="0">
                        <a:latin typeface="Cambria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</a:rPr>
                        <a:t>№ 2</a:t>
                      </a:r>
                      <a:endParaRPr lang="ru-RU" sz="2700" dirty="0">
                        <a:latin typeface="Cambria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</a:rPr>
                        <a:t>№ 3</a:t>
                      </a:r>
                      <a:endParaRPr lang="ru-RU" sz="2700" dirty="0">
                        <a:latin typeface="Cambria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</a:rPr>
                        <a:t>№ 4</a:t>
                      </a:r>
                      <a:endParaRPr lang="ru-RU" sz="2700" dirty="0">
                        <a:latin typeface="Cambria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</a:rPr>
                        <a:t>Всего</a:t>
                      </a:r>
                      <a:endParaRPr lang="ru-RU" sz="2700" dirty="0">
                        <a:latin typeface="Cambria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</a:tr>
              <a:tr h="35803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Педагогика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17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29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03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Психология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03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Философия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12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18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03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12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16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14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13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34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55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" y="7815935"/>
            <a:ext cx="12550283" cy="160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indent="628968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3200" b="1" dirty="0">
                <a:solidFill>
                  <a:srgbClr val="00063A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Итого: </a:t>
            </a:r>
            <a:r>
              <a:rPr lang="ru-RU" altLang="ja-JP" sz="3200" dirty="0">
                <a:solidFill>
                  <a:srgbClr val="00063A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опубликовано </a:t>
            </a:r>
            <a:r>
              <a:rPr lang="ru-RU" altLang="ja-JP" sz="3200" dirty="0" smtClean="0">
                <a:solidFill>
                  <a:srgbClr val="00063A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34 статьи</a:t>
            </a:r>
            <a:r>
              <a:rPr lang="ru-RU" altLang="ja-JP" sz="3200" b="1" dirty="0" smtClean="0">
                <a:solidFill>
                  <a:srgbClr val="00063A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ja-JP" sz="3200" dirty="0">
                <a:solidFill>
                  <a:srgbClr val="00063A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 3 научным направлениям, из них: 17 – по педагогическим наукам; 5 – по психологическим;  12 – по </a:t>
            </a:r>
            <a:r>
              <a:rPr lang="ru-RU" altLang="ja-JP" sz="3200" dirty="0" smtClean="0">
                <a:solidFill>
                  <a:srgbClr val="00063A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философским.</a:t>
            </a:r>
            <a:endParaRPr lang="ru-RU" altLang="ja-JP" sz="3200" dirty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930" y="2775375"/>
            <a:ext cx="128155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Зам. главного редактора, редактор серии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Петрова С. М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., д.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п. н., проф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Выпускающий редактор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: Платонова Р.И., д. п. н., проф. 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801600" cy="525124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32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Авторы подразделений СВФУ им. М.К. </a:t>
            </a:r>
            <a:r>
              <a:rPr lang="ru-RU" sz="32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Аммосова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00766"/>
              </p:ext>
            </p:extLst>
          </p:nvPr>
        </p:nvGraphicFramePr>
        <p:xfrm>
          <a:off x="-14595" y="525125"/>
          <a:ext cx="12816000" cy="826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8784000"/>
                <a:gridCol w="684000"/>
                <a:gridCol w="684000"/>
                <a:gridCol w="684000"/>
                <a:gridCol w="684000"/>
                <a:gridCol w="828000"/>
              </a:tblGrid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№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 smtClean="0">
                          <a:effectLst/>
                          <a:latin typeface="Cambria" pitchFamily="18" charset="0"/>
                        </a:rPr>
                        <a:t>Подразделение/Номер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 smtClean="0">
                          <a:effectLst/>
                          <a:latin typeface="Cambria" pitchFamily="18" charset="0"/>
                        </a:rPr>
                        <a:t>№ 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 smtClean="0">
                          <a:effectLst/>
                          <a:latin typeface="Cambria" pitchFamily="18" charset="0"/>
                        </a:rPr>
                        <a:t>№ 2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 smtClean="0">
                          <a:effectLst/>
                          <a:latin typeface="Cambria" pitchFamily="18" charset="0"/>
                        </a:rPr>
                        <a:t>№ 3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 smtClean="0">
                          <a:effectLst/>
                          <a:latin typeface="Cambria" pitchFamily="18" charset="0"/>
                        </a:rPr>
                        <a:t>№ 4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13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Кафедра профессиональной педагогики, психологии и управления </a:t>
                      </a:r>
                      <a:r>
                        <a:rPr lang="ru-RU" sz="2170" dirty="0" smtClean="0">
                          <a:effectLst/>
                          <a:latin typeface="Cambria" pitchFamily="18" charset="0"/>
                        </a:rPr>
                        <a:t>образованием </a:t>
                      </a: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ПИ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 smtClean="0">
                          <a:effectLst/>
                          <a:latin typeface="Cambria" pitchFamily="18" charset="0"/>
                        </a:rPr>
                        <a:t>2.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Кафедра социальной </a:t>
                      </a:r>
                      <a:r>
                        <a:rPr lang="ru-RU" sz="2170" dirty="0" smtClean="0">
                          <a:effectLst/>
                          <a:latin typeface="Cambria" pitchFamily="18" charset="0"/>
                        </a:rPr>
                        <a:t>педагогики </a:t>
                      </a: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ПИ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3.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Кафедра педагогики ПИ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4.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Кафедра философии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2 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5.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Кафедра социальной и этнической психологии </a:t>
                      </a:r>
                      <a:r>
                        <a:rPr lang="ru-RU" sz="2170" dirty="0" err="1">
                          <a:effectLst/>
                          <a:latin typeface="Cambria" pitchFamily="18" charset="0"/>
                        </a:rPr>
                        <a:t>ИПс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6.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Кафедра начального образования ПИ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7.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Лаборатория кафедры общей и экспериментальной физики ФТИ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8.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Кафедра русского языка как </a:t>
                      </a:r>
                      <a:r>
                        <a:rPr lang="ru-RU" sz="2170" dirty="0" smtClean="0">
                          <a:effectLst/>
                          <a:latin typeface="Cambria" pitchFamily="18" charset="0"/>
                        </a:rPr>
                        <a:t>иностранного </a:t>
                      </a: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ФЛФ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9.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Центр практической психологии </a:t>
                      </a:r>
                      <a:r>
                        <a:rPr lang="ru-RU" sz="2170" dirty="0" err="1">
                          <a:effectLst/>
                          <a:latin typeface="Cambria" pitchFamily="18" charset="0"/>
                        </a:rPr>
                        <a:t>ИПс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10.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Учебно-психодиагностическая лаборатория </a:t>
                      </a:r>
                      <a:r>
                        <a:rPr lang="ru-RU" sz="2170" dirty="0" err="1">
                          <a:effectLst/>
                          <a:latin typeface="Cambria" pitchFamily="18" charset="0"/>
                        </a:rPr>
                        <a:t>ИПс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11.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Кафедра общей психологии </a:t>
                      </a:r>
                      <a:r>
                        <a:rPr lang="ru-RU" sz="2170" dirty="0" err="1">
                          <a:effectLst/>
                          <a:latin typeface="Cambria" pitchFamily="18" charset="0"/>
                        </a:rPr>
                        <a:t>ИПс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12.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Кафедра социально-гуманитарных технологий </a:t>
                      </a:r>
                      <a:r>
                        <a:rPr lang="ru-RU" sz="2170" dirty="0" err="1">
                          <a:effectLst/>
                          <a:latin typeface="Cambria" pitchFamily="18" charset="0"/>
                        </a:rPr>
                        <a:t>Ипс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13.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Кафедра прикладной математики ИМИ 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14.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Научно-инновационный центр развития инклюзивного образования СВФУ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15.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Кафедра адаптивной физкультуры </a:t>
                      </a:r>
                      <a:r>
                        <a:rPr lang="ru-RU" sz="2170" dirty="0" err="1">
                          <a:effectLst/>
                          <a:latin typeface="Cambria" pitchFamily="18" charset="0"/>
                        </a:rPr>
                        <a:t>ИФКиС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16.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Кафедра СОТ и МС </a:t>
                      </a:r>
                      <a:r>
                        <a:rPr lang="ru-RU" sz="2170" dirty="0" err="1">
                          <a:effectLst/>
                          <a:latin typeface="Cambria" pitchFamily="18" charset="0"/>
                        </a:rPr>
                        <a:t>ИФКиС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17.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ПИ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18.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АУП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19.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Отдел по работе с научными учреждениями УНИР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20.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ИНПО СВФУ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21.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Кафедра дошкольного образования ПИ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170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22.</a:t>
                      </a: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217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17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42</a:t>
                      </a:r>
                      <a:endParaRPr lang="ru-RU" sz="217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2163" marR="42163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8806045"/>
            <a:ext cx="12813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>
                <a:solidFill>
                  <a:srgbClr val="00063A"/>
                </a:solidFill>
                <a:latin typeface="Cambria" pitchFamily="18" charset="0"/>
              </a:rPr>
              <a:t>А</a:t>
            </a:r>
            <a:r>
              <a:rPr lang="ru-RU" sz="2400" dirty="0" smtClean="0">
                <a:solidFill>
                  <a:srgbClr val="00063A"/>
                </a:solidFill>
                <a:latin typeface="Cambria" pitchFamily="18" charset="0"/>
              </a:rPr>
              <a:t>ктивно </a:t>
            </a:r>
            <a:r>
              <a:rPr lang="ru-RU" sz="2400" dirty="0">
                <a:solidFill>
                  <a:srgbClr val="00063A"/>
                </a:solidFill>
                <a:latin typeface="Cambria" pitchFamily="18" charset="0"/>
              </a:rPr>
              <a:t>публиковались авторы из кафедры философии </a:t>
            </a:r>
            <a:r>
              <a:rPr lang="ru-RU" sz="24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rgbClr val="00063A"/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rgbClr val="00063A"/>
                </a:solidFill>
                <a:latin typeface="Cambria" pitchFamily="18" charset="0"/>
              </a:rPr>
              <a:t>11.</a:t>
            </a:r>
          </a:p>
        </p:txBody>
      </p:sp>
    </p:spTree>
    <p:extLst>
      <p:ext uri="{BB962C8B-B14F-4D97-AF65-F5344CB8AC3E}">
        <p14:creationId xmlns:p14="http://schemas.microsoft.com/office/powerpoint/2010/main" val="508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78530"/>
            <a:ext cx="12801599" cy="3092200"/>
          </a:xfrm>
        </p:spPr>
        <p:txBody>
          <a:bodyPr tIns="0" bIns="0" numCol="2">
            <a:noAutofit/>
          </a:bodyPr>
          <a:lstStyle/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Л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. Г. Гольдфарб, проф., Национальный институт неврологических заболеваний (NIH/NINDS) Национальных институтов здоровья США, 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г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. Вашингтон;</a:t>
            </a: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С. А. </a:t>
            </a:r>
            <a:r>
              <a:rPr lang="ru-RU" sz="2200" dirty="0" err="1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Карабасов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, проф., Лондонский университет имени Королевы Мэри, Великобритания;</a:t>
            </a: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В. В. Красных, проф., 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МГУ </a:t>
            </a:r>
            <a:b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им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М.В. Ломоносова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, Россия; </a:t>
            </a: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Л. </a:t>
            </a:r>
            <a:r>
              <a:rPr lang="ru-RU" sz="2200" dirty="0" err="1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Сальмон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, проф., Генуэзский университет, Италия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Ву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 Сок 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Хванг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, проф., Фонд биотехнологических исследований 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Sooam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Южная Корея;</a:t>
            </a: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Дж. Судзуки, проф., Университет Саппоро, Япония;</a:t>
            </a: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Д. К. Фишер, проф., 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Мичиганский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 университет, США;</a:t>
            </a: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Дж.-Х. 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Чо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, проф., Университет 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Мёнджи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, Южная Корея.</a:t>
            </a:r>
            <a:endParaRPr lang="ru-RU" sz="2200" dirty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346755"/>
            <a:ext cx="12801600" cy="484302"/>
          </a:xfrm>
          <a:prstGeom prst="rect">
            <a:avLst/>
          </a:prstGeom>
        </p:spPr>
        <p:txBody>
          <a:bodyPr wrap="square" lIns="128016" tIns="64008" rIns="128016" bIns="64008" anchor="ctr" anchorCtr="0">
            <a:noAutofit/>
          </a:bodyPr>
          <a:lstStyle/>
          <a:p>
            <a:pPr algn="just"/>
            <a:r>
              <a:rPr lang="en-US" sz="28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Члены международного редакционного совета: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855895"/>
            <a:ext cx="12801601" cy="2745305"/>
          </a:xfrm>
          <a:prstGeom prst="rect">
            <a:avLst/>
          </a:prstGeom>
        </p:spPr>
        <p:txBody>
          <a:bodyPr vert="horz" lIns="128016" tIns="64008" rIns="128016" bIns="64008" numCol="2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8016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92024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6032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48056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512064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А. Н. Алексеев, д. и. н., проф.;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А. А. Бурцев, д. 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филол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. н., проф.;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А. И. Гоголев, д. и. н., проф.;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П. В. Гоголев, д. ю. н., доцент;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Г. Ф. Крымский, д. ф.-м. н., акад. РАН, проф.;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А. А. 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Кугаевский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, к. э. н., доцент;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О. А. Мельничук, д. 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филол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. н., доцент;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И. И. 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Мордосов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, д. б. н., проф.;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А. П. Оконешникова, д. психол. н., проф.;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А. А. Охлопкова, д. т. н., проф.;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П. Г. Петрова, д. м. н., проф.;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С. М. Петрова, д. п. н., 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проф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А. С. 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Саввинов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, д. филос. н., проф.;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П. В. Сивцева-Максимова, д. 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филол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. н., проф.;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Н. Г. Соломонов, д. б. н., член-корр. РАН, проф.;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Ю. И. 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Трофимцев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, д. т. н., проф.;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Г. Г. Филиппов, д. 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филол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. н., проф.; </a:t>
            </a:r>
            <a:endParaRPr lang="en-US" sz="2200" dirty="0" smtClean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В. Ю. </a:t>
            </a:r>
            <a:r>
              <a:rPr lang="ru-RU" sz="2200" dirty="0" err="1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Фридовский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, д. г.-м. н., проф.</a:t>
            </a:r>
            <a:endParaRPr lang="ru-RU" sz="2200" dirty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6015735"/>
            <a:ext cx="12801600" cy="470709"/>
          </a:xfrm>
          <a:prstGeom prst="rect">
            <a:avLst/>
          </a:prstGeom>
        </p:spPr>
        <p:txBody>
          <a:bodyPr wrap="square" lIns="128016" tIns="64008" rIns="128016" bIns="64008" anchor="ctr" anchorCtr="0">
            <a:noAutofit/>
          </a:bodyPr>
          <a:lstStyle/>
          <a:p>
            <a:pPr algn="just"/>
            <a:r>
              <a:rPr lang="en-US" sz="28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Члены редакционной коллегии: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-6279" y="-24081"/>
            <a:ext cx="128016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РЕДАКЦИОННАЯ КОЛЛЕГИЯ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279" y="615135"/>
            <a:ext cx="6381555" cy="484302"/>
          </a:xfrm>
          <a:prstGeom prst="rect">
            <a:avLst/>
          </a:prstGeom>
        </p:spPr>
        <p:txBody>
          <a:bodyPr wrap="square" lIns="128016" tIns="64008" rIns="128016" bIns="64008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28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редактор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5276" y="615135"/>
            <a:ext cx="6426325" cy="484302"/>
          </a:xfrm>
          <a:prstGeom prst="rect">
            <a:avLst/>
          </a:prstGeom>
        </p:spPr>
        <p:txBody>
          <a:bodyPr wrap="square" lIns="128016" tIns="64008" rIns="128016" bIns="64008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Заместители </a:t>
            </a:r>
            <a:r>
              <a:rPr lang="ru-RU" sz="28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главного </a:t>
            </a:r>
            <a:r>
              <a:rPr lang="ru-RU" sz="28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редактора:</a:t>
            </a:r>
            <a:endParaRPr lang="ru-RU" sz="2800" b="1" dirty="0">
              <a:solidFill>
                <a:srgbClr val="0006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25524" y="1515235"/>
            <a:ext cx="6400800" cy="384721"/>
          </a:xfrm>
          <a:prstGeom prst="rect">
            <a:avLst/>
          </a:prstGeom>
        </p:spPr>
        <p:txBody>
          <a:bodyPr wrap="square" lIns="128016" tIns="64008" rIns="128016" bIns="64008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Ответственный секретарь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" y="1813646"/>
            <a:ext cx="2520279" cy="468741"/>
          </a:xfrm>
          <a:prstGeom prst="rect">
            <a:avLst/>
          </a:prstGeom>
        </p:spPr>
        <p:txBody>
          <a:bodyPr vert="horz" lIns="128016" tIns="0" rIns="128016" bIns="0" numCol="1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8016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92024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6032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48056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512064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Р. В. Корякина</a:t>
            </a:r>
            <a:endParaRPr lang="ru-RU" sz="2200" dirty="0">
              <a:solidFill>
                <a:srgbClr val="00063A"/>
              </a:solidFill>
              <a:latin typeface="Cambria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-25524" y="1153555"/>
            <a:ext cx="5490610" cy="271670"/>
          </a:xfrm>
          <a:prstGeom prst="rect">
            <a:avLst/>
          </a:prstGeom>
        </p:spPr>
        <p:txBody>
          <a:bodyPr vert="horz" lIns="128016" tIns="0" rIns="128016" bIns="0" numCol="1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8016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92024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6032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48056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512064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lnSpc>
                <a:spcPts val="2200"/>
              </a:lnSpc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Е. И. 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Михайлова, д. п. 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н., акад. РАО </a:t>
            </a:r>
            <a:endParaRPr lang="ru-RU" sz="2200" dirty="0">
              <a:solidFill>
                <a:srgbClr val="00063A"/>
              </a:solidFill>
              <a:latin typeface="Cambria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6375276" y="1155195"/>
            <a:ext cx="6426325" cy="627840"/>
          </a:xfrm>
          <a:prstGeom prst="rect">
            <a:avLst/>
          </a:prstGeom>
        </p:spPr>
        <p:txBody>
          <a:bodyPr vert="horz" lIns="128016" tIns="0" rIns="128016" bIns="0" numCol="1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8016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3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92024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56032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84048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448056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512064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 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     </a:t>
            </a:r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В. И. Васильев, д. ф.-м. н., проф.,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200" dirty="0">
                <a:solidFill>
                  <a:srgbClr val="00063A"/>
                </a:solidFill>
                <a:latin typeface="Cambria" pitchFamily="18" charset="0"/>
              </a:rPr>
              <a:t>Р. Е. Тимофеева, д. п. н</a:t>
            </a:r>
            <a:r>
              <a:rPr lang="ru-RU" sz="2200" dirty="0" smtClean="0">
                <a:solidFill>
                  <a:srgbClr val="00063A"/>
                </a:solidFill>
                <a:latin typeface="Cambria" pitchFamily="18" charset="0"/>
              </a:rPr>
              <a:t>., акад. РАЕН </a:t>
            </a:r>
            <a:endParaRPr lang="ru-RU" sz="2200" dirty="0">
              <a:solidFill>
                <a:srgbClr val="00063A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086"/>
            <a:ext cx="9911190" cy="9102114"/>
          </a:xfrm>
        </p:spPr>
      </p:pic>
      <p:sp>
        <p:nvSpPr>
          <p:cNvPr id="5" name="Овал 4">
            <a:hlinkClick r:id="rId3"/>
          </p:cNvPr>
          <p:cNvSpPr/>
          <p:nvPr/>
        </p:nvSpPr>
        <p:spPr>
          <a:xfrm>
            <a:off x="10316235" y="6061075"/>
            <a:ext cx="2333497" cy="2333497"/>
          </a:xfrm>
          <a:prstGeom prst="ellipse">
            <a:avLst/>
          </a:prstGeom>
          <a:solidFill>
            <a:srgbClr val="0070C0"/>
          </a:solidFill>
          <a:effectLst>
            <a:outerShdw blurRad="3556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Calibri" pitchFamily="34" charset="0"/>
              </a:rPr>
              <a:t>Ссылка на сайт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52458"/>
            <a:ext cx="12801599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63A"/>
                </a:solidFill>
                <a:latin typeface="Cambria" pitchFamily="18" charset="0"/>
              </a:rPr>
              <a:t>Адрес: </a:t>
            </a:r>
            <a:r>
              <a:rPr lang="en-US" sz="3600" u="sng" dirty="0" smtClean="0">
                <a:solidFill>
                  <a:srgbClr val="00063A"/>
                </a:solidFill>
                <a:latin typeface="Cambria" pitchFamily="18" charset="0"/>
              </a:rPr>
              <a:t>ppfsvfu.ru</a:t>
            </a:r>
            <a:endParaRPr lang="ru-RU" sz="3600" u="sng" dirty="0">
              <a:solidFill>
                <a:srgbClr val="00063A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977972"/>
              </p:ext>
            </p:extLst>
          </p:nvPr>
        </p:nvGraphicFramePr>
        <p:xfrm>
          <a:off x="0" y="2361125"/>
          <a:ext cx="12836520" cy="626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000"/>
                <a:gridCol w="956052"/>
                <a:gridCol w="956052"/>
                <a:gridCol w="956052"/>
                <a:gridCol w="956052"/>
                <a:gridCol w="956052"/>
                <a:gridCol w="956052"/>
                <a:gridCol w="956052"/>
                <a:gridCol w="956052"/>
                <a:gridCol w="956052"/>
                <a:gridCol w="956052"/>
              </a:tblGrid>
              <a:tr h="683275">
                <a:tc row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Номер выпуска/ группы специальностей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№ 1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№ 2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№ 3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№ 4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</a:tr>
              <a:tr h="683275">
                <a:tc>
                  <a:txBody>
                    <a:bodyPr/>
                    <a:lstStyle/>
                    <a:p>
                      <a:pPr algn="l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Клиническая медицина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10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33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107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6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38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128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3275">
                <a:tc>
                  <a:txBody>
                    <a:bodyPr/>
                    <a:lstStyle/>
                    <a:p>
                      <a:pPr algn="l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Профилактическая</a:t>
                      </a:r>
                      <a:r>
                        <a:rPr lang="ru-RU" sz="2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медицина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6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11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3275">
                <a:tc>
                  <a:txBody>
                    <a:bodyPr/>
                    <a:lstStyle/>
                    <a:p>
                      <a:pPr algn="l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Медико-биологические</a:t>
                      </a:r>
                      <a:r>
                        <a:rPr lang="ru-RU" sz="2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науки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3275">
                <a:tc>
                  <a:txBody>
                    <a:bodyPr/>
                    <a:lstStyle/>
                    <a:p>
                      <a:pPr algn="l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Фармацевтические науки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3275">
                <a:tc>
                  <a:txBody>
                    <a:bodyPr/>
                    <a:lstStyle/>
                    <a:p>
                      <a:pPr algn="l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11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10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34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108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15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44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144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4"/>
          <p:cNvSpPr txBox="1">
            <a:spLocks/>
          </p:cNvSpPr>
          <p:nvPr/>
        </p:nvSpPr>
        <p:spPr>
          <a:xfrm>
            <a:off x="4" y="0"/>
            <a:ext cx="12801595" cy="768153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algn="ctr"/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Серия «Медицинские науки. </a:t>
            </a:r>
            <a:r>
              <a:rPr lang="ru-RU" sz="39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814406"/>
            <a:ext cx="12836519" cy="621709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indent="450000"/>
            <a:r>
              <a:rPr lang="ru-RU" sz="32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Итого: </a:t>
            </a:r>
            <a:r>
              <a:rPr lang="ru-RU" sz="3200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опубликовано 44 статьи 144 авторов.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3930" y="1065185"/>
            <a:ext cx="128155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Зам. главного редактора, редактор серии: Петрова П. Г., д. м. н., проф.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Выпускающий редактор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: Тимофеев Л.Ф., д. м. н., проф.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801600" cy="262562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Авторы подразделений МИ </a:t>
            </a:r>
            <a:r>
              <a:rPr lang="ru-RU" sz="28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СВФУ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18582"/>
              </p:ext>
            </p:extLst>
          </p:nvPr>
        </p:nvGraphicFramePr>
        <p:xfrm>
          <a:off x="0" y="345105"/>
          <a:ext cx="12780000" cy="7759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8820000"/>
                <a:gridCol w="648000"/>
                <a:gridCol w="648000"/>
                <a:gridCol w="648000"/>
                <a:gridCol w="648000"/>
                <a:gridCol w="900000"/>
              </a:tblGrid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№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Подразделения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№ 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№ 2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№ 3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№ 4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Акушерство и гинекология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Гистология и микробиология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593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Госпитальная терапия, профессиональные болезни и клиническая фармакология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Госпитальная хирургия и лучевая диагностика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Инфекционные болезни, фтизиатрия и </a:t>
                      </a:r>
                      <a:r>
                        <a:rPr lang="ru-RU" sz="2050" dirty="0" err="1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дерматовенерология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6.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Неврология и психиатрия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593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Нормальная и патологическая анатомия, оперативная хирургия с топографической анатомией и судебная медицина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+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8.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Нормальная и патологическая физиология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Общая хирургия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10.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Общественное здоровье и здравоохранение, общая гигиена и биоэтика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11.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Педиатрия и детская хирургия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12.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Пропедевтика детских болезней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en-US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13.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Пропедевтическая и факультетская терапия с эндокринологией и ЛФК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14.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Сестринское дело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593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15.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Терапевтическая, хирургическая, ортопедическая стоматология и стоматология детского возраста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16.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Травматология и ортопедия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17.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Факультетская хирургия, урология, онкология и отоларингология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18.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Фармакология и фармация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19.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Клиника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20.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Факультет последипломного обучения врачей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7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9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21. 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УНЛ Геномная медицина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22.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НПЦ Фтизиатрия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 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797"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23.</a:t>
                      </a: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endParaRPr lang="ru-RU" sz="2050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2050" b="1" dirty="0" smtClean="0">
                          <a:effectLst/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ru-RU" sz="2050" b="1" dirty="0">
                        <a:effectLst/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4086" marR="1408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8130970"/>
            <a:ext cx="12801600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90000"/>
              </a:lnSpc>
            </a:pPr>
            <a:r>
              <a:rPr lang="ru-RU" sz="2050" dirty="0">
                <a:solidFill>
                  <a:srgbClr val="00063A"/>
                </a:solidFill>
                <a:latin typeface="Cambria" pitchFamily="18" charset="0"/>
              </a:rPr>
              <a:t>А</a:t>
            </a:r>
            <a:r>
              <a:rPr lang="ru-RU" sz="2050" dirty="0" smtClean="0">
                <a:solidFill>
                  <a:srgbClr val="00063A"/>
                </a:solidFill>
                <a:latin typeface="Cambria" pitchFamily="18" charset="0"/>
              </a:rPr>
              <a:t>ктивно </a:t>
            </a:r>
            <a:r>
              <a:rPr lang="ru-RU" sz="2050" dirty="0">
                <a:solidFill>
                  <a:srgbClr val="00063A"/>
                </a:solidFill>
                <a:latin typeface="Cambria" pitchFamily="18" charset="0"/>
              </a:rPr>
              <a:t>публиковались авторы из следующих кафедр: </a:t>
            </a:r>
            <a:r>
              <a:rPr lang="ru-RU" sz="2050" dirty="0" smtClean="0">
                <a:solidFill>
                  <a:srgbClr val="00063A"/>
                </a:solidFill>
                <a:latin typeface="Cambria" pitchFamily="18" charset="0"/>
              </a:rPr>
              <a:t>факультет </a:t>
            </a:r>
            <a:r>
              <a:rPr lang="ru-RU" sz="2050" dirty="0">
                <a:solidFill>
                  <a:srgbClr val="00063A"/>
                </a:solidFill>
                <a:latin typeface="Cambria" pitchFamily="18" charset="0"/>
              </a:rPr>
              <a:t>последипломного обучения врачей (9), </a:t>
            </a:r>
            <a:r>
              <a:rPr lang="ru-RU" sz="2050" dirty="0" smtClean="0">
                <a:solidFill>
                  <a:srgbClr val="00063A"/>
                </a:solidFill>
                <a:latin typeface="Cambria" pitchFamily="18" charset="0"/>
              </a:rPr>
              <a:t>пропедевтическая </a:t>
            </a:r>
            <a:r>
              <a:rPr lang="ru-RU" sz="2050" dirty="0">
                <a:solidFill>
                  <a:srgbClr val="00063A"/>
                </a:solidFill>
                <a:latin typeface="Cambria" pitchFamily="18" charset="0"/>
              </a:rPr>
              <a:t>и факультетская терапия с эндокринологией и ЛФК (7), </a:t>
            </a:r>
            <a:r>
              <a:rPr lang="ru-RU" sz="2050" dirty="0" smtClean="0">
                <a:solidFill>
                  <a:srgbClr val="00063A"/>
                </a:solidFill>
                <a:latin typeface="Cambria" pitchFamily="18" charset="0"/>
              </a:rPr>
              <a:t>госпитальная </a:t>
            </a:r>
            <a:r>
              <a:rPr lang="ru-RU" sz="2050" dirty="0">
                <a:solidFill>
                  <a:srgbClr val="00063A"/>
                </a:solidFill>
                <a:latin typeface="Cambria" pitchFamily="18" charset="0"/>
              </a:rPr>
              <a:t>терапия, профессиональные болезни и клиническая фармакология (6), </a:t>
            </a:r>
            <a:r>
              <a:rPr lang="ru-RU" sz="2050" dirty="0" smtClean="0">
                <a:solidFill>
                  <a:srgbClr val="00063A"/>
                </a:solidFill>
                <a:latin typeface="Cambria" pitchFamily="18" charset="0"/>
              </a:rPr>
              <a:t>неврология </a:t>
            </a:r>
            <a:r>
              <a:rPr lang="ru-RU" sz="2050" dirty="0">
                <a:solidFill>
                  <a:srgbClr val="00063A"/>
                </a:solidFill>
                <a:latin typeface="Cambria" pitchFamily="18" charset="0"/>
              </a:rPr>
              <a:t>и психиатрия, </a:t>
            </a:r>
            <a:r>
              <a:rPr lang="ru-RU" sz="2050" dirty="0" smtClean="0">
                <a:solidFill>
                  <a:srgbClr val="00063A"/>
                </a:solidFill>
                <a:latin typeface="Cambria" pitchFamily="18" charset="0"/>
              </a:rPr>
              <a:t>госпитальная </a:t>
            </a:r>
            <a:r>
              <a:rPr lang="ru-RU" sz="2050" dirty="0">
                <a:solidFill>
                  <a:srgbClr val="00063A"/>
                </a:solidFill>
                <a:latin typeface="Cambria" pitchFamily="18" charset="0"/>
              </a:rPr>
              <a:t>хирургия и лучевая диагностика (по 5).</a:t>
            </a:r>
          </a:p>
        </p:txBody>
      </p:sp>
    </p:spTree>
    <p:extLst>
      <p:ext uri="{BB962C8B-B14F-4D97-AF65-F5344CB8AC3E}">
        <p14:creationId xmlns:p14="http://schemas.microsoft.com/office/powerpoint/2010/main" val="15367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5980"/>
            <a:ext cx="8786065" cy="8955220"/>
          </a:xfrm>
        </p:spPr>
      </p:pic>
      <p:sp>
        <p:nvSpPr>
          <p:cNvPr id="4" name="Овал 3">
            <a:hlinkClick r:id="rId3"/>
          </p:cNvPr>
          <p:cNvSpPr/>
          <p:nvPr/>
        </p:nvSpPr>
        <p:spPr>
          <a:xfrm>
            <a:off x="10226225" y="6061075"/>
            <a:ext cx="2333497" cy="2333497"/>
          </a:xfrm>
          <a:prstGeom prst="ellipse">
            <a:avLst/>
          </a:prstGeom>
          <a:solidFill>
            <a:srgbClr val="0070C0"/>
          </a:solidFill>
          <a:effectLst>
            <a:outerShdw blurRad="3556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Calibri" pitchFamily="34" charset="0"/>
              </a:rPr>
              <a:t>Ссылка на сайт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52458"/>
            <a:ext cx="12801599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63A"/>
                </a:solidFill>
                <a:latin typeface="Cambria" pitchFamily="18" charset="0"/>
              </a:rPr>
              <a:t>Адрес: </a:t>
            </a:r>
            <a:r>
              <a:rPr lang="en-US" sz="3600" u="sng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smnsvfu.ru</a:t>
            </a:r>
            <a:endParaRPr lang="ru-RU" sz="3600" u="sng" dirty="0">
              <a:solidFill>
                <a:srgbClr val="00063A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58657"/>
              </p:ext>
            </p:extLst>
          </p:nvPr>
        </p:nvGraphicFramePr>
        <p:xfrm>
          <a:off x="5" y="2829385"/>
          <a:ext cx="12836510" cy="405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00"/>
                <a:gridCol w="981251"/>
                <a:gridCol w="981251"/>
                <a:gridCol w="981251"/>
                <a:gridCol w="981251"/>
                <a:gridCol w="981251"/>
                <a:gridCol w="981251"/>
                <a:gridCol w="981251"/>
                <a:gridCol w="981251"/>
                <a:gridCol w="981251"/>
                <a:gridCol w="981251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Науки</a:t>
                      </a:r>
                      <a:r>
                        <a:rPr lang="ru-RU" sz="2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№ 1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№ 2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№ 3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№ 4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Экономические науки</a:t>
                      </a:r>
                      <a:r>
                        <a:rPr lang="ru-RU" sz="2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8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7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12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24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Социологические науки 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7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9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700" dirty="0" err="1" smtClean="0">
                          <a:latin typeface="Cambria" pitchFamily="18" charset="0"/>
                          <a:cs typeface="Times New Roman" pitchFamily="18" charset="0"/>
                        </a:rPr>
                        <a:t>Культурология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6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 smtClean="0">
                          <a:latin typeface="Cambria" pitchFamily="18" charset="0"/>
                          <a:cs typeface="Times New Roman" pitchFamily="18" charset="0"/>
                        </a:rPr>
                        <a:t>1</a:t>
                      </a:r>
                      <a:endParaRPr lang="ru-RU" sz="2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7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10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6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11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6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9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7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12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7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11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26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43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4"/>
          <p:cNvSpPr txBox="1">
            <a:spLocks/>
          </p:cNvSpPr>
          <p:nvPr/>
        </p:nvSpPr>
        <p:spPr>
          <a:xfrm>
            <a:off x="0" y="4"/>
            <a:ext cx="12801600" cy="1272209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Серия «Экономика. Социология. </a:t>
            </a:r>
            <a:r>
              <a:rPr lang="ru-RU" sz="39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Культурология</a:t>
            </a: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9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Economics</a:t>
            </a: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9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Sociology</a:t>
            </a: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9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Culturology</a:t>
            </a: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073441"/>
            <a:ext cx="12801599" cy="160659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indent="450000" algn="just"/>
            <a:r>
              <a:rPr lang="ru-RU" sz="3200" b="1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Итого: </a:t>
            </a:r>
            <a:r>
              <a:rPr lang="ru-RU" sz="32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опубликовано 26 статей по трем научным направлениям, из них: 12 – по экономическим наукам; 7 – по </a:t>
            </a:r>
            <a:r>
              <a:rPr lang="ru-RU" sz="3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социологическим наукам</a:t>
            </a:r>
            <a:r>
              <a:rPr lang="ru-RU" sz="32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; </a:t>
            </a:r>
            <a:r>
              <a:rPr lang="ru-RU" sz="3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7 </a:t>
            </a:r>
            <a:r>
              <a:rPr lang="ru-RU" sz="32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– по </a:t>
            </a:r>
            <a:r>
              <a:rPr lang="ru-RU" sz="32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культурологии.</a:t>
            </a:r>
            <a:endParaRPr lang="ru-RU" sz="3200" dirty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3930" y="1560240"/>
            <a:ext cx="128155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Зам. главного редактора, редактор серии: </a:t>
            </a:r>
            <a:r>
              <a:rPr lang="ru-RU" dirty="0" err="1">
                <a:solidFill>
                  <a:srgbClr val="002060"/>
                </a:solidFill>
                <a:latin typeface="Cambria" pitchFamily="18" charset="0"/>
              </a:rPr>
              <a:t>Кугаевский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 А. А., к. э. н., директор ФЭИ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Выпускающий редактор: Романова Е.Р., доцент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801600" cy="525124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Авторы из подразделений СВФУ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259580"/>
              </p:ext>
            </p:extLst>
          </p:nvPr>
        </p:nvGraphicFramePr>
        <p:xfrm>
          <a:off x="-1" y="1020180"/>
          <a:ext cx="12801600" cy="502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1934"/>
                <a:gridCol w="1199444"/>
                <a:gridCol w="1000478"/>
                <a:gridCol w="1199444"/>
                <a:gridCol w="1000478"/>
                <a:gridCol w="1399822"/>
              </a:tblGrid>
              <a:tr h="72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Структурные подразделения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12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ФЭИ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9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14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НИИРЭС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6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ИЯКН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АДФ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Центр интеллектуальной собственности 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ИМИ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23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НИИПЭС</a:t>
                      </a:r>
                      <a:endParaRPr lang="ru-RU" sz="27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28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" y="6420780"/>
            <a:ext cx="12801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А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ктивно </a:t>
            </a: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публиковались авторы 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ФЭИ СВФУ</a:t>
            </a: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.</a:t>
            </a:r>
          </a:p>
          <a:p>
            <a:pPr indent="450000" algn="just"/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Опубликованы также статьи авторов из городов: Москвы, Новосибирска, Владивостока, Сыктывкара и одна статья с иностранным соавтором (</a:t>
            </a:r>
            <a:r>
              <a:rPr lang="ru-RU" sz="2700" dirty="0" err="1">
                <a:solidFill>
                  <a:srgbClr val="00063A"/>
                </a:solidFill>
                <a:latin typeface="Cambria" pitchFamily="18" charset="0"/>
              </a:rPr>
              <a:t>Кугаевский</a:t>
            </a: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 А.А., </a:t>
            </a:r>
            <a:r>
              <a:rPr lang="ru-RU" sz="2700" dirty="0" err="1">
                <a:solidFill>
                  <a:srgbClr val="00063A"/>
                </a:solidFill>
                <a:latin typeface="Cambria" pitchFamily="18" charset="0"/>
              </a:rPr>
              <a:t>Мординова</a:t>
            </a: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 М.А., </a:t>
            </a:r>
            <a:r>
              <a:rPr lang="ru-RU" sz="2700" dirty="0" err="1">
                <a:solidFill>
                  <a:srgbClr val="00063A"/>
                </a:solidFill>
                <a:latin typeface="Cambria" pitchFamily="18" charset="0"/>
              </a:rPr>
              <a:t>Бертомье</a:t>
            </a: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 К. «Оценка устойчивости отраслевых систем в стратегии регионального развития»). </a:t>
            </a:r>
          </a:p>
        </p:txBody>
      </p:sp>
    </p:spTree>
    <p:extLst>
      <p:ext uri="{BB962C8B-B14F-4D97-AF65-F5344CB8AC3E}">
        <p14:creationId xmlns:p14="http://schemas.microsoft.com/office/powerpoint/2010/main" val="12000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цвт\Desktop\экон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0" y="593873"/>
            <a:ext cx="9798115" cy="900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hlinkClick r:id="rId3"/>
          </p:cNvPr>
          <p:cNvSpPr/>
          <p:nvPr/>
        </p:nvSpPr>
        <p:spPr>
          <a:xfrm>
            <a:off x="10226225" y="6071065"/>
            <a:ext cx="2333497" cy="2333497"/>
          </a:xfrm>
          <a:prstGeom prst="ellipse">
            <a:avLst/>
          </a:prstGeom>
          <a:solidFill>
            <a:srgbClr val="0070C0"/>
          </a:solidFill>
          <a:effectLst>
            <a:outerShdw blurRad="3556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Calibri" pitchFamily="34" charset="0"/>
              </a:rPr>
              <a:t>Ссылка на сайт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52458"/>
            <a:ext cx="12801599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63A"/>
                </a:solidFill>
                <a:latin typeface="Cambria" pitchFamily="18" charset="0"/>
              </a:rPr>
              <a:t>Адрес: </a:t>
            </a:r>
            <a:r>
              <a:rPr lang="en-US" sz="3600" u="sng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escsvfu.ru</a:t>
            </a:r>
            <a:endParaRPr lang="ru-RU" sz="3600" u="sng" dirty="0">
              <a:solidFill>
                <a:srgbClr val="00063A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0" y="4"/>
            <a:ext cx="12801600" cy="1272209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Серия «История. Политология. Право. </a:t>
            </a:r>
            <a:r>
              <a:rPr lang="ru-RU" sz="39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9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9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9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Political </a:t>
            </a:r>
            <a:r>
              <a:rPr lang="en-US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science. </a:t>
            </a:r>
            <a:r>
              <a:rPr lang="ru-RU" sz="39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Law</a:t>
            </a: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" y="7050221"/>
            <a:ext cx="12801600" cy="2283702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indent="450000" algn="just"/>
            <a:r>
              <a:rPr lang="ru-RU" sz="2800" b="1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Итого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: опубликовано 32 статьи по 3 научным направлениям, из них: исторические науки и археология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10, политология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7, юридические науки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15.</a:t>
            </a:r>
          </a:p>
          <a:p>
            <a:pPr indent="450000" algn="just"/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Количество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опубликованных статей по подразделениям СВФУ: ИФ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 17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ЮФ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15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04853"/>
              </p:ext>
            </p:extLst>
          </p:nvPr>
        </p:nvGraphicFramePr>
        <p:xfrm>
          <a:off x="0" y="2864756"/>
          <a:ext cx="12801604" cy="394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874"/>
                <a:gridCol w="917673"/>
                <a:gridCol w="917673"/>
                <a:gridCol w="917673"/>
                <a:gridCol w="917673"/>
                <a:gridCol w="917673"/>
                <a:gridCol w="917673"/>
                <a:gridCol w="917673"/>
                <a:gridCol w="917673"/>
                <a:gridCol w="917673"/>
                <a:gridCol w="917673"/>
              </a:tblGrid>
              <a:tr h="5250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Номер </a:t>
                      </a: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выпуска/ </a:t>
                      </a: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группы специальностей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</a:tr>
              <a:tr h="525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Исторические науки и археология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Политология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Юриспруденция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15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18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0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12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32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36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13930" y="1605245"/>
            <a:ext cx="128155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Зам. главного редактора, редактор серии: Гоголев П. В., д. ю. н., декан ЮФ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Выпускающий редактор: Павлова А.А., доцент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72"/>
            <a:ext cx="9807978" cy="9007327"/>
          </a:xfrm>
        </p:spPr>
      </p:pic>
      <p:sp>
        <p:nvSpPr>
          <p:cNvPr id="5" name="Овал 4">
            <a:hlinkClick r:id="rId3"/>
          </p:cNvPr>
          <p:cNvSpPr/>
          <p:nvPr/>
        </p:nvSpPr>
        <p:spPr>
          <a:xfrm>
            <a:off x="10226225" y="6061075"/>
            <a:ext cx="2333497" cy="2333497"/>
          </a:xfrm>
          <a:prstGeom prst="ellipse">
            <a:avLst/>
          </a:prstGeom>
          <a:solidFill>
            <a:srgbClr val="0070C0"/>
          </a:solidFill>
          <a:effectLst>
            <a:outerShdw blurRad="3556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Calibri" pitchFamily="34" charset="0"/>
              </a:rPr>
              <a:t>Ссылка на сайт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52458"/>
            <a:ext cx="12801599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63A"/>
                </a:solidFill>
                <a:latin typeface="Cambria" pitchFamily="18" charset="0"/>
              </a:rPr>
              <a:t>Адрес: </a:t>
            </a:r>
            <a:r>
              <a:rPr lang="en-US" sz="3600" u="sng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ippsvfu.ru</a:t>
            </a:r>
            <a:endParaRPr lang="ru-RU" sz="3600" u="sng" dirty="0">
              <a:solidFill>
                <a:srgbClr val="00063A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 txBox="1">
            <a:spLocks/>
          </p:cNvSpPr>
          <p:nvPr/>
        </p:nvSpPr>
        <p:spPr>
          <a:xfrm>
            <a:off x="-1" y="0"/>
            <a:ext cx="12801597" cy="1038183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Серия «Науки о Земле. </a:t>
            </a:r>
            <a:r>
              <a:rPr lang="en-US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" y="6285765"/>
            <a:ext cx="12801600" cy="1852815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indent="450000" algn="just"/>
            <a:r>
              <a:rPr lang="ru-RU" sz="2800" b="1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Итого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: за отчетный год опубликовано 23 статьи:</a:t>
            </a:r>
          </a:p>
          <a:p>
            <a:pPr indent="450000" algn="just"/>
            <a:r>
              <a:rPr lang="ru-RU" sz="28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- г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еолого-минералогические науки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8, </a:t>
            </a:r>
          </a:p>
          <a:p>
            <a:pPr indent="450000" algn="just"/>
            <a:r>
              <a:rPr lang="ru-RU" sz="28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- г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еографические науки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10, </a:t>
            </a:r>
          </a:p>
          <a:p>
            <a:pPr indent="450000" algn="just"/>
            <a:r>
              <a:rPr lang="ru-RU" sz="28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- б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иологические науки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5 статей.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84574"/>
              </p:ext>
            </p:extLst>
          </p:nvPr>
        </p:nvGraphicFramePr>
        <p:xfrm>
          <a:off x="-13076" y="2550350"/>
          <a:ext cx="12814671" cy="331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211"/>
                <a:gridCol w="967646"/>
                <a:gridCol w="967646"/>
                <a:gridCol w="967646"/>
                <a:gridCol w="967646"/>
                <a:gridCol w="967646"/>
                <a:gridCol w="967646"/>
                <a:gridCol w="967646"/>
                <a:gridCol w="967646"/>
                <a:gridCol w="967646"/>
                <a:gridCol w="967646"/>
              </a:tblGrid>
              <a:tr h="10051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Науки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</a:tr>
              <a:tr h="100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Геолого-минералогические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Географические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14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Биологические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0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23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30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13930" y="1335215"/>
            <a:ext cx="128155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Зам. главного редактора, редактор серии: Данилов Ю. Г., к. г. н., доцент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Выпускающий редактор: Кузин В.Ю., к. г. н.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120" y="390110"/>
            <a:ext cx="12198155" cy="1175706"/>
          </a:xfrm>
        </p:spPr>
        <p:txBody>
          <a:bodyPr anchor="ctr" anchorCtr="0">
            <a:spAutoFit/>
          </a:bodyPr>
          <a:lstStyle/>
          <a:p>
            <a:pPr algn="just"/>
            <a:r>
              <a:rPr lang="ru-RU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2016 г. в </a:t>
            </a:r>
            <a:r>
              <a:rPr lang="ru-RU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журнале</a:t>
            </a:r>
            <a:r>
              <a:rPr lang="ru-RU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 публиковались научные статьи  по трем научным направлениям и пяти группам специальностей</a:t>
            </a:r>
            <a:r>
              <a:rPr lang="ru-RU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*.</a:t>
            </a:r>
            <a:endParaRPr lang="ru-RU" dirty="0">
              <a:solidFill>
                <a:srgbClr val="00063A"/>
              </a:solidFill>
              <a:latin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532057"/>
              </p:ext>
            </p:extLst>
          </p:nvPr>
        </p:nvGraphicFramePr>
        <p:xfrm>
          <a:off x="662662" y="1785265"/>
          <a:ext cx="11476275" cy="5205240"/>
        </p:xfrm>
        <a:graphic>
          <a:graphicData uri="http://schemas.openxmlformats.org/drawingml/2006/table">
            <a:tbl>
              <a:tblPr firstRow="1" firstCol="1" bandRow="1"/>
              <a:tblGrid>
                <a:gridCol w="4500500"/>
                <a:gridCol w="6975775"/>
              </a:tblGrid>
              <a:tr h="713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2F2F2"/>
                          </a:solidFill>
                          <a:effectLst/>
                          <a:latin typeface="Cambria" pitchFamily="18" charset="0"/>
                          <a:ea typeface="Calibri"/>
                        </a:rPr>
                        <a:t>Научные направления</a:t>
                      </a:r>
                      <a:endParaRPr lang="ru-RU" sz="2800" dirty="0">
                        <a:effectLst/>
                        <a:latin typeface="Cambria" pitchFamily="18" charset="0"/>
                        <a:ea typeface="Calibri"/>
                      </a:endParaRPr>
                    </a:p>
                  </a:txBody>
                  <a:tcPr marL="136800" marR="13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2F2F2"/>
                          </a:solidFill>
                          <a:effectLst/>
                          <a:latin typeface="Cambria" pitchFamily="18" charset="0"/>
                          <a:ea typeface="Calibri"/>
                        </a:rPr>
                        <a:t>Группы специальностей</a:t>
                      </a:r>
                      <a:endParaRPr lang="ru-RU" sz="2800" dirty="0">
                        <a:effectLst/>
                        <a:latin typeface="Cambria" pitchFamily="18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1365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MS Mincho"/>
                        </a:rPr>
                        <a:t>Биологические науки</a:t>
                      </a:r>
                      <a:endParaRPr lang="ru-RU" sz="2800" dirty="0">
                        <a:effectLst/>
                        <a:latin typeface="Cambria" pitchFamily="18" charset="0"/>
                        <a:ea typeface="Calibri"/>
                      </a:endParaRPr>
                    </a:p>
                  </a:txBody>
                  <a:tcPr marL="136800" marR="68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MS Mincho"/>
                        </a:rPr>
                        <a:t>общая биология</a:t>
                      </a:r>
                      <a:endParaRPr lang="ru-RU" sz="2800" dirty="0">
                        <a:effectLst/>
                        <a:latin typeface="Cambria" pitchFamily="18" charset="0"/>
                        <a:ea typeface="Calibri"/>
                      </a:endParaRPr>
                    </a:p>
                  </a:txBody>
                  <a:tcPr marL="136800" marR="13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047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MS Mincho"/>
                        </a:rPr>
                        <a:t>Технические науки</a:t>
                      </a:r>
                      <a:endParaRPr lang="ru-RU" sz="2800" dirty="0">
                        <a:effectLst/>
                        <a:latin typeface="Cambria" pitchFamily="18" charset="0"/>
                        <a:ea typeface="Calibri"/>
                      </a:endParaRPr>
                    </a:p>
                  </a:txBody>
                  <a:tcPr marL="136800" marR="68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MS Mincho"/>
                        </a:rPr>
                        <a:t>информатика, вычислительная техника и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MS Mincho"/>
                        </a:rPr>
                        <a:t>управление</a:t>
                      </a:r>
                      <a:endParaRPr lang="ru-RU" sz="2800" dirty="0">
                        <a:effectLst/>
                        <a:latin typeface="Cambria" pitchFamily="18" charset="0"/>
                        <a:ea typeface="Calibri"/>
                      </a:endParaRPr>
                    </a:p>
                  </a:txBody>
                  <a:tcPr marL="136800" marR="13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0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MS Mincho"/>
                        </a:rPr>
                        <a:t>химическая технология</a:t>
                      </a:r>
                      <a:endParaRPr lang="ru-RU" sz="2800" dirty="0">
                        <a:effectLst/>
                        <a:latin typeface="Cambria" pitchFamily="18" charset="0"/>
                        <a:ea typeface="Calibri"/>
                      </a:endParaRPr>
                    </a:p>
                  </a:txBody>
                  <a:tcPr marL="136800" marR="13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3651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MS Mincho"/>
                        </a:rPr>
                        <a:t>Филологические науки</a:t>
                      </a:r>
                      <a:endParaRPr lang="ru-RU" sz="2800" dirty="0">
                        <a:effectLst/>
                        <a:latin typeface="Cambria" pitchFamily="18" charset="0"/>
                        <a:ea typeface="Calibri"/>
                      </a:endParaRPr>
                    </a:p>
                  </a:txBody>
                  <a:tcPr marL="136800" marR="684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MS Mincho"/>
                        </a:rPr>
                        <a:t>литературоведение</a:t>
                      </a:r>
                      <a:endParaRPr lang="ru-RU" sz="2800" dirty="0">
                        <a:effectLst/>
                        <a:latin typeface="Cambria" pitchFamily="18" charset="0"/>
                        <a:ea typeface="Calibri"/>
                      </a:endParaRPr>
                    </a:p>
                  </a:txBody>
                  <a:tcPr marL="136800" marR="13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3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MS Mincho"/>
                        </a:rPr>
                        <a:t>языкознание</a:t>
                      </a:r>
                      <a:endParaRPr lang="ru-RU" sz="2800" dirty="0">
                        <a:effectLst/>
                        <a:latin typeface="Cambria" pitchFamily="18" charset="0"/>
                        <a:ea typeface="Calibri"/>
                      </a:endParaRPr>
                    </a:p>
                  </a:txBody>
                  <a:tcPr marL="136800" marR="1368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7230870"/>
            <a:ext cx="128473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*Согласно </a:t>
            </a:r>
            <a:r>
              <a:rPr lang="ru-RU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решению совещания ректора по рассмотрению отраслей и научных специальностей научного журнала «Вестник СВФУ» от 01.04.2015, в результате реструктуризации содержания журнала в соответствии с приказом </a:t>
            </a:r>
            <a:r>
              <a:rPr lang="ru-RU" dirty="0" err="1" smtClean="0">
                <a:latin typeface="Cambria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 России </a:t>
            </a:r>
            <a:r>
              <a:rPr lang="ru-RU" dirty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№793 от 25 июля 2014 г. и Заключением президиума ВАК РФ №47/307 от 19 декабря 2014 г., начиная с 2015 г., в «Вестнике СВФУ» публикуются научные статьи только по трем научным направлениям и пяти группам специальностей</a:t>
            </a:r>
            <a:r>
              <a:rPr lang="ru-RU" dirty="0" smtClean="0">
                <a:solidFill>
                  <a:srgbClr val="00063A"/>
                </a:solidFill>
                <a:latin typeface="Cambria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801600" cy="525124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Авторы из подразделений СВФУ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62463"/>
              </p:ext>
            </p:extLst>
          </p:nvPr>
        </p:nvGraphicFramePr>
        <p:xfrm>
          <a:off x="0" y="1290210"/>
          <a:ext cx="12801600" cy="388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6406"/>
                <a:gridCol w="2285194"/>
              </a:tblGrid>
              <a:tr h="104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Структурные подразделения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Авторы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(кол-во)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НИИПЭС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90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Горный институт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26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ИЕН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ГРФ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Редакция серии научных журналов «Арктика ХХ</a:t>
                      </a:r>
                      <a:r>
                        <a:rPr lang="en-US" sz="2700" dirty="0">
                          <a:effectLst/>
                          <a:latin typeface="Cambria" pitchFamily="18" charset="0"/>
                        </a:rPr>
                        <a:t>I</a:t>
                      </a: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 век»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981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Всего авторов из СВФУ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8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16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5655695"/>
            <a:ext cx="12801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800" dirty="0">
                <a:solidFill>
                  <a:srgbClr val="00063A"/>
                </a:solidFill>
                <a:latin typeface="Cambria" pitchFamily="18" charset="0"/>
              </a:rPr>
              <a:t>А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</a:rPr>
              <a:t>ктивно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</a:rPr>
              <a:t>публиковались авторы из следующих структурных подразделений СВФУ: ИЕН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</a:rPr>
              <a:t>7, НИИПЭС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</a:rPr>
              <a:t>4. Также среди авторов представлены Воронежский государственный университет(3), Брянский государственный инженерно-технический университет (1).</a:t>
            </a:r>
          </a:p>
        </p:txBody>
      </p:sp>
    </p:spTree>
    <p:extLst>
      <p:ext uri="{BB962C8B-B14F-4D97-AF65-F5344CB8AC3E}">
        <p14:creationId xmlns:p14="http://schemas.microsoft.com/office/powerpoint/2010/main" val="40211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41" y="593872"/>
            <a:ext cx="9807977" cy="9007327"/>
          </a:xfrm>
        </p:spPr>
      </p:pic>
      <p:sp>
        <p:nvSpPr>
          <p:cNvPr id="5" name="Овал 4">
            <a:hlinkClick r:id="rId3"/>
          </p:cNvPr>
          <p:cNvSpPr/>
          <p:nvPr/>
        </p:nvSpPr>
        <p:spPr>
          <a:xfrm>
            <a:off x="10271230" y="6061075"/>
            <a:ext cx="2333497" cy="2333497"/>
          </a:xfrm>
          <a:prstGeom prst="ellipse">
            <a:avLst/>
          </a:prstGeom>
          <a:solidFill>
            <a:srgbClr val="0070C0"/>
          </a:solidFill>
          <a:effectLst>
            <a:outerShdw blurRad="3556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Calibri" pitchFamily="34" charset="0"/>
              </a:rPr>
              <a:t>Ссылка на сайт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52458"/>
            <a:ext cx="12801599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63A"/>
                </a:solidFill>
                <a:latin typeface="Cambria" pitchFamily="18" charset="0"/>
              </a:rPr>
              <a:t>Адрес: </a:t>
            </a:r>
            <a:r>
              <a:rPr lang="en-US" sz="3600" u="sng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vnzsvfu.ru</a:t>
            </a:r>
            <a:endParaRPr lang="ru-RU" sz="3600" u="sng" dirty="0">
              <a:solidFill>
                <a:srgbClr val="00063A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18172"/>
              </p:ext>
            </p:extLst>
          </p:nvPr>
        </p:nvGraphicFramePr>
        <p:xfrm>
          <a:off x="0" y="2802941"/>
          <a:ext cx="12791510" cy="504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000"/>
                <a:gridCol w="1023551"/>
                <a:gridCol w="1023551"/>
                <a:gridCol w="1023551"/>
                <a:gridCol w="1023551"/>
                <a:gridCol w="1023551"/>
                <a:gridCol w="1023551"/>
                <a:gridCol w="1023551"/>
                <a:gridCol w="1023551"/>
                <a:gridCol w="1023551"/>
                <a:gridCol w="1023551"/>
              </a:tblGrid>
              <a:tr h="54139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Направление/ </a:t>
                      </a: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Номер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8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Ст.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Авт.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</a:tr>
              <a:tr h="541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Эпос</a:t>
                      </a:r>
                      <a:r>
                        <a:rPr lang="ru-RU" sz="2700" baseline="0" dirty="0" smtClean="0">
                          <a:effectLst/>
                          <a:latin typeface="Cambria" pitchFamily="18" charset="0"/>
                        </a:rPr>
                        <a:t> в историческом аспекте 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Филология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>
                          <a:effectLst/>
                          <a:latin typeface="Cambria" pitchFamily="18" charset="0"/>
                        </a:rPr>
                        <a:t>15</a:t>
                      </a:r>
                      <a:endParaRPr lang="ru-RU" sz="2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>
                          <a:effectLst/>
                          <a:latin typeface="Cambria" pitchFamily="18" charset="0"/>
                        </a:rPr>
                        <a:t>15</a:t>
                      </a:r>
                      <a:endParaRPr lang="ru-RU" sz="2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27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44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45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Эпос</a:t>
                      </a:r>
                      <a:r>
                        <a:rPr lang="ru-RU" sz="2700" baseline="0" dirty="0" smtClean="0">
                          <a:effectLst/>
                          <a:latin typeface="Cambria" pitchFamily="18" charset="0"/>
                        </a:rPr>
                        <a:t> в ф</a:t>
                      </a: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илософском</a:t>
                      </a:r>
                      <a:r>
                        <a:rPr lang="ru-RU" sz="2700" baseline="0" dirty="0" smtClean="0">
                          <a:effectLst/>
                          <a:latin typeface="Cambria" pitchFamily="18" charset="0"/>
                        </a:rPr>
                        <a:t> аспекте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16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16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12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12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47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Содержимое 4"/>
          <p:cNvSpPr txBox="1">
            <a:spLocks/>
          </p:cNvSpPr>
          <p:nvPr/>
        </p:nvSpPr>
        <p:spPr>
          <a:xfrm>
            <a:off x="0" y="30070"/>
            <a:ext cx="12801601" cy="1008113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Серия </a:t>
            </a:r>
            <a:r>
              <a:rPr lang="en-US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9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Эпосоведение</a:t>
            </a:r>
            <a:r>
              <a:rPr lang="en-US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. Epic studies»</a:t>
            </a:r>
            <a:endParaRPr lang="ru-RU" sz="3900" b="1" dirty="0">
              <a:solidFill>
                <a:srgbClr val="0006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932718"/>
            <a:ext cx="12801600" cy="991041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indent="450000" algn="just"/>
            <a:r>
              <a:rPr lang="ru-RU" sz="2800" b="1" dirty="0">
                <a:solidFill>
                  <a:srgbClr val="00063A"/>
                </a:solidFill>
                <a:latin typeface="Cambria" pitchFamily="18" charset="0"/>
              </a:rPr>
              <a:t>Итого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</a:rPr>
              <a:t>: опубликовано </a:t>
            </a:r>
            <a:r>
              <a:rPr lang="ru-RU" sz="2800" dirty="0" smtClean="0">
                <a:latin typeface="Cambria" pitchFamily="18" charset="0"/>
              </a:rPr>
              <a:t>47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</a:rPr>
              <a:t>статей 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</a:rPr>
              <a:t>по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</a:rPr>
              <a:t>3 научным направлениям, из них 1 – по историческим наукам, 44 – по филологическим, 2 – по 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</a:rPr>
              <a:t>философским.</a:t>
            </a:r>
            <a:endParaRPr lang="ru-RU" sz="2800" dirty="0">
              <a:solidFill>
                <a:srgbClr val="00063A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3930" y="1290210"/>
            <a:ext cx="128155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Зам. главного редактора, редактор серии: Иванов В. Н., д. и. н., проф.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Выпускающий редактор: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</a:rPr>
              <a:t>Жиркова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Е.Е., зав. сектором «Эпос и этническая история»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801600" cy="525124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Авторы из подразделений СВФУ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95" y="5800870"/>
            <a:ext cx="12802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endParaRPr lang="ru-RU" sz="2800" dirty="0" smtClean="0">
              <a:solidFill>
                <a:srgbClr val="00063A"/>
              </a:solidFill>
              <a:latin typeface="Cambria" pitchFamily="18" charset="0"/>
            </a:endParaRPr>
          </a:p>
          <a:p>
            <a:pPr indent="450000" algn="just"/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</a:rPr>
              <a:t>Активно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</a:rPr>
              <a:t>публиковались авторы из НИИ </a:t>
            </a:r>
            <a:r>
              <a:rPr lang="ru-RU" sz="2800" dirty="0" err="1">
                <a:solidFill>
                  <a:srgbClr val="00063A"/>
                </a:solidFill>
                <a:latin typeface="Cambria" pitchFamily="18" charset="0"/>
              </a:rPr>
              <a:t>Олонхо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</a:rPr>
              <a:t> (14 авторов), ИЯКН СВ РФ 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</a:rPr>
              <a:t/>
            </a:r>
            <a:br>
              <a:rPr lang="ru-RU" sz="2800" dirty="0" smtClean="0">
                <a:solidFill>
                  <a:srgbClr val="00063A"/>
                </a:solidFill>
                <a:latin typeface="Cambria" pitchFamily="18" charset="0"/>
              </a:rPr>
            </a:b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</a:rPr>
              <a:t>(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</a:rPr>
              <a:t>5 авторов) и </a:t>
            </a:r>
            <a:r>
              <a:rPr lang="ru-RU" sz="2800" dirty="0" err="1">
                <a:solidFill>
                  <a:srgbClr val="00063A"/>
                </a:solidFill>
                <a:latin typeface="Cambria" pitchFamily="18" charset="0"/>
              </a:rPr>
              <a:t>ИЗФиР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</a:rPr>
              <a:t> (5 авторов).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31043"/>
              </p:ext>
            </p:extLst>
          </p:nvPr>
        </p:nvGraphicFramePr>
        <p:xfrm>
          <a:off x="-695" y="840160"/>
          <a:ext cx="12802295" cy="4613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105"/>
                <a:gridCol w="1928838"/>
                <a:gridCol w="1928838"/>
                <a:gridCol w="1928838"/>
                <a:gridCol w="1928838"/>
                <a:gridCol w="1928838"/>
              </a:tblGrid>
              <a:tr h="10729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Подразделение/ Номер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 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18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Институт </a:t>
                      </a:r>
                      <a:r>
                        <a:rPr lang="ru-RU" sz="2700" dirty="0" err="1">
                          <a:effectLst/>
                          <a:latin typeface="Cambria" pitchFamily="18" charset="0"/>
                        </a:rPr>
                        <a:t>Олонхо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14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Кафедра философии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ИЯКН СВ РФ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err="1">
                          <a:effectLst/>
                          <a:latin typeface="Cambria" pitchFamily="18" charset="0"/>
                        </a:rPr>
                        <a:t>ИЗФиР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err="1">
                          <a:effectLst/>
                          <a:latin typeface="Cambria" pitchFamily="18" charset="0"/>
                        </a:rPr>
                        <a:t>Филол</a:t>
                      </a: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. факультет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7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27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0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801600" cy="525124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32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Авторы из научных и образовательных учреждений  РФ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90" y="7759894"/>
            <a:ext cx="12801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>
                <a:solidFill>
                  <a:srgbClr val="00063A"/>
                </a:solidFill>
                <a:latin typeface="Cambria" pitchFamily="18" charset="0"/>
              </a:rPr>
              <a:t>Итого</a:t>
            </a:r>
            <a:r>
              <a:rPr lang="ru-RU" dirty="0">
                <a:solidFill>
                  <a:srgbClr val="00063A"/>
                </a:solidFill>
                <a:latin typeface="Cambria" pitchFamily="18" charset="0"/>
              </a:rPr>
              <a:t>: В</a:t>
            </a:r>
            <a:r>
              <a:rPr lang="ru-RU" dirty="0" smtClean="0">
                <a:solidFill>
                  <a:srgbClr val="00063A"/>
                </a:solidFill>
                <a:latin typeface="Cambria" pitchFamily="18" charset="0"/>
              </a:rPr>
              <a:t> </a:t>
            </a:r>
            <a:r>
              <a:rPr lang="ru-RU" dirty="0">
                <a:solidFill>
                  <a:srgbClr val="00063A"/>
                </a:solidFill>
                <a:latin typeface="Cambria" pitchFamily="18" charset="0"/>
              </a:rPr>
              <a:t>4 номерах опубликованы 15 </a:t>
            </a:r>
            <a:r>
              <a:rPr lang="ru-RU" dirty="0" smtClean="0">
                <a:solidFill>
                  <a:srgbClr val="00063A"/>
                </a:solidFill>
                <a:latin typeface="Cambria" pitchFamily="18" charset="0"/>
              </a:rPr>
              <a:t>авторов из </a:t>
            </a:r>
            <a:r>
              <a:rPr lang="ru-RU" dirty="0">
                <a:solidFill>
                  <a:srgbClr val="00063A"/>
                </a:solidFill>
                <a:latin typeface="Cambria" pitchFamily="18" charset="0"/>
              </a:rPr>
              <a:t>научных учреждений центра и регионов </a:t>
            </a:r>
            <a:r>
              <a:rPr lang="ru-RU" dirty="0" smtClean="0">
                <a:solidFill>
                  <a:srgbClr val="00063A"/>
                </a:solidFill>
                <a:latin typeface="Cambria" pitchFamily="18" charset="0"/>
              </a:rPr>
              <a:t>России. </a:t>
            </a:r>
            <a:r>
              <a:rPr lang="ru-RU" dirty="0">
                <a:solidFill>
                  <a:srgbClr val="00063A"/>
                </a:solidFill>
                <a:latin typeface="Cambria" pitchFamily="18" charset="0"/>
              </a:rPr>
              <a:t>Наиболее активны сотрудники </a:t>
            </a:r>
            <a:r>
              <a:rPr lang="ru-RU" dirty="0" err="1">
                <a:solidFill>
                  <a:srgbClr val="00063A"/>
                </a:solidFill>
                <a:latin typeface="Cambria" pitchFamily="18" charset="0"/>
              </a:rPr>
              <a:t>ИГИиПМНС</a:t>
            </a:r>
            <a:r>
              <a:rPr lang="ru-RU" dirty="0">
                <a:solidFill>
                  <a:srgbClr val="00063A"/>
                </a:solidFill>
                <a:latin typeface="Cambria" pitchFamily="18" charset="0"/>
              </a:rPr>
              <a:t> – 4 авт., представители Института монголоведения, </a:t>
            </a:r>
            <a:r>
              <a:rPr lang="ru-RU" dirty="0" err="1">
                <a:solidFill>
                  <a:srgbClr val="00063A"/>
                </a:solidFill>
                <a:latin typeface="Cambria" pitchFamily="18" charset="0"/>
              </a:rPr>
              <a:t>буддологии</a:t>
            </a:r>
            <a:r>
              <a:rPr lang="ru-RU" dirty="0">
                <a:solidFill>
                  <a:srgbClr val="00063A"/>
                </a:solidFill>
                <a:latin typeface="Cambria" pitchFamily="18" charset="0"/>
              </a:rPr>
              <a:t> и </a:t>
            </a:r>
            <a:r>
              <a:rPr lang="ru-RU" dirty="0" err="1">
                <a:solidFill>
                  <a:srgbClr val="00063A"/>
                </a:solidFill>
                <a:latin typeface="Cambria" pitchFamily="18" charset="0"/>
              </a:rPr>
              <a:t>тибетологии</a:t>
            </a:r>
            <a:r>
              <a:rPr lang="ru-RU" dirty="0">
                <a:solidFill>
                  <a:srgbClr val="00063A"/>
                </a:solidFill>
                <a:latin typeface="Cambria" pitchFamily="18" charset="0"/>
              </a:rPr>
              <a:t> (Бурятия) – 2 авт., ИЯЛИ </a:t>
            </a:r>
            <a:r>
              <a:rPr lang="ru-RU" dirty="0" smtClean="0">
                <a:solidFill>
                  <a:srgbClr val="00063A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00063A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00063A"/>
                </a:solidFill>
                <a:latin typeface="Cambria" pitchFamily="18" charset="0"/>
              </a:rPr>
              <a:t>им</a:t>
            </a:r>
            <a:r>
              <a:rPr lang="ru-RU" dirty="0">
                <a:solidFill>
                  <a:srgbClr val="00063A"/>
                </a:solidFill>
                <a:latin typeface="Cambria" pitchFamily="18" charset="0"/>
              </a:rPr>
              <a:t>. Г. Ибрагимова (Татарстан, РФ) – 2 авт., КИГИ РАН (Калмыкия, РФ) – 2 авт.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67238"/>
              </p:ext>
            </p:extLst>
          </p:nvPr>
        </p:nvGraphicFramePr>
        <p:xfrm>
          <a:off x="15678" y="590850"/>
          <a:ext cx="12801601" cy="71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9344"/>
                <a:gridCol w="1088758"/>
                <a:gridCol w="946979"/>
                <a:gridCol w="948316"/>
                <a:gridCol w="1183723"/>
                <a:gridCol w="1424481"/>
              </a:tblGrid>
              <a:tr h="3507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Организация, </a:t>
                      </a:r>
                      <a:r>
                        <a:rPr lang="ru-RU" sz="2600" dirty="0" smtClean="0">
                          <a:effectLst/>
                          <a:latin typeface="Cambria" pitchFamily="18" charset="0"/>
                        </a:rPr>
                        <a:t>регион/Номер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№ 1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№ 2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№ 3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№ 4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507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ИГИиМПНС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 СО РАН (Республика Саха (Якутия)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Музей музыки и фольклора народов Якутии (Республика Саха (Якутия)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Бурятский </a:t>
                      </a:r>
                      <a:r>
                        <a:rPr lang="ru-RU" sz="2600" dirty="0" smtClean="0">
                          <a:effectLst/>
                          <a:latin typeface="Cambria" pitchFamily="18" charset="0"/>
                        </a:rPr>
                        <a:t>республиканский 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институт образовательной политики (Бурятия)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7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Бурятский государственный университет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Институт монголоведения, </a:t>
                      </a: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буддологии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 и </a:t>
                      </a: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тибетологии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 СО РАН (Бурятия)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Институт языков, литературы и истории </a:t>
                      </a:r>
                      <a:r>
                        <a:rPr lang="ru-RU" sz="2600" dirty="0" smtClean="0">
                          <a:effectLst/>
                          <a:latin typeface="Cambria" pitchFamily="18" charset="0"/>
                        </a:rPr>
                        <a:t/>
                      </a:r>
                      <a:br>
                        <a:rPr lang="ru-RU" sz="2600" dirty="0" smtClean="0">
                          <a:effectLst/>
                          <a:latin typeface="Cambria" pitchFamily="18" charset="0"/>
                        </a:rPr>
                      </a:br>
                      <a:r>
                        <a:rPr lang="ru-RU" sz="2600" dirty="0" smtClean="0">
                          <a:effectLst/>
                          <a:latin typeface="Cambria" pitchFamily="18" charset="0"/>
                        </a:rPr>
                        <a:t>им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. Г. Ибрагимова (Татарстан)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Башкирский государственный педагогический университет им. М. </a:t>
                      </a: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Акмуллы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 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Калмыцкий институт гуманитарных исследований (Калмыкия)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НИИ </a:t>
                      </a: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алтаистики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 им. С.С. </a:t>
                      </a:r>
                      <a:r>
                        <a:rPr lang="ru-RU" sz="2600" dirty="0" err="1">
                          <a:effectLst/>
                          <a:latin typeface="Cambria" pitchFamily="18" charset="0"/>
                        </a:rPr>
                        <a:t>Суразакова</a:t>
                      </a: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 (Республика Алтай)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7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Всего  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Cambria" pitchFamily="18" charset="0"/>
                        </a:rPr>
                        <a:t>15</a:t>
                      </a:r>
                      <a:endParaRPr lang="ru-RU" sz="26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9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801600" cy="525124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32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Авторы из научных учреждений зарубежья 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7680920"/>
            <a:ext cx="1280160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600" b="1" dirty="0">
                <a:solidFill>
                  <a:srgbClr val="00063A"/>
                </a:solidFill>
                <a:latin typeface="Cambria" pitchFamily="18" charset="0"/>
              </a:rPr>
              <a:t>Итого</a:t>
            </a:r>
            <a:r>
              <a:rPr lang="ru-RU" sz="2600" dirty="0">
                <a:solidFill>
                  <a:srgbClr val="00063A"/>
                </a:solidFill>
                <a:latin typeface="Cambria" pitchFamily="18" charset="0"/>
              </a:rPr>
              <a:t>: Из зарубежья было опубликовано 12 авторов. Наиболее активны сотрудники Русско-армянского университета (Армения) – 2, Национального института рукописей (Туркменистан) – 3.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15323"/>
              </p:ext>
            </p:extLst>
          </p:nvPr>
        </p:nvGraphicFramePr>
        <p:xfrm>
          <a:off x="4860" y="705147"/>
          <a:ext cx="12796740" cy="65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4581"/>
                <a:gridCol w="1060855"/>
                <a:gridCol w="922709"/>
                <a:gridCol w="924013"/>
                <a:gridCol w="1133838"/>
                <a:gridCol w="1730744"/>
              </a:tblGrid>
              <a:tr h="2896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Организация, </a:t>
                      </a: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регион/Номер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№ 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№ 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№ 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№ 4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96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Русско-армянский </a:t>
                      </a: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университет (Армения)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4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Ереванский государственный университет (Армения)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4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Абхазский государственный университет (Абхазия)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4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Национальный институт рукописей (Туркменистан)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4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Национальный университет Узбекистана (Узбекистан)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6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Институт </a:t>
                      </a:r>
                      <a:r>
                        <a:rPr lang="ru-RU" sz="2700" dirty="0" err="1" smtClean="0">
                          <a:effectLst/>
                          <a:latin typeface="Cambria" pitchFamily="18" charset="0"/>
                        </a:rPr>
                        <a:t>Манаса</a:t>
                      </a: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 (Кыргызстан)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4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Международная ассоциация </a:t>
                      </a:r>
                      <a:r>
                        <a:rPr lang="ru-RU" sz="2700" dirty="0" err="1" smtClean="0">
                          <a:effectLst/>
                          <a:latin typeface="Cambria" pitchFamily="18" charset="0"/>
                        </a:rPr>
                        <a:t>манасологов</a:t>
                      </a: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 (Кыргызстан)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6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Боннский университет (Германия)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6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Институт этнической литературы (Китай)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67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Всего  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effectLst/>
                          <a:latin typeface="Cambria" pitchFamily="18" charset="0"/>
                        </a:rPr>
                        <a:t>12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136800" marR="13680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9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50" y="593873"/>
            <a:ext cx="9807976" cy="9007326"/>
          </a:xfrm>
        </p:spPr>
      </p:pic>
      <p:sp>
        <p:nvSpPr>
          <p:cNvPr id="5" name="Овал 4">
            <a:hlinkClick r:id="rId3"/>
          </p:cNvPr>
          <p:cNvSpPr/>
          <p:nvPr/>
        </p:nvSpPr>
        <p:spPr>
          <a:xfrm>
            <a:off x="10226225" y="6061075"/>
            <a:ext cx="2333497" cy="2333497"/>
          </a:xfrm>
          <a:prstGeom prst="ellipse">
            <a:avLst/>
          </a:prstGeom>
          <a:solidFill>
            <a:srgbClr val="0070C0"/>
          </a:solidFill>
          <a:effectLst>
            <a:outerShdw blurRad="355600" sx="110000" sy="110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Calibri" pitchFamily="34" charset="0"/>
              </a:rPr>
              <a:t>Ссылка на сайт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52458"/>
            <a:ext cx="12801599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63A"/>
                </a:solidFill>
                <a:latin typeface="Cambria" pitchFamily="18" charset="0"/>
              </a:rPr>
              <a:t>Адрес: </a:t>
            </a:r>
            <a:r>
              <a:rPr lang="en-US" sz="3600" u="sng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epossvfu.ru</a:t>
            </a:r>
            <a:endParaRPr lang="ru-RU" sz="3600" u="sng" dirty="0">
              <a:solidFill>
                <a:srgbClr val="00063A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8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0" y="1920280"/>
            <a:ext cx="12801600" cy="1272209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За 2016 г. редакциями </a:t>
            </a:r>
            <a:r>
              <a:rPr lang="ru-RU" sz="28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электронных серий: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155" y="3090410"/>
            <a:ext cx="115662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Изданы в электронной форме  все 4 выпуска.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Открыты 6 отдельных доменов второго уровня для сайтов электронных серий.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Подписаны договора с Научной электронной 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библиотекой </a:t>
            </a: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и все выпуски серий загружаются в базу данных РИНЦ. Договор серии «Науки о Земле» находится в процессе подписания.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Разработаны и утверждены Уставы серий.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Подготовлены документы серий к повторной подаче в </a:t>
            </a:r>
            <a:r>
              <a:rPr lang="ru-RU" sz="2700" dirty="0" err="1" smtClean="0">
                <a:solidFill>
                  <a:srgbClr val="00063A"/>
                </a:solidFill>
                <a:latin typeface="Cambria" pitchFamily="18" charset="0"/>
              </a:rPr>
              <a:t>Роскомнадзор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.</a:t>
            </a:r>
            <a:endParaRPr lang="ru-RU" sz="2700" dirty="0">
              <a:solidFill>
                <a:srgbClr val="00063A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10090" y="1020180"/>
            <a:ext cx="12801600" cy="1272209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Ведущие </a:t>
            </a:r>
            <a:r>
              <a:rPr lang="ru-RU" sz="28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задачи Журнала на 2017 </a:t>
            </a:r>
            <a:r>
              <a:rPr lang="ru-RU" sz="28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240" y="2162399"/>
            <a:ext cx="11566285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700" b="1" dirty="0">
                <a:solidFill>
                  <a:srgbClr val="00063A"/>
                </a:solidFill>
                <a:latin typeface="Cambria" pitchFamily="18" charset="0"/>
              </a:rPr>
              <a:t>1 задача. </a:t>
            </a: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Неуклонный курс на дальнейшее повышение импакт-фактора Журнала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. 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С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трогий контроль 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за наличием в научной статье солидного списка литературы, который составлен с неукоснительным соблюдением ГОСТ Р7.0.5-2008.</a:t>
            </a:r>
          </a:p>
          <a:p>
            <a:pPr indent="450000" algn="just"/>
            <a:endParaRPr lang="ru-RU" sz="2700" dirty="0">
              <a:solidFill>
                <a:srgbClr val="00063A"/>
              </a:solidFill>
              <a:latin typeface="Cambria" pitchFamily="18" charset="0"/>
            </a:endParaRPr>
          </a:p>
          <a:p>
            <a:pPr indent="450000" algn="just"/>
            <a:r>
              <a:rPr lang="ru-RU" sz="2700" b="1" dirty="0">
                <a:solidFill>
                  <a:srgbClr val="00063A"/>
                </a:solidFill>
                <a:latin typeface="Cambria" pitchFamily="18" charset="0"/>
              </a:rPr>
              <a:t>2 задача. </a:t>
            </a: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Непрерывное повышение качества Журнала через усиление работы с авторами и рецензентами для выполнения всех критериев ВАК при </a:t>
            </a:r>
            <a:r>
              <a:rPr lang="ru-RU" sz="2700" dirty="0" err="1" smtClean="0">
                <a:solidFill>
                  <a:srgbClr val="00063A"/>
                </a:solidFill>
                <a:latin typeface="Cambria" pitchFamily="18" charset="0"/>
              </a:rPr>
              <a:t>Минобрнауки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 России </a:t>
            </a: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к качеству научных периодических 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изданий</a:t>
            </a: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 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и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 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формирование весомого редакционного 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портфеля.</a:t>
            </a:r>
            <a:endParaRPr lang="ru-RU" sz="2700" dirty="0" smtClean="0">
              <a:solidFill>
                <a:srgbClr val="00063A"/>
              </a:solidFill>
              <a:latin typeface="Cambria" pitchFamily="18" charset="0"/>
            </a:endParaRPr>
          </a:p>
          <a:p>
            <a:pPr indent="450000" algn="just"/>
            <a:endParaRPr lang="ru-RU" sz="2700" dirty="0">
              <a:solidFill>
                <a:srgbClr val="00063A"/>
              </a:solidFill>
              <a:latin typeface="Cambria" pitchFamily="18" charset="0"/>
            </a:endParaRPr>
          </a:p>
          <a:p>
            <a:pPr indent="450000" algn="just"/>
            <a:r>
              <a:rPr lang="ru-RU" sz="2700" b="1" dirty="0">
                <a:solidFill>
                  <a:srgbClr val="00063A"/>
                </a:solidFill>
                <a:latin typeface="Cambria" pitchFamily="18" charset="0"/>
              </a:rPr>
              <a:t>3 задача. </a:t>
            </a: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Целенаправленная работа электронных серий Журнала для включения в 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Перечень рецензируемых </a:t>
            </a:r>
            <a:r>
              <a:rPr lang="ru-RU" sz="2700" dirty="0">
                <a:solidFill>
                  <a:srgbClr val="00063A"/>
                </a:solidFill>
                <a:latin typeface="Cambria" pitchFamily="18" charset="0"/>
              </a:rPr>
              <a:t>научных изданий ВАК при </a:t>
            </a:r>
            <a:r>
              <a:rPr lang="ru-RU" sz="2700" dirty="0" err="1" smtClean="0">
                <a:solidFill>
                  <a:srgbClr val="00063A"/>
                </a:solidFill>
                <a:latin typeface="Cambria" pitchFamily="18" charset="0"/>
              </a:rPr>
              <a:t>Минобрнауки</a:t>
            </a:r>
            <a:r>
              <a:rPr lang="ru-RU" sz="2700" dirty="0" smtClean="0">
                <a:solidFill>
                  <a:srgbClr val="00063A"/>
                </a:solidFill>
                <a:latin typeface="Cambria" pitchFamily="18" charset="0"/>
              </a:rPr>
              <a:t> России. Развитие слабых направлений электронных серий.</a:t>
            </a:r>
            <a:endParaRPr lang="ru-RU" sz="2700" dirty="0">
              <a:solidFill>
                <a:srgbClr val="00063A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840527"/>
              </p:ext>
            </p:extLst>
          </p:nvPr>
        </p:nvGraphicFramePr>
        <p:xfrm>
          <a:off x="5" y="1767451"/>
          <a:ext cx="12852000" cy="502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/>
                <a:gridCol w="684000"/>
                <a:gridCol w="936000"/>
                <a:gridCol w="684000"/>
                <a:gridCol w="936000"/>
                <a:gridCol w="684000"/>
                <a:gridCol w="936000"/>
                <a:gridCol w="684000"/>
                <a:gridCol w="936000"/>
                <a:gridCol w="684000"/>
                <a:gridCol w="936000"/>
                <a:gridCol w="684000"/>
                <a:gridCol w="936000"/>
                <a:gridCol w="684000"/>
                <a:gridCol w="936000"/>
              </a:tblGrid>
              <a:tr h="554736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Наука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№1(51)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№2(52)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№3(53)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№4(54)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№5(55)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№6(56)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Ст.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b="1" dirty="0" smtClean="0">
                          <a:latin typeface="Cambria" pitchFamily="18" charset="0"/>
                          <a:cs typeface="Times New Roman" pitchFamily="18" charset="0"/>
                        </a:rPr>
                        <a:t>Авт.</a:t>
                      </a:r>
                      <a:endParaRPr lang="ru-RU" sz="2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Биол.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14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24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46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err="1" smtClean="0">
                          <a:latin typeface="Cambria" pitchFamily="18" charset="0"/>
                          <a:cs typeface="Times New Roman" pitchFamily="18" charset="0"/>
                        </a:rPr>
                        <a:t>Техн</a:t>
                      </a:r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13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11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/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18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56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err="1" smtClean="0">
                          <a:latin typeface="Cambria" pitchFamily="18" charset="0"/>
                          <a:cs typeface="Times New Roman" pitchFamily="18" charset="0"/>
                        </a:rPr>
                        <a:t>Филол</a:t>
                      </a:r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/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/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Cambria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33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52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1456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13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22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14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36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11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18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25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15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32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12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21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75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  <a:cs typeface="Times New Roman" pitchFamily="18" charset="0"/>
                        </a:rPr>
                        <a:t>154</a:t>
                      </a:r>
                      <a:endParaRPr lang="ru-RU" sz="28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L="128016" marR="128016" marT="64008" marB="640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6951258"/>
            <a:ext cx="12801600" cy="22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№ 1</a:t>
            </a:r>
            <a:r>
              <a:rPr lang="en-US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(51): 13 статей, 22 автора, № 2 (52): 14 статей, 36 авторов, № 3 (53): 11 статей, 18 авторов, № 4</a:t>
            </a:r>
            <a:r>
              <a:rPr lang="en-US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(54): 10 статей 25 авторов, № 5 (55): 15 статей 32 автора, № 6 (56): 12 статей 21 автор.</a:t>
            </a:r>
            <a:endParaRPr lang="ru-RU" sz="2800" dirty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  <a:p>
            <a:pPr indent="45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ИТОГО: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опубликовано 75 статей по 3 научным направлениям, из них</a:t>
            </a:r>
            <a:r>
              <a:rPr lang="ru-RU" sz="2800" dirty="0" smtClean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: 33 </a:t>
            </a:r>
            <a:r>
              <a:rPr lang="ru-RU" sz="2800" dirty="0">
                <a:solidFill>
                  <a:srgbClr val="00063A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 по филологическим наукам, 24 – по биологическим, 18 – по техническим.</a:t>
            </a:r>
            <a:endParaRPr lang="ru-RU" sz="2800" dirty="0">
              <a:solidFill>
                <a:srgbClr val="00063A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5" y="614386"/>
            <a:ext cx="12801596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Количество авторов и статей в выпусках 2016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1677" y="7981032"/>
            <a:ext cx="1219815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7" name="Рисунок 1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66" name="Рисунок 2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65" name="Рисунок 3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64" name="Рисунок 4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63" name="Рисунок 5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62" name="Рисунок 6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61" name="Рисунок 7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60" name="Рисунок 8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59" name="Рисунок 9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58" name="Рисунок 10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57" name="Рисунок 11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56" name="Рисунок 12" descr="http://elibrary.ru/pic/1pix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4"/>
            <a:ext cx="13335" cy="13335"/>
          </a:xfrm>
          <a:prstGeom prst="rect">
            <a:avLst/>
          </a:prstGeom>
          <a:noFill/>
        </p:spPr>
      </p:pic>
      <p:pic>
        <p:nvPicPr>
          <p:cNvPr id="2055" name="Рисунок 13" descr="http://elibrary.ru/pic/1pix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4"/>
            <a:ext cx="13335" cy="13335"/>
          </a:xfrm>
          <a:prstGeom prst="rect">
            <a:avLst/>
          </a:prstGeom>
          <a:noFill/>
        </p:spPr>
      </p:pic>
      <p:pic>
        <p:nvPicPr>
          <p:cNvPr id="2054" name="Рисунок 14" descr="http://elibrary.ru/pic/1pix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4"/>
            <a:ext cx="13335" cy="13335"/>
          </a:xfrm>
          <a:prstGeom prst="rect">
            <a:avLst/>
          </a:prstGeom>
          <a:noFill/>
        </p:spPr>
      </p:pic>
      <p:pic>
        <p:nvPicPr>
          <p:cNvPr id="2053" name="Рисунок 15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52" name="Рисунок 16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" name="Рисунок 17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50" name="Рисунок 18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pic>
        <p:nvPicPr>
          <p:cNvPr id="2049" name="Рисунок 19" descr="http://elibrary.ru/images/bl_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1"/>
            <a:ext cx="93345" cy="93345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-6279" y="255095"/>
            <a:ext cx="128016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39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импакт</a:t>
            </a: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-фактора по годам </a:t>
            </a:r>
            <a:endParaRPr lang="ru-RU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667737"/>
              </p:ext>
            </p:extLst>
          </p:nvPr>
        </p:nvGraphicFramePr>
        <p:xfrm>
          <a:off x="0" y="1650250"/>
          <a:ext cx="12801601" cy="6330782"/>
        </p:xfrm>
        <a:graphic>
          <a:graphicData uri="http://schemas.openxmlformats.org/drawingml/2006/table">
            <a:tbl>
              <a:tblPr firstRow="1" bandRow="1"/>
              <a:tblGrid>
                <a:gridCol w="4697124"/>
                <a:gridCol w="1003260"/>
                <a:gridCol w="998595"/>
                <a:gridCol w="1020059"/>
                <a:gridCol w="1020059"/>
                <a:gridCol w="1020059"/>
                <a:gridCol w="1020059"/>
                <a:gridCol w="1002327"/>
                <a:gridCol w="1020059"/>
              </a:tblGrid>
              <a:tr h="7913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2F2F2"/>
                          </a:solidFill>
                          <a:effectLst/>
                          <a:latin typeface="Times New Roman"/>
                          <a:ea typeface="Times New Roman"/>
                        </a:rPr>
                        <a:t>Название </a:t>
                      </a:r>
                      <a:r>
                        <a:rPr lang="ru-RU" sz="2800" b="1" dirty="0">
                          <a:solidFill>
                            <a:srgbClr val="F2F2F2"/>
                          </a:solidFill>
                          <a:effectLst/>
                          <a:latin typeface="Times New Roman"/>
                          <a:ea typeface="Times New Roman"/>
                        </a:rPr>
                        <a:t>показателя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6800" marR="5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2F2F2"/>
                          </a:solidFill>
                          <a:effectLst/>
                          <a:latin typeface="Times New Roman"/>
                          <a:ea typeface="Times New Roman"/>
                        </a:rPr>
                        <a:t>2008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2F2F2"/>
                          </a:solidFill>
                          <a:effectLst/>
                          <a:latin typeface="Times New Roman"/>
                          <a:ea typeface="Times New Roman"/>
                        </a:rPr>
                        <a:t>2009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2F2F2"/>
                          </a:solidFill>
                          <a:effectLst/>
                          <a:latin typeface="Times New Roman"/>
                          <a:ea typeface="Times New Roman"/>
                        </a:rPr>
                        <a:t>2010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2F2F2"/>
                          </a:solidFill>
                          <a:effectLst/>
                          <a:latin typeface="Times New Roman"/>
                          <a:ea typeface="Times New Roman"/>
                        </a:rPr>
                        <a:t>2011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2F2F2"/>
                          </a:solidFill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2F2F2"/>
                          </a:solidFill>
                          <a:effectLst/>
                          <a:latin typeface="Times New Roman"/>
                          <a:ea typeface="Times New Roman"/>
                        </a:rPr>
                        <a:t>2013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2F2F2"/>
                          </a:solidFill>
                          <a:effectLst/>
                          <a:latin typeface="Times New Roman"/>
                          <a:ea typeface="Times New Roman"/>
                        </a:rPr>
                        <a:t>2014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2F2F2"/>
                          </a:solidFill>
                          <a:effectLst/>
                          <a:latin typeface="Times New Roman"/>
                          <a:ea typeface="Times New Roman"/>
                        </a:rPr>
                        <a:t>2015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79134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статей в РИНЦ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6800" marR="50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92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103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108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106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129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136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125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26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Число выпусков журнала в РИНЦ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50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26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Пятилетний </a:t>
                      </a:r>
                      <a:r>
                        <a:rPr lang="ru-RU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импакт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-фактор РИНЦ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0,040</a:t>
                      </a:r>
                      <a:endParaRPr lang="ru-RU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0,051</a:t>
                      </a:r>
                      <a:endParaRPr lang="ru-RU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0,070</a:t>
                      </a:r>
                      <a:endParaRPr lang="ru-RU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0,79</a:t>
                      </a:r>
                      <a:endParaRPr lang="ru-RU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0,117</a:t>
                      </a:r>
                      <a:endParaRPr lang="ru-RU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0,174</a:t>
                      </a:r>
                      <a:endParaRPr lang="ru-RU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26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Пятилетний </a:t>
                      </a:r>
                      <a:r>
                        <a:rPr lang="ru-RU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импакт</a:t>
                      </a: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-фактор РИНЦ без </a:t>
                      </a:r>
                      <a:r>
                        <a:rPr lang="ru-RU" sz="28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самоцитирования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0,024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0,042</a:t>
                      </a:r>
                      <a:endParaRPr lang="ru-RU" sz="1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0,062</a:t>
                      </a:r>
                      <a:endParaRPr lang="ru-RU" sz="1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0,071</a:t>
                      </a:r>
                      <a:endParaRPr lang="ru-RU" sz="1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0,104</a:t>
                      </a:r>
                      <a:endParaRPr lang="ru-RU" sz="15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0,145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970" marR="509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0" y="4"/>
            <a:ext cx="12801600" cy="1272209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3900" b="1" dirty="0" err="1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Импакт</a:t>
            </a:r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-фактор научных журналов </a:t>
            </a:r>
            <a:r>
              <a:rPr lang="ru-RU" sz="39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РС(Я) в сравнении</a:t>
            </a:r>
            <a:endParaRPr lang="ru-RU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29673"/>
              </p:ext>
            </p:extLst>
          </p:nvPr>
        </p:nvGraphicFramePr>
        <p:xfrm>
          <a:off x="0" y="1381081"/>
          <a:ext cx="12791512" cy="811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0"/>
                <a:gridCol w="2412000"/>
                <a:gridCol w="937439"/>
                <a:gridCol w="937439"/>
                <a:gridCol w="937439"/>
                <a:gridCol w="937439"/>
                <a:gridCol w="937439"/>
                <a:gridCol w="937439"/>
                <a:gridCol w="937439"/>
                <a:gridCol w="937439"/>
              </a:tblGrid>
              <a:tr h="51922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Журналы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effectLst/>
                          <a:latin typeface="Cambria" pitchFamily="18" charset="0"/>
                        </a:rPr>
                        <a:t>Импакт</a:t>
                      </a: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-фактор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(ИФ)/годы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2008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2009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2010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2011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2012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2013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2014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2015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519222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Вестник СВФУ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Пятилетний ИФ РИНЦ 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0,040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0,051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0,070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0,079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0,117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0,174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8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Пятилетний ИФ РИНЦ без </a:t>
                      </a:r>
                      <a:r>
                        <a:rPr lang="ru-RU" sz="2200" dirty="0" err="1" smtClean="0">
                          <a:effectLst/>
                          <a:latin typeface="Cambria" pitchFamily="18" charset="0"/>
                        </a:rPr>
                        <a:t>самоцитирования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0,024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0,042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0,062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0,071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0,104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0,145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222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Математические заметки СВФУ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Пятилетний ИФ РИНЦ 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0,078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0,329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0,196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0,103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0,173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0,220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0,206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8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Пятилетний ИФ РИНЦ без </a:t>
                      </a:r>
                      <a:r>
                        <a:rPr lang="ru-RU" sz="2200" dirty="0" err="1" smtClean="0">
                          <a:effectLst/>
                          <a:latin typeface="Cambria" pitchFamily="18" charset="0"/>
                        </a:rPr>
                        <a:t>самоцитирования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0,078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0,092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0,018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0,021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0,058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0,141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0,131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222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Наука и образование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Пятилетний ИФ РИНЦ 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0,067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0,135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0,156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0,200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0,240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0,274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8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Пятилетний ИФ РИНЦ без </a:t>
                      </a:r>
                      <a:r>
                        <a:rPr lang="ru-RU" sz="2200" dirty="0" err="1" smtClean="0">
                          <a:effectLst/>
                          <a:latin typeface="Cambria" pitchFamily="18" charset="0"/>
                        </a:rPr>
                        <a:t>самоцитирования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0,056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0,125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0,141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0,180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0,214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0,243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9222">
                <a:tc rowSpan="2"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Якутский медицинский журнал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Пятилетний ИФ РИНЦ 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-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0,103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0,121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Cambria" pitchFamily="18" charset="0"/>
                        </a:rPr>
                        <a:t>0,110</a:t>
                      </a:r>
                      <a:endParaRPr lang="ru-RU" sz="2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8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Пятилетний ИФ РИНЦ без </a:t>
                      </a:r>
                      <a:r>
                        <a:rPr lang="ru-RU" sz="2200" dirty="0" err="1" smtClean="0">
                          <a:effectLst/>
                          <a:latin typeface="Cambria" pitchFamily="18" charset="0"/>
                        </a:rPr>
                        <a:t>самоцитирования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0,072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Cambria" pitchFamily="18" charset="0"/>
                        </a:rPr>
                        <a:t>0,104</a:t>
                      </a:r>
                      <a:endParaRPr lang="ru-RU" sz="22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Cambria" pitchFamily="18" charset="0"/>
                        </a:rPr>
                        <a:t>0,096</a:t>
                      </a:r>
                      <a:endParaRPr lang="ru-RU" sz="2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0476" marR="60476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1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" y="692303"/>
            <a:ext cx="12161520" cy="7798707"/>
          </a:xfrm>
        </p:spPr>
        <p:txBody>
          <a:bodyPr>
            <a:noAutofit/>
          </a:bodyPr>
          <a:lstStyle/>
          <a:p>
            <a:pPr marL="0" indent="450000" algn="just">
              <a:buNone/>
            </a:pPr>
            <a:r>
              <a:rPr lang="ru-RU" sz="28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Авторов СВФУ – 88. 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Из них: </a:t>
            </a:r>
            <a:endParaRPr lang="ru-RU" sz="2800" dirty="0" smtClean="0">
              <a:solidFill>
                <a:srgbClr val="00063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buNone/>
            </a:pP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1 – (со)автор 3 статей: Охлопкова А.А.(</a:t>
            </a:r>
            <a:r>
              <a:rPr lang="ru-RU" sz="2800" dirty="0" err="1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Технич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0" indent="450000" algn="just">
              <a:buNone/>
            </a:pP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6 – (со)авторы 2 статей: </a:t>
            </a:r>
            <a:r>
              <a:rPr lang="ru-RU" sz="2800" dirty="0" err="1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Мордосов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 И.И., </a:t>
            </a:r>
            <a:r>
              <a:rPr lang="ru-RU" sz="2800" dirty="0" err="1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Кардашевская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 В.Е., Кривошапкин А.А. (Биол.); </a:t>
            </a:r>
            <a:r>
              <a:rPr lang="ru-RU" sz="2800" dirty="0" err="1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Суздалов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 И.И., Дьяконов А.А. (</a:t>
            </a:r>
            <a:r>
              <a:rPr lang="ru-RU" sz="2800" dirty="0" err="1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Технич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.); </a:t>
            </a:r>
            <a:r>
              <a:rPr lang="ru-RU" sz="2800" dirty="0" err="1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Никаева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 Т.М., Скрябина А.М. (</a:t>
            </a:r>
            <a:r>
              <a:rPr lang="ru-RU" sz="2800" dirty="0" err="1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Филол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indent="450000" algn="just">
              <a:buNone/>
            </a:pPr>
            <a:r>
              <a:rPr lang="ru-RU" sz="28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55 автора с учеными степенями: 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доктора наук – 13, кандидаты наук – 42.</a:t>
            </a:r>
          </a:p>
          <a:p>
            <a:pPr marL="0" indent="450000" algn="just">
              <a:buNone/>
            </a:pPr>
            <a:r>
              <a:rPr lang="ru-RU" sz="28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33 автора без ученых степеней: 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студенты – 2 (ИЕН), магистранты – 5 (ИМИ – 2, </a:t>
            </a:r>
            <a:r>
              <a:rPr lang="ru-RU" sz="2800" dirty="0" err="1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ИЗФиР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 – 2), аспиранты – 8 (ИЕН – 6, ИМИ – 2), ст. преподаватели – 8 (</a:t>
            </a:r>
            <a:r>
              <a:rPr lang="ru-RU" sz="2800" dirty="0" err="1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ИЗФиР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 –5, ИМИ – 1, ФЛФ – 1, ИЯКН – 1), </a:t>
            </a:r>
            <a:r>
              <a:rPr lang="ru-RU" sz="2800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специалисты – 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7, инженеры – 3 (ИЕН – 2, ФТИ – 1). </a:t>
            </a:r>
          </a:p>
          <a:p>
            <a:pPr marL="0" indent="450000" algn="just">
              <a:buNone/>
            </a:pPr>
            <a:r>
              <a:rPr lang="ru-RU" sz="2800" b="1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Авторы из числа руководителей подразделений СВФУ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: директор Института – 1 (</a:t>
            </a:r>
            <a:r>
              <a:rPr lang="ru-RU" sz="2800" dirty="0" err="1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ИЗФиР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), зам. директора Института – 1 (ИЕН), зав. кафедрой – 8 (ИЕН – 2, ФЛФ, МИ, ФЛФ, ИЯКН, </a:t>
            </a:r>
            <a:r>
              <a:rPr lang="ru-RU" sz="2800" dirty="0" err="1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ИЗФиР</a:t>
            </a:r>
            <a:r>
              <a:rPr lang="ru-RU" sz="2800" dirty="0" smtClean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, ИМИ), зав. лабораторией – 3 (ИЕН), директор Ботанического сада, зам. директора по науке Ботанического сада</a:t>
            </a:r>
            <a:r>
              <a:rPr lang="ru-RU" sz="2800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63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 txBox="1">
            <a:spLocks/>
          </p:cNvSpPr>
          <p:nvPr/>
        </p:nvSpPr>
        <p:spPr>
          <a:xfrm>
            <a:off x="0" y="1"/>
            <a:ext cx="12801600" cy="480120"/>
          </a:xfrm>
          <a:prstGeom prst="rect">
            <a:avLst/>
          </a:prstGeom>
        </p:spPr>
        <p:txBody>
          <a:bodyPr vert="horz" lIns="128016" tIns="64008" rIns="128016" bIns="64008" rtlCol="0" anchor="ctr" anchorCtr="0">
            <a:noAutofit/>
          </a:bodyPr>
          <a:lstStyle/>
          <a:p>
            <a:pPr algn="ctr"/>
            <a:r>
              <a:rPr lang="ru-RU" sz="3900" b="1" dirty="0">
                <a:solidFill>
                  <a:srgbClr val="00063A"/>
                </a:solidFill>
                <a:latin typeface="Times New Roman" pitchFamily="18" charset="0"/>
                <a:cs typeface="Times New Roman" pitchFamily="18" charset="0"/>
              </a:rPr>
              <a:t>Публикационная активность</a:t>
            </a:r>
            <a:endParaRPr lang="ru-RU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63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86970"/>
            <a:ext cx="1280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63A"/>
                </a:solidFill>
                <a:latin typeface="Cambria" pitchFamily="18" charset="0"/>
              </a:rPr>
              <a:t>Авторы из подразделений </a:t>
            </a:r>
            <a:r>
              <a:rPr lang="ru-RU" sz="2800" b="1" dirty="0" smtClean="0">
                <a:solidFill>
                  <a:srgbClr val="00063A"/>
                </a:solidFill>
                <a:latin typeface="Cambria" pitchFamily="18" charset="0"/>
              </a:rPr>
              <a:t>СВФУ </a:t>
            </a:r>
            <a:endParaRPr lang="ru-RU" sz="2800" b="1" dirty="0">
              <a:solidFill>
                <a:srgbClr val="00063A"/>
              </a:solidFill>
              <a:latin typeface="Cambr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97768"/>
              </p:ext>
            </p:extLst>
          </p:nvPr>
        </p:nvGraphicFramePr>
        <p:xfrm>
          <a:off x="0" y="1201603"/>
          <a:ext cx="12801600" cy="83995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16407"/>
                <a:gridCol w="2285193"/>
              </a:tblGrid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Cambria" pitchFamily="18" charset="0"/>
                        </a:rPr>
                        <a:t>Институты</a:t>
                      </a:r>
                      <a:endParaRPr lang="ru-RU" sz="2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Cambria" pitchFamily="18" charset="0"/>
                        </a:rPr>
                        <a:t>Авторы</a:t>
                      </a:r>
                      <a:endParaRPr lang="ru-RU" sz="2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Институт естественных наук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33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Институт зарубежной филологии и регионоведения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14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Институт математики и информатики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Институт языков и культуры народов Северо-Востока РФ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Физико-технический институт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Медицинский институт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Cambria" pitchFamily="18" charset="0"/>
                        </a:rPr>
                        <a:t>Факультеты</a:t>
                      </a:r>
                      <a:endParaRPr lang="ru-RU" sz="2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Филологический факультет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Автодорожный факультет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Cambria" pitchFamily="18" charset="0"/>
                        </a:rPr>
                        <a:t>Филиалы</a:t>
                      </a:r>
                      <a:endParaRPr lang="ru-RU" sz="2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Политехнический институт (филиал) СВФУ в г. Мирном 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Cambria" pitchFamily="18" charset="0"/>
                        </a:rPr>
                        <a:t>НИИ</a:t>
                      </a:r>
                      <a:endParaRPr lang="ru-RU" sz="2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6F3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НИИ прикладной экологии Севера 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Кафедра </a:t>
                      </a:r>
                      <a:r>
                        <a:rPr lang="ru-RU" sz="2300" dirty="0" err="1">
                          <a:effectLst/>
                          <a:latin typeface="Cambria" pitchFamily="18" charset="0"/>
                        </a:rPr>
                        <a:t>североведения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Ботанический сад 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Зоологический музей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3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Cambria" pitchFamily="18" charset="0"/>
                        </a:rPr>
                        <a:t>Всего авторов из СВФУ </a:t>
                      </a:r>
                      <a:endParaRPr lang="ru-RU" sz="2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effectLst/>
                          <a:latin typeface="Cambria" pitchFamily="18" charset="0"/>
                        </a:rPr>
                        <a:t>88</a:t>
                      </a:r>
                      <a:endParaRPr lang="ru-RU" sz="23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7883" marR="67883" marT="0" marB="0" anchor="ctr"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0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390"/>
            <a:ext cx="1280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63A"/>
                </a:solidFill>
                <a:latin typeface="Cambria" pitchFamily="18" charset="0"/>
              </a:rPr>
              <a:t>Авторы из </a:t>
            </a:r>
            <a:r>
              <a:rPr lang="ru-RU" sz="2800" b="1" dirty="0" smtClean="0">
                <a:solidFill>
                  <a:srgbClr val="00063A"/>
                </a:solidFill>
                <a:latin typeface="Cambria" pitchFamily="18" charset="0"/>
              </a:rPr>
              <a:t>научных и ведомственных </a:t>
            </a:r>
            <a:r>
              <a:rPr lang="ru-RU" sz="2800" b="1" dirty="0">
                <a:solidFill>
                  <a:srgbClr val="00063A"/>
                </a:solidFill>
                <a:latin typeface="Cambria" pitchFamily="18" charset="0"/>
              </a:rPr>
              <a:t>учреждений РС(Я</a:t>
            </a:r>
            <a:r>
              <a:rPr lang="ru-RU" sz="2800" b="1" dirty="0" smtClean="0">
                <a:solidFill>
                  <a:srgbClr val="00063A"/>
                </a:solidFill>
                <a:latin typeface="Cambria" pitchFamily="18" charset="0"/>
              </a:rPr>
              <a:t>)</a:t>
            </a:r>
            <a:endParaRPr lang="ru-RU" sz="2800" b="1" dirty="0">
              <a:solidFill>
                <a:srgbClr val="00063A"/>
              </a:solidFill>
              <a:latin typeface="Cambria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20316"/>
              </p:ext>
            </p:extLst>
          </p:nvPr>
        </p:nvGraphicFramePr>
        <p:xfrm>
          <a:off x="0" y="973949"/>
          <a:ext cx="12801600" cy="7210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119"/>
                <a:gridCol w="10127863"/>
                <a:gridCol w="2005618"/>
              </a:tblGrid>
              <a:tr h="222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№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Научные и ведомственные учреждения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Авторы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1.</a:t>
                      </a:r>
                      <a:endParaRPr lang="ru-RU" sz="2700" dirty="0"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Институт биологических проблем </a:t>
                      </a:r>
                      <a:r>
                        <a:rPr lang="ru-RU" sz="2700" dirty="0" err="1">
                          <a:effectLst/>
                          <a:latin typeface="Cambria" pitchFamily="18" charset="0"/>
                        </a:rPr>
                        <a:t>криолитозоны</a:t>
                      </a: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 СО РАН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2.</a:t>
                      </a:r>
                      <a:endParaRPr lang="ru-RU" sz="2700" dirty="0"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Институт физико-технических проблем Севера СО РАН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3.</a:t>
                      </a:r>
                      <a:endParaRPr lang="ru-RU" sz="2700" dirty="0"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Институт проблем нефти и газа СО РАН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4.</a:t>
                      </a:r>
                      <a:endParaRPr lang="ru-RU" sz="2700" dirty="0"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Якутский НИИСХ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5.</a:t>
                      </a:r>
                      <a:endParaRPr lang="ru-RU" sz="2700" dirty="0"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Департамент биологических ресурсов МОП РС (Я)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6.</a:t>
                      </a:r>
                      <a:endParaRPr lang="ru-RU" sz="2700" dirty="0"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Департамент по лесным отношениям РС (Я)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7.</a:t>
                      </a:r>
                      <a:endParaRPr lang="ru-RU" sz="2700" dirty="0"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kern="1800" dirty="0">
                          <a:effectLst/>
                          <a:latin typeface="Cambria" pitchFamily="18" charset="0"/>
                        </a:rPr>
                        <a:t>Институт космофизических исследований и аэрономии </a:t>
                      </a:r>
                      <a:r>
                        <a:rPr lang="en-US" sz="2700" kern="1800" dirty="0" smtClean="0">
                          <a:effectLst/>
                          <a:latin typeface="Cambria" pitchFamily="18" charset="0"/>
                        </a:rPr>
                        <a:t/>
                      </a:r>
                      <a:br>
                        <a:rPr lang="en-US" sz="2700" kern="1800" dirty="0" smtClean="0">
                          <a:effectLst/>
                          <a:latin typeface="Cambria" pitchFamily="18" charset="0"/>
                        </a:rPr>
                      </a:br>
                      <a:r>
                        <a:rPr lang="ru-RU" sz="2700" kern="1800" dirty="0" smtClean="0">
                          <a:effectLst/>
                          <a:latin typeface="Cambria" pitchFamily="18" charset="0"/>
                        </a:rPr>
                        <a:t>им</a:t>
                      </a:r>
                      <a:r>
                        <a:rPr lang="ru-RU" sz="2700" kern="1800" dirty="0">
                          <a:effectLst/>
                          <a:latin typeface="Cambria" pitchFamily="18" charset="0"/>
                        </a:rPr>
                        <a:t>. Ю.Г. Шафера СО РАН 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8.</a:t>
                      </a:r>
                      <a:endParaRPr lang="ru-RU" sz="2700" dirty="0"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Институт мерзлотоведения им. П.И. </a:t>
                      </a: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Мельникова СО РАН</a:t>
                      </a:r>
                      <a:endParaRPr lang="ru-RU" sz="2700" dirty="0"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9.</a:t>
                      </a:r>
                      <a:endParaRPr lang="ru-RU" sz="2700" dirty="0"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Якутская ГСХА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27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4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effectLst/>
                          <a:latin typeface="Cambria" pitchFamily="18" charset="0"/>
                        </a:rPr>
                        <a:t>10</a:t>
                      </a:r>
                      <a:r>
                        <a:rPr lang="ru-RU" sz="2700" dirty="0" smtClean="0">
                          <a:effectLst/>
                          <a:latin typeface="Cambria" pitchFamily="18" charset="0"/>
                        </a:rPr>
                        <a:t>.</a:t>
                      </a:r>
                      <a:endParaRPr lang="ru-RU" sz="2700" dirty="0"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</a:rPr>
                        <a:t>Всего</a:t>
                      </a:r>
                      <a:endParaRPr lang="ru-RU" sz="2700" b="1" dirty="0">
                        <a:effectLst/>
                        <a:latin typeface="Cambria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28</a:t>
                      </a:r>
                      <a:endParaRPr lang="ru-RU" sz="27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7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3471</TotalTime>
  <Words>4230</Words>
  <Application>Microsoft Office PowerPoint</Application>
  <PresentationFormat>A3 (297x420 мм)</PresentationFormat>
  <Paragraphs>1523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51" baseType="lpstr">
      <vt:lpstr>MS Mincho</vt:lpstr>
      <vt:lpstr>Arial</vt:lpstr>
      <vt:lpstr>Book Antiqua</vt:lpstr>
      <vt:lpstr>Calibri</vt:lpstr>
      <vt:lpstr>Cambria</vt:lpstr>
      <vt:lpstr>Franklin Gothic Book</vt:lpstr>
      <vt:lpstr>Franklin Gothic Medium</vt:lpstr>
      <vt:lpstr>HGｺﾞｼｯｸE</vt:lpstr>
      <vt:lpstr>Times New Roman</vt:lpstr>
      <vt:lpstr>Wingdings</vt:lpstr>
      <vt:lpstr>Wingdings 2</vt:lpstr>
      <vt:lpstr>Трек</vt:lpstr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«Вестник СВФУ им. М. К. Аммосова»</dc:title>
  <dc:creator>1</dc:creator>
  <cp:lastModifiedBy>1</cp:lastModifiedBy>
  <cp:revision>379</cp:revision>
  <dcterms:created xsi:type="dcterms:W3CDTF">2016-12-21T05:48:27Z</dcterms:created>
  <dcterms:modified xsi:type="dcterms:W3CDTF">2017-01-20T04:42:40Z</dcterms:modified>
</cp:coreProperties>
</file>