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59" r:id="rId5"/>
    <p:sldId id="260" r:id="rId6"/>
    <p:sldId id="261" r:id="rId7"/>
    <p:sldId id="262" r:id="rId8"/>
    <p:sldId id="263" r:id="rId9"/>
    <p:sldId id="267" r:id="rId10"/>
    <p:sldId id="268" r:id="rId11"/>
    <p:sldId id="269" r:id="rId12"/>
    <p:sldId id="264"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20688"/>
            <a:ext cx="6858000" cy="47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14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Ожидаемые результаты</a:t>
            </a:r>
            <a:endParaRPr lang="ru-RU" dirty="0"/>
          </a:p>
        </p:txBody>
      </p:sp>
      <p:sp>
        <p:nvSpPr>
          <p:cNvPr id="3" name="Объект 2"/>
          <p:cNvSpPr>
            <a:spLocks noGrp="1"/>
          </p:cNvSpPr>
          <p:nvPr>
            <p:ph idx="1"/>
          </p:nvPr>
        </p:nvSpPr>
        <p:spPr>
          <a:xfrm>
            <a:off x="457200" y="908720"/>
            <a:ext cx="8229600" cy="5217443"/>
          </a:xfrm>
        </p:spPr>
        <p:txBody>
          <a:bodyPr>
            <a:normAutofit fontScale="70000" lnSpcReduction="20000"/>
          </a:bodyPr>
          <a:lstStyle/>
          <a:p>
            <a:r>
              <a:rPr lang="ru-RU" dirty="0"/>
              <a:t>— В разделе «Ожидаемые результаты» </a:t>
            </a:r>
            <a:r>
              <a:rPr lang="ru-RU" dirty="0" smtClean="0"/>
              <a:t>кроме количества и качества публикаций, стоит </a:t>
            </a:r>
            <a:r>
              <a:rPr lang="ru-RU" dirty="0"/>
              <a:t>перечислить как конкретные научные результаты, которые будут получены в ходе выполнения проекта, так и их возможное </a:t>
            </a:r>
            <a:r>
              <a:rPr lang="ru-RU" dirty="0" smtClean="0"/>
              <a:t>применение (например, в научных мероприятиях, образовательном процессе, нормотворчестве и т.д.). </a:t>
            </a:r>
            <a:r>
              <a:rPr lang="ru-RU" dirty="0"/>
              <a:t>Заранее </a:t>
            </a:r>
            <a:r>
              <a:rPr lang="ru-RU" dirty="0" smtClean="0"/>
              <a:t>продумать, </a:t>
            </a:r>
            <a:r>
              <a:rPr lang="ru-RU" dirty="0"/>
              <a:t>будут ли в ходе проведения исследования проверены какие-либо гипотезы, созданы новые теории и сделаны определенные выводы. Достижение ожидаемых результатов должно поддаваться проверке в случае поддержки проекта, поэтому желательно сформулировать их в виде отдельных утверждений. </a:t>
            </a:r>
            <a:r>
              <a:rPr lang="ru-RU" dirty="0" smtClean="0"/>
              <a:t>Важно </a:t>
            </a:r>
            <a:r>
              <a:rPr lang="ru-RU" dirty="0"/>
              <a:t>также кратко обсудить, какие долгосрочные перспективы откроет завершение запланированного вами исследования. </a:t>
            </a:r>
          </a:p>
          <a:p>
            <a:r>
              <a:rPr lang="ru-RU" dirty="0" smtClean="0"/>
              <a:t>—Не </a:t>
            </a:r>
            <a:r>
              <a:rPr lang="ru-RU" dirty="0"/>
              <a:t>стоит завышать ожидаемые показатели, в особенности число защищенных диссертаций и число публикаций в журналах, индексируемых в </a:t>
            </a:r>
            <a:r>
              <a:rPr lang="ru-RU" dirty="0" err="1"/>
              <a:t>наукометрических</a:t>
            </a:r>
            <a:r>
              <a:rPr lang="ru-RU" dirty="0"/>
              <a:t> базах данных. </a:t>
            </a:r>
          </a:p>
        </p:txBody>
      </p:sp>
    </p:spTree>
    <p:extLst>
      <p:ext uri="{BB962C8B-B14F-4D97-AF65-F5344CB8AC3E}">
        <p14:creationId xmlns:p14="http://schemas.microsoft.com/office/powerpoint/2010/main" val="168403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Имеющийся задел</a:t>
            </a:r>
            <a:endParaRPr lang="ru-RU" dirty="0"/>
          </a:p>
        </p:txBody>
      </p:sp>
      <p:sp>
        <p:nvSpPr>
          <p:cNvPr id="3" name="Объект 2"/>
          <p:cNvSpPr>
            <a:spLocks noGrp="1"/>
          </p:cNvSpPr>
          <p:nvPr>
            <p:ph idx="1"/>
          </p:nvPr>
        </p:nvSpPr>
        <p:spPr>
          <a:xfrm>
            <a:off x="457200" y="908720"/>
            <a:ext cx="8229600" cy="5217443"/>
          </a:xfrm>
        </p:spPr>
        <p:txBody>
          <a:bodyPr>
            <a:normAutofit fontScale="62500" lnSpcReduction="20000"/>
          </a:bodyPr>
          <a:lstStyle/>
          <a:p>
            <a:r>
              <a:rPr lang="ru-RU" dirty="0"/>
              <a:t>— В разделе «Имеющийся задел» заявки, помимо полученных предварительных </a:t>
            </a:r>
            <a:r>
              <a:rPr lang="ru-RU" dirty="0" smtClean="0"/>
              <a:t>результатов, освоенных навыков и умений или </a:t>
            </a:r>
            <a:r>
              <a:rPr lang="ru-RU" dirty="0"/>
              <a:t>разработанного инструментария, отдельно стоит указать сведения, свидетельствующие о достижимости ожидаемых результатов. Это могут быть сведения о квалификации руководителя и исполнителей, объеме выполненных ранее научной группой исследований, имеющихся публикациях по теме проекта, наличии созданных для выполнения проекта уникальных условий или установок, международном сотрудничестве.</a:t>
            </a:r>
          </a:p>
          <a:p>
            <a:endParaRPr lang="ru-RU" dirty="0"/>
          </a:p>
          <a:p>
            <a:r>
              <a:rPr lang="ru-RU" dirty="0" smtClean="0"/>
              <a:t>— Научная </a:t>
            </a:r>
            <a:r>
              <a:rPr lang="ru-RU" dirty="0"/>
              <a:t>продуктивность руководителя проекта — основной критерий оценки его квалификации.</a:t>
            </a:r>
          </a:p>
          <a:p>
            <a:endParaRPr lang="ru-RU" dirty="0"/>
          </a:p>
          <a:p>
            <a:r>
              <a:rPr lang="ru-RU" dirty="0"/>
              <a:t>— </a:t>
            </a:r>
            <a:r>
              <a:rPr lang="ru-RU" dirty="0" smtClean="0"/>
              <a:t>Можно указать для </a:t>
            </a:r>
            <a:r>
              <a:rPr lang="ru-RU" dirty="0"/>
              <a:t>каждого из участников список премий, дипломов за научные доклады на конференциях, сертификатов об окончании курсов повышения квалификации, участии в научных школах, в том числе с персональной </a:t>
            </a:r>
            <a:r>
              <a:rPr lang="ru-RU" dirty="0" err="1"/>
              <a:t>грантовой</a:t>
            </a:r>
            <a:r>
              <a:rPr lang="ru-RU" dirty="0"/>
              <a:t> </a:t>
            </a:r>
            <a:r>
              <a:rPr lang="ru-RU" dirty="0" smtClean="0"/>
              <a:t>поддержкой</a:t>
            </a:r>
            <a:r>
              <a:rPr lang="ru-RU" dirty="0"/>
              <a:t>.</a:t>
            </a:r>
          </a:p>
        </p:txBody>
      </p:sp>
    </p:spTree>
    <p:extLst>
      <p:ext uri="{BB962C8B-B14F-4D97-AF65-F5344CB8AC3E}">
        <p14:creationId xmlns:p14="http://schemas.microsoft.com/office/powerpoint/2010/main" val="127053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3200" dirty="0"/>
              <a:t>Заключительный этап подготовки заявки</a:t>
            </a:r>
            <a:br>
              <a:rPr lang="ru-RU" sz="3200" dirty="0"/>
            </a:br>
            <a:endParaRPr lang="ru-RU" sz="3200" dirty="0"/>
          </a:p>
        </p:txBody>
      </p:sp>
      <p:sp>
        <p:nvSpPr>
          <p:cNvPr id="3" name="Объект 2"/>
          <p:cNvSpPr>
            <a:spLocks noGrp="1"/>
          </p:cNvSpPr>
          <p:nvPr>
            <p:ph idx="1"/>
          </p:nvPr>
        </p:nvSpPr>
        <p:spPr>
          <a:xfrm>
            <a:off x="457200" y="692696"/>
            <a:ext cx="8229600" cy="5433467"/>
          </a:xfrm>
        </p:spPr>
        <p:txBody>
          <a:bodyPr>
            <a:normAutofit fontScale="62500" lnSpcReduction="20000"/>
          </a:bodyPr>
          <a:lstStyle/>
          <a:p>
            <a:r>
              <a:rPr lang="ru-RU" dirty="0" smtClean="0"/>
              <a:t>— Проверить, </a:t>
            </a:r>
            <a:r>
              <a:rPr lang="ru-RU" dirty="0"/>
              <a:t>насколько актуальны и логично построены запланированные исследования.</a:t>
            </a:r>
          </a:p>
          <a:p>
            <a:endParaRPr lang="ru-RU" dirty="0"/>
          </a:p>
          <a:p>
            <a:r>
              <a:rPr lang="ru-RU" dirty="0" smtClean="0"/>
              <a:t>— Попросить коллег</a:t>
            </a:r>
            <a:r>
              <a:rPr lang="ru-RU" dirty="0"/>
              <a:t>, в том числе специалистов в другой области, прочитать содержательную часть проекта и высказать свои замечания (так называемое «внутреннее рецензирование»). Мнение коллег поможет </a:t>
            </a:r>
            <a:r>
              <a:rPr lang="ru-RU" dirty="0" smtClean="0"/>
              <a:t>выявить </a:t>
            </a:r>
            <a:r>
              <a:rPr lang="ru-RU" dirty="0"/>
              <a:t>слабые стороны заявки до того, как она попадет в руки экспертов. Поэтому желательно таким образом планировать свое время, чтобы подготовить первую версию заявки заранее. Даже если сроки написания заявки очень сжатые, стоит отложить текст на несколько дней, чтобы затем посмотреть на него свежим взглядом.</a:t>
            </a:r>
          </a:p>
          <a:p>
            <a:endParaRPr lang="ru-RU" dirty="0"/>
          </a:p>
          <a:p>
            <a:r>
              <a:rPr lang="ru-RU" dirty="0"/>
              <a:t>— Внимательно </a:t>
            </a:r>
            <a:r>
              <a:rPr lang="ru-RU" dirty="0" smtClean="0"/>
              <a:t>проверить правильность </a:t>
            </a:r>
            <a:r>
              <a:rPr lang="ru-RU" dirty="0"/>
              <a:t>оформления всех документов перед отправкой заявки в фонд (как в электронном, так и в бумажном варианте). Зачастую отсутствие одной подписи или </a:t>
            </a:r>
            <a:r>
              <a:rPr lang="ru-RU" dirty="0" smtClean="0"/>
              <a:t>соглашения на оформление электронной подписи может </a:t>
            </a:r>
            <a:r>
              <a:rPr lang="ru-RU" dirty="0"/>
              <a:t>послужить поводом для отклонения заявки по техническим причинам. </a:t>
            </a:r>
          </a:p>
        </p:txBody>
      </p:sp>
    </p:spTree>
    <p:extLst>
      <p:ext uri="{BB962C8B-B14F-4D97-AF65-F5344CB8AC3E}">
        <p14:creationId xmlns:p14="http://schemas.microsoft.com/office/powerpoint/2010/main" val="4520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t>Благодарим за внимание)))</a:t>
            </a:r>
            <a:endParaRPr lang="ru-RU"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848871" cy="514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90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064896" cy="546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0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FF0000"/>
                </a:solidFill>
              </a:rPr>
              <a:t>Основные составляющие правильного составления заявок на гранты:</a:t>
            </a:r>
            <a:endParaRPr lang="ru-RU" sz="3600" dirty="0">
              <a:solidFill>
                <a:srgbClr val="FF0000"/>
              </a:solidFill>
            </a:endParaRPr>
          </a:p>
        </p:txBody>
      </p:sp>
      <p:sp>
        <p:nvSpPr>
          <p:cNvPr id="3" name="Объект 2"/>
          <p:cNvSpPr>
            <a:spLocks noGrp="1"/>
          </p:cNvSpPr>
          <p:nvPr>
            <p:ph idx="1"/>
          </p:nvPr>
        </p:nvSpPr>
        <p:spPr/>
        <p:txBody>
          <a:bodyPr>
            <a:normAutofit fontScale="92500"/>
          </a:bodyPr>
          <a:lstStyle/>
          <a:p>
            <a:r>
              <a:rPr lang="ru-RU" dirty="0"/>
              <a:t>Внимательно </a:t>
            </a:r>
            <a:r>
              <a:rPr lang="ru-RU" dirty="0" smtClean="0"/>
              <a:t>ознакомиться с </a:t>
            </a:r>
            <a:r>
              <a:rPr lang="ru-RU" dirty="0"/>
              <a:t>условиями </a:t>
            </a:r>
            <a:r>
              <a:rPr lang="ru-RU" dirty="0" smtClean="0"/>
              <a:t>участия в конкурсе проектов (особенно обратить внимание на требования, ограничения, сроки, условия);</a:t>
            </a:r>
          </a:p>
          <a:p>
            <a:r>
              <a:rPr lang="ru-RU" dirty="0" smtClean="0"/>
              <a:t>Нужно </a:t>
            </a:r>
            <a:r>
              <a:rPr lang="ru-RU" dirty="0"/>
              <a:t>четко представлять, какие проекты планируют поддержать организаторы конкурса: фундаментальные или прикладные, непродолжительные или долгосрочные, индивидуальные или </a:t>
            </a:r>
            <a:r>
              <a:rPr lang="ru-RU" dirty="0" smtClean="0"/>
              <a:t>коллективные.</a:t>
            </a:r>
            <a:endParaRPr lang="ru-RU" dirty="0"/>
          </a:p>
        </p:txBody>
      </p:sp>
    </p:spTree>
    <p:extLst>
      <p:ext uri="{BB962C8B-B14F-4D97-AF65-F5344CB8AC3E}">
        <p14:creationId xmlns:p14="http://schemas.microsoft.com/office/powerpoint/2010/main" val="151898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76673"/>
            <a:ext cx="7848872" cy="5632311"/>
          </a:xfrm>
          <a:prstGeom prst="rect">
            <a:avLst/>
          </a:prstGeom>
        </p:spPr>
        <p:txBody>
          <a:bodyPr wrap="square">
            <a:spAutoFit/>
          </a:bodyPr>
          <a:lstStyle/>
          <a:p>
            <a:pPr marL="285750" indent="-285750">
              <a:buFont typeface="Arial" panose="020B0604020202020204" pitchFamily="34" charset="0"/>
              <a:buChar char="•"/>
            </a:pPr>
            <a:r>
              <a:rPr lang="ru-RU" dirty="0"/>
              <a:t>Желательно посмотреть списки поддержанных фондом проектов прошлых лет, что позволит получить представление о предпочтениях экспертного совета по тематике исследований и квалификации руководителей проектов. В последние годы многие фонды публикуют статистические сведения о доле отклоненных заявок, областях знаний и возрасте руководителей поддержанных проектов. Анализ этих сведений может быть полезен при принятии решения о том, подходит ли данный конкурс для финансирования вашего научного проекта</a:t>
            </a:r>
            <a:r>
              <a:rPr lang="ru-RU" dirty="0" smtClean="0"/>
              <a:t>.</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Обязательно нужно внимательно изучить </a:t>
            </a:r>
            <a:r>
              <a:rPr lang="ru-RU" dirty="0" smtClean="0"/>
              <a:t>критерии</a:t>
            </a:r>
            <a:r>
              <a:rPr lang="ru-RU" dirty="0"/>
              <a:t>, по которым будет оцениваться заявка на получение гранта. </a:t>
            </a:r>
            <a:endParaRPr lang="ru-RU" dirty="0" smtClean="0"/>
          </a:p>
          <a:p>
            <a:r>
              <a:rPr lang="ru-RU" dirty="0" smtClean="0"/>
              <a:t>Например, в правилах конкурса на ИНИР проект «а» указано:</a:t>
            </a:r>
          </a:p>
          <a:p>
            <a:pPr fontAlgn="base"/>
            <a:r>
              <a:rPr lang="ru-RU" dirty="0" smtClean="0"/>
              <a:t>«6.4</a:t>
            </a:r>
            <a:r>
              <a:rPr lang="ru-RU" dirty="0"/>
              <a:t>. </a:t>
            </a:r>
            <a:r>
              <a:rPr lang="ru-RU" dirty="0" smtClean="0"/>
              <a:t>Экспертиза </a:t>
            </a:r>
            <a:r>
              <a:rPr lang="ru-RU" dirty="0"/>
              <a:t>осуществляется по следующим критериям:</a:t>
            </a:r>
          </a:p>
          <a:p>
            <a:pPr fontAlgn="base"/>
            <a:r>
              <a:rPr lang="ru-RU" dirty="0"/>
              <a:t>6.4.1. актуальность предложенного исследования;</a:t>
            </a:r>
          </a:p>
          <a:p>
            <a:pPr fontAlgn="base"/>
            <a:r>
              <a:rPr lang="ru-RU" dirty="0"/>
              <a:t>6.4.2. новизна предложенного исследования.</a:t>
            </a:r>
          </a:p>
          <a:p>
            <a:pPr fontAlgn="base"/>
            <a:r>
              <a:rPr lang="ru-RU" dirty="0"/>
              <a:t>6.4.3. возможность решения поставленных задач;</a:t>
            </a:r>
          </a:p>
          <a:p>
            <a:pPr fontAlgn="base"/>
            <a:r>
              <a:rPr lang="ru-RU" dirty="0"/>
              <a:t>6.4.4. квалификация членов коллектива;</a:t>
            </a:r>
          </a:p>
          <a:p>
            <a:pPr fontAlgn="base"/>
            <a:r>
              <a:rPr lang="ru-RU" dirty="0"/>
              <a:t>6.4.5. научный задел;</a:t>
            </a:r>
          </a:p>
          <a:p>
            <a:pPr fontAlgn="base"/>
            <a:r>
              <a:rPr lang="ru-RU" dirty="0"/>
              <a:t>6.4.6. представление современного состояния </a:t>
            </a:r>
            <a:r>
              <a:rPr lang="ru-RU" dirty="0" smtClean="0"/>
              <a:t>проблемы».</a:t>
            </a:r>
            <a:endParaRPr lang="ru-RU" dirty="0"/>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29790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548680"/>
            <a:ext cx="7992888" cy="4247317"/>
          </a:xfrm>
          <a:prstGeom prst="rect">
            <a:avLst/>
          </a:prstGeom>
        </p:spPr>
        <p:txBody>
          <a:bodyPr wrap="square">
            <a:spAutoFit/>
          </a:bodyPr>
          <a:lstStyle/>
          <a:p>
            <a:r>
              <a:rPr lang="ru-RU" dirty="0" smtClean="0"/>
              <a:t>Помнить, </a:t>
            </a:r>
            <a:r>
              <a:rPr lang="ru-RU" dirty="0"/>
              <a:t>что эксперт, как правило, очень занятой человек и у него не будет возможности искать/запрашивать дополнительные сведения о проекте и его исполнителях. Вся информация, соответствующая критериям оценки проекта, должна быть отражена в заявке. </a:t>
            </a:r>
            <a:endParaRPr lang="ru-RU" dirty="0" smtClean="0"/>
          </a:p>
          <a:p>
            <a:endParaRPr lang="ru-RU" dirty="0" smtClean="0"/>
          </a:p>
          <a:p>
            <a:r>
              <a:rPr lang="ru-RU" dirty="0" smtClean="0"/>
              <a:t>Самые главные составляющие заявки:</a:t>
            </a:r>
          </a:p>
          <a:p>
            <a:pPr marL="342900" indent="-342900">
              <a:buAutoNum type="arabicPeriod"/>
            </a:pPr>
            <a:r>
              <a:rPr lang="ru-RU" dirty="0" smtClean="0"/>
              <a:t>Название проекта</a:t>
            </a:r>
          </a:p>
          <a:p>
            <a:pPr marL="342900" indent="-342900">
              <a:buAutoNum type="arabicPeriod"/>
            </a:pPr>
            <a:r>
              <a:rPr lang="ru-RU" dirty="0" smtClean="0"/>
              <a:t>Аннотация проекта</a:t>
            </a:r>
          </a:p>
          <a:p>
            <a:pPr marL="342900" indent="-342900">
              <a:buAutoNum type="arabicPeriod"/>
            </a:pPr>
            <a:r>
              <a:rPr lang="ru-RU" dirty="0" smtClean="0"/>
              <a:t>Цели и задачи проекта</a:t>
            </a:r>
          </a:p>
          <a:p>
            <a:pPr marL="342900" indent="-342900">
              <a:buAutoNum type="arabicPeriod"/>
            </a:pPr>
            <a:r>
              <a:rPr lang="ru-RU" dirty="0" smtClean="0"/>
              <a:t>План проведения исследований</a:t>
            </a:r>
          </a:p>
          <a:p>
            <a:pPr marL="342900" indent="-342900">
              <a:buAutoNum type="arabicPeriod"/>
            </a:pPr>
            <a:r>
              <a:rPr lang="ru-RU" dirty="0" smtClean="0"/>
              <a:t>Обзор литературы</a:t>
            </a:r>
          </a:p>
          <a:p>
            <a:pPr marL="342900" indent="-342900">
              <a:buAutoNum type="arabicPeriod"/>
            </a:pPr>
            <a:r>
              <a:rPr lang="ru-RU" dirty="0" smtClean="0"/>
              <a:t>Ожидаемые результаты</a:t>
            </a:r>
          </a:p>
          <a:p>
            <a:pPr marL="342900" indent="-342900">
              <a:buAutoNum type="arabicPeriod"/>
            </a:pPr>
            <a:r>
              <a:rPr lang="ru-RU" dirty="0" smtClean="0"/>
              <a:t>Имеющийся задел</a:t>
            </a:r>
          </a:p>
          <a:p>
            <a:pPr marL="342900" indent="-342900">
              <a:buAutoNum type="arabicPeriod"/>
            </a:pPr>
            <a:r>
              <a:rPr lang="ru-RU" dirty="0" smtClean="0"/>
              <a:t>Смета</a:t>
            </a:r>
            <a:endParaRPr lang="ru-RU" dirty="0"/>
          </a:p>
          <a:p>
            <a:endParaRPr lang="ru-RU" dirty="0"/>
          </a:p>
        </p:txBody>
      </p:sp>
    </p:spTree>
    <p:extLst>
      <p:ext uri="{BB962C8B-B14F-4D97-AF65-F5344CB8AC3E}">
        <p14:creationId xmlns:p14="http://schemas.microsoft.com/office/powerpoint/2010/main" val="34262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Название и аннотация</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Название должно быть не слишком долгим и сложным для восприятия.</a:t>
            </a:r>
            <a:endParaRPr lang="ru-RU" dirty="0"/>
          </a:p>
          <a:p>
            <a:r>
              <a:rPr lang="ru-RU" dirty="0" smtClean="0"/>
              <a:t>К </a:t>
            </a:r>
            <a:r>
              <a:rPr lang="ru-RU" dirty="0"/>
              <a:t>частым ошибкам начинающих заявителей можно отнести отсутствие в аннотации формулировки решаемой научной проблемы. </a:t>
            </a:r>
            <a:endParaRPr lang="ru-RU" dirty="0" smtClean="0"/>
          </a:p>
          <a:p>
            <a:pPr marL="0" indent="0">
              <a:buNone/>
            </a:pPr>
            <a:r>
              <a:rPr lang="ru-RU" dirty="0" smtClean="0"/>
              <a:t>	Поэтому нужно сначала определить, </a:t>
            </a:r>
            <a:r>
              <a:rPr lang="ru-RU" dirty="0"/>
              <a:t>какой тип исследования вы планируете проводить: заполнение «брешей» в существующем массиве научных данных, разрешение сложившихся противоречий или прорывное исследование на фронте научного направления.</a:t>
            </a:r>
          </a:p>
        </p:txBody>
      </p:sp>
    </p:spTree>
    <p:extLst>
      <p:ext uri="{BB962C8B-B14F-4D97-AF65-F5344CB8AC3E}">
        <p14:creationId xmlns:p14="http://schemas.microsoft.com/office/powerpoint/2010/main" val="4271715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Цель и задачи</a:t>
            </a:r>
            <a:endParaRPr lang="ru-RU" dirty="0"/>
          </a:p>
        </p:txBody>
      </p:sp>
      <p:sp>
        <p:nvSpPr>
          <p:cNvPr id="3" name="Объект 2"/>
          <p:cNvSpPr>
            <a:spLocks noGrp="1"/>
          </p:cNvSpPr>
          <p:nvPr>
            <p:ph idx="1"/>
          </p:nvPr>
        </p:nvSpPr>
        <p:spPr>
          <a:xfrm>
            <a:off x="457200" y="980728"/>
            <a:ext cx="8229600" cy="5145435"/>
          </a:xfrm>
        </p:spPr>
        <p:txBody>
          <a:bodyPr>
            <a:normAutofit fontScale="62500" lnSpcReduction="20000"/>
          </a:bodyPr>
          <a:lstStyle/>
          <a:p>
            <a:r>
              <a:rPr lang="ru-RU" dirty="0"/>
              <a:t>— Научную цель проекта необходимо формулировать </a:t>
            </a:r>
            <a:r>
              <a:rPr lang="ru-RU" dirty="0" smtClean="0"/>
              <a:t>предельно </a:t>
            </a:r>
            <a:r>
              <a:rPr lang="ru-RU" dirty="0"/>
              <a:t>четко. Безусловно, планируемое исследование должно быть очень высокого уровня. В то же время даже оригинальная и интересная научная идея не всегда находит поддержку у экспертов. Поэтому основная цель исследования в заявке на грант должна быть, с одной стороны, актуальной и, с другой стороны, достижимой. Иными словами, важно соблюдать баланс между значением исследования для данной области наук и риском невыполнения проекта.</a:t>
            </a:r>
          </a:p>
          <a:p>
            <a:endParaRPr lang="ru-RU" dirty="0"/>
          </a:p>
          <a:p>
            <a:r>
              <a:rPr lang="ru-RU" dirty="0"/>
              <a:t>— После формулировки глобальной цели исследования отдельно приводятся задачи проекта, решение которых необходимо для достижения цели. Конкретные задачи должны быть направлены не просто на сбор и анализ новых данных, но на проверку гипотез, выяснение механизмов или создание новых теорий. Выдвинутые гипотезы должны быть проверяемыми и хорошо обоснованными. Формулировка цели и задач исследования в принципе сходны с их формулировкой в магистерской или кандидатской диссертации.</a:t>
            </a:r>
          </a:p>
        </p:txBody>
      </p:sp>
    </p:spTree>
    <p:extLst>
      <p:ext uri="{BB962C8B-B14F-4D97-AF65-F5344CB8AC3E}">
        <p14:creationId xmlns:p14="http://schemas.microsoft.com/office/powerpoint/2010/main" val="268348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План проведения</a:t>
            </a:r>
            <a:endParaRPr lang="ru-RU" dirty="0"/>
          </a:p>
        </p:txBody>
      </p:sp>
      <p:sp>
        <p:nvSpPr>
          <p:cNvPr id="3" name="Объект 2"/>
          <p:cNvSpPr>
            <a:spLocks noGrp="1"/>
          </p:cNvSpPr>
          <p:nvPr>
            <p:ph idx="1"/>
          </p:nvPr>
        </p:nvSpPr>
        <p:spPr>
          <a:xfrm>
            <a:off x="457200" y="908720"/>
            <a:ext cx="8229600" cy="5217443"/>
          </a:xfrm>
        </p:spPr>
        <p:txBody>
          <a:bodyPr>
            <a:normAutofit fontScale="55000" lnSpcReduction="20000"/>
          </a:bodyPr>
          <a:lstStyle/>
          <a:p>
            <a:r>
              <a:rPr lang="ru-RU" dirty="0"/>
              <a:t>— План проведения исследований — это, пожалуй, наиболее важная часть заявки. </a:t>
            </a:r>
            <a:r>
              <a:rPr lang="ru-RU" dirty="0" smtClean="0"/>
              <a:t>План </a:t>
            </a:r>
            <a:r>
              <a:rPr lang="ru-RU" dirty="0"/>
              <a:t>выполнения проекта должен быть логично построен и четко структурирован и должен строго соответствовать поставленным задачам. </a:t>
            </a:r>
            <a:r>
              <a:rPr lang="ru-RU" dirty="0" smtClean="0"/>
              <a:t>Планируемое </a:t>
            </a:r>
            <a:r>
              <a:rPr lang="ru-RU" dirty="0"/>
              <a:t>исследование должно быть качественным, то есть предполагать использование всех необходимых контролей и адекватных методов анализа результатов. Важно отметить, что план проекта должен позволять оценить выполнимость отдельных стадий исследования.</a:t>
            </a:r>
          </a:p>
          <a:p>
            <a:endParaRPr lang="ru-RU" dirty="0"/>
          </a:p>
          <a:p>
            <a:r>
              <a:rPr lang="ru-RU" dirty="0"/>
              <a:t>— Стоит предусмотреть дополнительные сценарии выполнения проекта. Например, указать возможные альтернативные подходы в том случае, если основной подход не удастся реализовать по объективным причинам. </a:t>
            </a:r>
            <a:r>
              <a:rPr lang="ru-RU" dirty="0" smtClean="0"/>
              <a:t>Таким </a:t>
            </a:r>
            <a:r>
              <a:rPr lang="ru-RU" dirty="0"/>
              <a:t>образом, вы сможете минимизировать уязвимые стороны заявки.</a:t>
            </a:r>
          </a:p>
          <a:p>
            <a:endParaRPr lang="ru-RU" dirty="0"/>
          </a:p>
          <a:p>
            <a:r>
              <a:rPr lang="ru-RU" dirty="0" smtClean="0"/>
              <a:t>— </a:t>
            </a:r>
            <a:r>
              <a:rPr lang="ru-RU" dirty="0"/>
              <a:t>Раздел «Методы и подходы» должен содержать информацию о стратегии и подходах к проведению исследования. </a:t>
            </a:r>
            <a:r>
              <a:rPr lang="ru-RU" dirty="0" smtClean="0"/>
              <a:t>Важно </a:t>
            </a:r>
            <a:r>
              <a:rPr lang="ru-RU" dirty="0"/>
              <a:t>не просто перечислить методы, которые планируется использовать для реализации ваших замыслов, но и продемонстрировать их адекватность для решения поставленных задач. Постарайтесь уделить особое внимание обоснованию эффективности выбранных методов и подходов, привлекая данные литературы. Укажите новые разрабатываемые вами методы или подходы, которые нередко оцениваются экспертами отдельно. </a:t>
            </a:r>
          </a:p>
        </p:txBody>
      </p:sp>
    </p:spTree>
    <p:extLst>
      <p:ext uri="{BB962C8B-B14F-4D97-AF65-F5344CB8AC3E}">
        <p14:creationId xmlns:p14="http://schemas.microsoft.com/office/powerpoint/2010/main" val="56789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Обзор литературы</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 </a:t>
            </a:r>
            <a:r>
              <a:rPr lang="ru-RU" dirty="0"/>
              <a:t>Раздел «Обзор литературы» должен знакомить эксперта с современным состоянием выбранной области исследований и одновременно демонстрировать полноту владения заявителем данными литературы по разрабатываемой </a:t>
            </a:r>
            <a:r>
              <a:rPr lang="ru-RU" dirty="0" smtClean="0"/>
              <a:t>тематике. Важно проанализировать не только отечественную, но и зарубежную. Если подход междисциплинарный, то желательно </a:t>
            </a:r>
            <a:r>
              <a:rPr lang="ru-RU" dirty="0"/>
              <a:t>отразить взгляд на решаемую проблему со стороны </a:t>
            </a:r>
            <a:r>
              <a:rPr lang="ru-RU" dirty="0" smtClean="0"/>
              <a:t>всех областей </a:t>
            </a:r>
            <a:r>
              <a:rPr lang="ru-RU" dirty="0"/>
              <a:t>наук. </a:t>
            </a:r>
            <a:r>
              <a:rPr lang="ru-RU" dirty="0" smtClean="0"/>
              <a:t>Можно показать критическое </a:t>
            </a:r>
            <a:r>
              <a:rPr lang="ru-RU" dirty="0"/>
              <a:t>отношение к </a:t>
            </a:r>
            <a:r>
              <a:rPr lang="ru-RU" dirty="0" smtClean="0"/>
              <a:t>данной литературе, изложить </a:t>
            </a:r>
            <a:r>
              <a:rPr lang="ru-RU" dirty="0"/>
              <a:t>варианты интерпретации имеющихся сведений разными научными школами. </a:t>
            </a:r>
          </a:p>
        </p:txBody>
      </p:sp>
    </p:spTree>
    <p:extLst>
      <p:ext uri="{BB962C8B-B14F-4D97-AF65-F5344CB8AC3E}">
        <p14:creationId xmlns:p14="http://schemas.microsoft.com/office/powerpoint/2010/main" val="34802302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TotalTime>
  <Words>959</Words>
  <Application>Microsoft Office PowerPoint</Application>
  <PresentationFormat>Экран (4:3)</PresentationFormat>
  <Paragraphs>57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Основные составляющие правильного составления заявок на гранты:</vt:lpstr>
      <vt:lpstr>Презентация PowerPoint</vt:lpstr>
      <vt:lpstr>Презентация PowerPoint</vt:lpstr>
      <vt:lpstr>Название и аннотация</vt:lpstr>
      <vt:lpstr>Цель и задачи</vt:lpstr>
      <vt:lpstr>План проведения</vt:lpstr>
      <vt:lpstr>Обзор литературы</vt:lpstr>
      <vt:lpstr>Ожидаемые результаты</vt:lpstr>
      <vt:lpstr>Имеющийся задел</vt:lpstr>
      <vt:lpstr>Заключительный этап подготовки заявки </vt:lpstr>
      <vt:lpstr>Благодарим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Зинаида Корякина</dc:creator>
  <cp:lastModifiedBy>79142275409</cp:lastModifiedBy>
  <cp:revision>20</cp:revision>
  <dcterms:created xsi:type="dcterms:W3CDTF">2020-11-04T10:23:23Z</dcterms:created>
  <dcterms:modified xsi:type="dcterms:W3CDTF">2020-11-05T05:10:33Z</dcterms:modified>
</cp:coreProperties>
</file>