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7" r:id="rId4"/>
    <p:sldId id="301" r:id="rId5"/>
    <p:sldId id="302" r:id="rId6"/>
    <p:sldId id="303" r:id="rId7"/>
    <p:sldId id="305" r:id="rId8"/>
    <p:sldId id="306" r:id="rId9"/>
    <p:sldId id="304" r:id="rId10"/>
    <p:sldId id="308" r:id="rId11"/>
    <p:sldId id="295" r:id="rId12"/>
    <p:sldId id="296" r:id="rId13"/>
    <p:sldId id="297" r:id="rId14"/>
    <p:sldId id="299" r:id="rId15"/>
    <p:sldId id="300" r:id="rId16"/>
    <p:sldId id="281" r:id="rId17"/>
    <p:sldId id="280" r:id="rId18"/>
    <p:sldId id="276" r:id="rId19"/>
    <p:sldId id="282" r:id="rId20"/>
    <p:sldId id="277" r:id="rId21"/>
    <p:sldId id="293" r:id="rId22"/>
    <p:sldId id="278" r:id="rId23"/>
    <p:sldId id="288" r:id="rId24"/>
    <p:sldId id="289" r:id="rId25"/>
    <p:sldId id="267" r:id="rId26"/>
    <p:sldId id="268" r:id="rId27"/>
    <p:sldId id="269" r:id="rId28"/>
    <p:sldId id="290" r:id="rId29"/>
    <p:sldId id="291" r:id="rId30"/>
    <p:sldId id="274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44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1_MyDoc:0_Work:33_Yakut_2017:=Work:&#1050;&#1086;&#1075;&#1085;%20&#1084;&#1086;&#1076;%20&#1071;&#1082;&#1091;&#1090;&#1080;&#1103;%203%20-%20&#1054;&#1090;&#1095;&#1077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1_MyDoc:0_Work:33_Yakut_2017:=Work:&#1050;&#1086;&#1075;&#1085;%20&#1084;&#1086;&#1076;%20&#1071;&#1082;&#1091;&#1090;&#1080;&#1103;%203%20-%20&#1054;&#1090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8.6120835761228101E-2"/>
          <c:y val="6.4170596271196229E-2"/>
          <c:w val="0.89784559037122502"/>
          <c:h val="0.33656125000000009"/>
        </c:manualLayout>
      </c:layout>
      <c:barChart>
        <c:barDir val="col"/>
        <c:grouping val="clustered"/>
        <c:varyColors val="1"/>
        <c:ser>
          <c:idx val="0"/>
          <c:order val="0"/>
          <c:cat>
            <c:strRef>
              <c:f>'Север (2)'!$B$71:$B$74</c:f>
              <c:strCache>
                <c:ptCount val="4"/>
                <c:pt idx="0">
                  <c:v>Регулирование</c:v>
                </c:pt>
                <c:pt idx="1">
                  <c:v>Финансовая поддержка</c:v>
                </c:pt>
                <c:pt idx="2">
                  <c:v>Политическая поддержка</c:v>
                </c:pt>
                <c:pt idx="3">
                  <c:v>Интеллектуальная поддержка</c:v>
                </c:pt>
              </c:strCache>
            </c:strRef>
          </c:cat>
          <c:val>
            <c:numRef>
              <c:f>'Север (2)'!$C$71:$C$74</c:f>
              <c:numCache>
                <c:formatCode>0.0</c:formatCode>
                <c:ptCount val="4"/>
                <c:pt idx="0">
                  <c:v>1.7146721742870863</c:v>
                </c:pt>
                <c:pt idx="1">
                  <c:v>1.3497042027773254</c:v>
                </c:pt>
                <c:pt idx="2">
                  <c:v>0.58473497605183411</c:v>
                </c:pt>
                <c:pt idx="3">
                  <c:v>1.7146721742870863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14-4005-BEDC-167EF1F87064}"/>
            </c:ext>
          </c:extLst>
        </c:ser>
        <c:dLbls/>
        <c:axId val="115910528"/>
        <c:axId val="115912064"/>
      </c:barChart>
      <c:catAx>
        <c:axId val="11591052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950"/>
            </a:pPr>
            <a:endParaRPr lang="ru-RU"/>
          </a:p>
        </c:txPr>
        <c:crossAx val="115912064"/>
        <c:crosses val="autoZero"/>
        <c:auto val="1"/>
        <c:lblAlgn val="ctr"/>
        <c:lblOffset val="100"/>
      </c:catAx>
      <c:valAx>
        <c:axId val="1159120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5910528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7.3719090179040075E-2"/>
          <c:y val="6.167629037652303E-2"/>
          <c:w val="0.91024733595341289"/>
          <c:h val="0.6951801662371968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'Север (2)'!$C$90</c:f>
              <c:strCache>
                <c:ptCount val="1"/>
                <c:pt idx="0">
                  <c:v>10%</c:v>
                </c:pt>
              </c:strCache>
            </c:strRef>
          </c:tx>
          <c:cat>
            <c:strRef>
              <c:f>'Север (2)'!$B$91:$B$94</c:f>
              <c:strCache>
                <c:ptCount val="4"/>
                <c:pt idx="0">
                  <c:v>Регулирование</c:v>
                </c:pt>
                <c:pt idx="1">
                  <c:v>Финансовая поддержка</c:v>
                </c:pt>
                <c:pt idx="2">
                  <c:v>Политическая поддержка</c:v>
                </c:pt>
                <c:pt idx="3">
                  <c:v>Интеллектуальная поддержка</c:v>
                </c:pt>
              </c:strCache>
            </c:strRef>
          </c:cat>
          <c:val>
            <c:numRef>
              <c:f>'Север (2)'!$C$91:$C$94</c:f>
              <c:numCache>
                <c:formatCode>0</c:formatCode>
                <c:ptCount val="4"/>
                <c:pt idx="0">
                  <c:v>14.045755768037148</c:v>
                </c:pt>
                <c:pt idx="1">
                  <c:v>18.288758176276886</c:v>
                </c:pt>
                <c:pt idx="2">
                  <c:v>45.258483710600295</c:v>
                </c:pt>
                <c:pt idx="3">
                  <c:v>14.45353635510064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CA-4BDD-B0E5-2469ED4C04E8}"/>
            </c:ext>
          </c:extLst>
        </c:ser>
        <c:ser>
          <c:idx val="1"/>
          <c:order val="1"/>
          <c:tx>
            <c:strRef>
              <c:f>'Север (2)'!$D$90</c:f>
              <c:strCache>
                <c:ptCount val="1"/>
                <c:pt idx="0">
                  <c:v>20%</c:v>
                </c:pt>
              </c:strCache>
            </c:strRef>
          </c:tx>
          <c:cat>
            <c:strRef>
              <c:f>'Север (2)'!$B$91:$B$94</c:f>
              <c:strCache>
                <c:ptCount val="4"/>
                <c:pt idx="0">
                  <c:v>Регулирование</c:v>
                </c:pt>
                <c:pt idx="1">
                  <c:v>Финансовая поддержка</c:v>
                </c:pt>
                <c:pt idx="2">
                  <c:v>Политическая поддержка</c:v>
                </c:pt>
                <c:pt idx="3">
                  <c:v>Интеллектуальная поддержка</c:v>
                </c:pt>
              </c:strCache>
            </c:strRef>
          </c:cat>
          <c:val>
            <c:numRef>
              <c:f>'Север (2)'!$D$91:$D$94</c:f>
              <c:numCache>
                <c:formatCode>0</c:formatCode>
                <c:ptCount val="4"/>
                <c:pt idx="0">
                  <c:v>28.0915115360743</c:v>
                </c:pt>
                <c:pt idx="1">
                  <c:v>36.577516352553907</c:v>
                </c:pt>
                <c:pt idx="2">
                  <c:v>90.516967421201016</c:v>
                </c:pt>
                <c:pt idx="3">
                  <c:v>28.907072710201128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CA-4BDD-B0E5-2469ED4C04E8}"/>
            </c:ext>
          </c:extLst>
        </c:ser>
        <c:ser>
          <c:idx val="2"/>
          <c:order val="2"/>
          <c:tx>
            <c:strRef>
              <c:f>'Север (2)'!$E$90</c:f>
              <c:strCache>
                <c:ptCount val="1"/>
                <c:pt idx="0">
                  <c:v>30%</c:v>
                </c:pt>
              </c:strCache>
            </c:strRef>
          </c:tx>
          <c:cat>
            <c:strRef>
              <c:f>'Север (2)'!$B$91:$B$94</c:f>
              <c:strCache>
                <c:ptCount val="4"/>
                <c:pt idx="0">
                  <c:v>Регулирование</c:v>
                </c:pt>
                <c:pt idx="1">
                  <c:v>Финансовая поддержка</c:v>
                </c:pt>
                <c:pt idx="2">
                  <c:v>Политическая поддержка</c:v>
                </c:pt>
                <c:pt idx="3">
                  <c:v>Интеллектуальная поддержка</c:v>
                </c:pt>
              </c:strCache>
            </c:strRef>
          </c:cat>
          <c:val>
            <c:numRef>
              <c:f>'Север (2)'!$E$91:$E$94</c:f>
              <c:numCache>
                <c:formatCode>0</c:formatCode>
                <c:ptCount val="4"/>
                <c:pt idx="0">
                  <c:v>42.137267304111504</c:v>
                </c:pt>
                <c:pt idx="1">
                  <c:v>54.866274528830729</c:v>
                </c:pt>
                <c:pt idx="2">
                  <c:v>135.77545113180034</c:v>
                </c:pt>
                <c:pt idx="3">
                  <c:v>43.360609065301588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CA-4BDD-B0E5-2469ED4C04E8}"/>
            </c:ext>
          </c:extLst>
        </c:ser>
        <c:dLbls/>
        <c:axId val="129737856"/>
        <c:axId val="129739392"/>
      </c:barChart>
      <c:catAx>
        <c:axId val="1297378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9739392"/>
        <c:crosses val="autoZero"/>
        <c:auto val="1"/>
        <c:lblAlgn val="ctr"/>
        <c:lblOffset val="100"/>
      </c:catAx>
      <c:valAx>
        <c:axId val="12973939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9737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7DCDB-93F4-4EC1-8739-6DBF88666121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2595-0D28-4C95-8477-64054E61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0AEA-1F86-49BB-AE24-4BE9321B3CF0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88B0-A899-4823-A126-18F0364AB32A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5DA3-AB70-4C5D-80F2-9C3AC671ECA9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0097-7515-4103-BE60-8EC7E7687F60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98F8-BCB3-412A-8E89-D9E47D7890C9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FF7F-C8A3-4685-AEB0-93367A30CCA2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A395-54EA-49FA-A1E5-73892E05C832}" type="datetime1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6530-0ED9-4EA6-A92E-523412FB38BC}" type="datetime1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D465-60B5-43C7-B6A2-48EF799624DB}" type="datetime1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E643-7694-47B0-BC21-B67151920653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F7DF-F998-4E36-9260-069D1730F503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0C11-C1CD-4E0B-8B71-D276219C1EAC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BD5E-DAFC-4EE8-978C-0CBD61DB6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96944" cy="2448272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Эволюция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форм хозяйственной деятельности на Севере: особенности и современные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тенденции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836712"/>
            <a:ext cx="6400800" cy="100811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666699"/>
                </a:solidFill>
              </a:rPr>
              <a:t>В.А. Крюков</a:t>
            </a:r>
          </a:p>
          <a:p>
            <a:r>
              <a:rPr lang="ru-RU" sz="2400" b="1" dirty="0" smtClean="0">
                <a:solidFill>
                  <a:srgbClr val="666699"/>
                </a:solidFill>
              </a:rPr>
              <a:t>Директор ИЭОПП СО РАН, чл.-корр. РАН</a:t>
            </a:r>
            <a:endParaRPr lang="ru-RU" sz="2400" dirty="0">
              <a:solidFill>
                <a:srgbClr val="666699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293096"/>
            <a:ext cx="763284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Всероссийская научно-практическая конференция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«Устойчивый Север: общество, экономика, экология, политика»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13-14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марта 2018 г.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666699"/>
                </a:solidFill>
              </a:rPr>
              <a:t>г. Якутск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C02-3678-4CA3-AA91-0D42D4B1CE0F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just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II.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АНАЛИЗ ВОЗМОЖНОСТЕЙ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РАЗВИТИЯ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СОЦИАЛЬНО-ЭКОНОМИЧЕСКИХ СИСТЕМ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(НА ПРИМЕРЕ ЭКОНОМИЧЕСКИХ ЗОН ЯКУТИИ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0B7E-010F-4E5B-A4CA-F7D60BF6C012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Общие характеристики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экономических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зон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(ЭЗ) Якутии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1225485"/>
            <a:ext cx="8712968" cy="5145435"/>
          </a:xfrm>
        </p:spPr>
        <p:txBody>
          <a:bodyPr>
            <a:noAutofit/>
          </a:bodyPr>
          <a:lstStyle/>
          <a:p>
            <a:pPr marL="0" indent="360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суровые </a:t>
            </a:r>
            <a:r>
              <a:rPr lang="ru-RU" sz="2400" dirty="0"/>
              <a:t>(а в случае Арктической зоны – экстремальные) природно-климатические </a:t>
            </a:r>
            <a:r>
              <a:rPr lang="ru-RU" sz="2400" dirty="0" smtClean="0"/>
              <a:t>условия;</a:t>
            </a:r>
          </a:p>
          <a:p>
            <a:pPr marL="0" indent="360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слабая </a:t>
            </a:r>
            <a:r>
              <a:rPr lang="ru-RU" sz="2400" dirty="0"/>
              <a:t>заселенность и неравномерная освоенность </a:t>
            </a:r>
            <a:r>
              <a:rPr lang="ru-RU" sz="2400" dirty="0" smtClean="0"/>
              <a:t>территории;</a:t>
            </a:r>
          </a:p>
          <a:p>
            <a:pPr marL="0" indent="360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структурная </a:t>
            </a:r>
            <a:r>
              <a:rPr lang="ru-RU" sz="2400" dirty="0"/>
              <a:t>и территориальная несбалансированность на рынке </a:t>
            </a:r>
            <a:r>
              <a:rPr lang="ru-RU" sz="2400" dirty="0" smtClean="0"/>
              <a:t>труда;</a:t>
            </a:r>
          </a:p>
          <a:p>
            <a:pPr marL="0" indent="360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ограниченные финансово-инвестиционные </a:t>
            </a:r>
            <a:r>
              <a:rPr lang="ru-RU" sz="2400" dirty="0"/>
              <a:t>возможности; </a:t>
            </a:r>
            <a:endParaRPr lang="ru-RU" sz="2400" dirty="0" smtClean="0"/>
          </a:p>
          <a:p>
            <a:pPr marL="0" indent="360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слабое </a:t>
            </a:r>
            <a:r>
              <a:rPr lang="ru-RU" sz="2400" dirty="0"/>
              <a:t>развитие социальной </a:t>
            </a:r>
            <a:r>
              <a:rPr lang="ru-RU" sz="2400" dirty="0" smtClean="0"/>
              <a:t>сферы;</a:t>
            </a:r>
          </a:p>
          <a:p>
            <a:pPr marL="0" indent="360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повышенные </a:t>
            </a:r>
            <a:r>
              <a:rPr lang="ru-RU" sz="2400" dirty="0"/>
              <a:t>издержки (по сравнению с целым рядом других регионов России) на производство и транспортировку товаров и услуг, на социальное </a:t>
            </a:r>
            <a:r>
              <a:rPr lang="ru-RU" sz="2400" dirty="0" smtClean="0"/>
              <a:t>развитие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11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2E-CE08-4123-BD7D-628794F1D1CE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82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Общие внешние угрозы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нестабильность </a:t>
            </a:r>
            <a:r>
              <a:rPr lang="ru-RU" dirty="0"/>
              <a:t>конъюнктуры сырьевых рынков (что приводит к нестабильности всех уровней бюджетной системы, а не только территорий с сырьевой специализацией</a:t>
            </a:r>
            <a:r>
              <a:rPr lang="ru-RU" dirty="0" smtClean="0"/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/>
              <a:t>оппортунистическое поведение крупных </a:t>
            </a:r>
            <a:r>
              <a:rPr lang="ru-RU" dirty="0" smtClean="0"/>
              <a:t>компаний;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/>
              <a:t>непоследовательная экономическая политика федерального </a:t>
            </a:r>
            <a:r>
              <a:rPr lang="ru-RU" dirty="0" smtClean="0"/>
              <a:t>центра;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/>
              <a:t>усиление внешней </a:t>
            </a:r>
            <a:r>
              <a:rPr lang="ru-RU" dirty="0" smtClean="0"/>
              <a:t>конкуренции.</a:t>
            </a:r>
          </a:p>
          <a:p>
            <a:endParaRPr lang="ru-RU" dirty="0" smtClean="0"/>
          </a:p>
          <a:p>
            <a:pPr marL="0" indent="342900">
              <a:buNone/>
            </a:pPr>
            <a:r>
              <a:rPr lang="ru-RU" dirty="0" smtClean="0"/>
              <a:t>При </a:t>
            </a:r>
            <a:r>
              <a:rPr lang="ru-RU" dirty="0"/>
              <a:t>этом влияние и взаимовлияние названных выше факторов разное в каждой из зон, что </a:t>
            </a:r>
            <a:r>
              <a:rPr lang="ru-RU" dirty="0" smtClean="0"/>
              <a:t>было </a:t>
            </a:r>
            <a:r>
              <a:rPr lang="ru-RU" dirty="0"/>
              <a:t>учтено при </a:t>
            </a:r>
            <a:r>
              <a:rPr lang="ru-RU" dirty="0" smtClean="0"/>
              <a:t>моделировании.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12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9C39-3F31-495B-A7EF-787CA9BB056B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37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Центральной ЭЗ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Autofit/>
          </a:bodyPr>
          <a:lstStyle/>
          <a:p>
            <a:pPr marL="0" indent="342900">
              <a:buBlip>
                <a:blip r:embed="rId2"/>
              </a:buBlip>
            </a:pPr>
            <a:r>
              <a:rPr lang="ru-RU" sz="2500" dirty="0" smtClean="0"/>
              <a:t>отсутствие масштабных залежей </a:t>
            </a:r>
            <a:r>
              <a:rPr lang="ru-RU" sz="2500" dirty="0"/>
              <a:t>минерально-сырьевых </a:t>
            </a:r>
            <a:r>
              <a:rPr lang="ru-RU" sz="2500" dirty="0" smtClean="0"/>
              <a:t>ресурсов;</a:t>
            </a:r>
          </a:p>
          <a:p>
            <a:pPr marL="0" indent="342900">
              <a:buBlip>
                <a:blip r:embed="rId2"/>
              </a:buBlip>
            </a:pPr>
            <a:r>
              <a:rPr lang="ru-RU" sz="2500" dirty="0" smtClean="0"/>
              <a:t>значительные ресурсы земель </a:t>
            </a:r>
            <a:r>
              <a:rPr lang="ru-RU" sz="2500" dirty="0"/>
              <a:t>сельскохозяйственного назначения, </a:t>
            </a:r>
            <a:r>
              <a:rPr lang="ru-RU" sz="2500" dirty="0" smtClean="0"/>
              <a:t>лесные </a:t>
            </a:r>
            <a:r>
              <a:rPr lang="ru-RU" sz="2500" dirty="0"/>
              <a:t>и </a:t>
            </a:r>
            <a:r>
              <a:rPr lang="ru-RU" sz="2500" dirty="0" smtClean="0"/>
              <a:t>водные ресурсы;</a:t>
            </a:r>
          </a:p>
          <a:p>
            <a:pPr marL="0" indent="342900">
              <a:buBlip>
                <a:blip r:embed="rId2"/>
              </a:buBlip>
            </a:pPr>
            <a:r>
              <a:rPr lang="ru-RU" sz="2500" dirty="0" smtClean="0"/>
              <a:t>пересечение большинства имеющихся </a:t>
            </a:r>
            <a:r>
              <a:rPr lang="ru-RU" sz="2500" dirty="0"/>
              <a:t>и </a:t>
            </a:r>
            <a:r>
              <a:rPr lang="ru-RU" sz="2500" dirty="0" smtClean="0"/>
              <a:t>строящихся транспортных магистралей, формирование полноценного транспортного хаба;</a:t>
            </a:r>
          </a:p>
          <a:p>
            <a:pPr marL="0" indent="342900">
              <a:buBlip>
                <a:blip r:embed="rId2"/>
              </a:buBlip>
            </a:pPr>
            <a:r>
              <a:rPr lang="ru-RU" sz="2500" dirty="0"/>
              <a:t>квалифицированные трудовые ресурсы и возможности для дальнейшего развития человеческого </a:t>
            </a:r>
            <a:r>
              <a:rPr lang="ru-RU" sz="2500" dirty="0" smtClean="0"/>
              <a:t>капитала;</a:t>
            </a:r>
          </a:p>
          <a:p>
            <a:pPr marL="0" indent="342900">
              <a:buBlip>
                <a:blip r:embed="rId2"/>
              </a:buBlip>
            </a:pPr>
            <a:r>
              <a:rPr lang="ru-RU" sz="2500" dirty="0" smtClean="0"/>
              <a:t>значимые эффекты </a:t>
            </a:r>
            <a:r>
              <a:rPr lang="ru-RU" sz="2500" dirty="0"/>
              <a:t>разнообразия и концентрации </a:t>
            </a:r>
            <a:r>
              <a:rPr lang="ru-RU" sz="2500" dirty="0" smtClean="0"/>
              <a:t>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13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F4A4-D2D4-4F39-8FC9-24CCEA0D3748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25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Южной ЭЗ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600" dirty="0" smtClean="0"/>
              <a:t>значительные промышленные запасы </a:t>
            </a:r>
            <a:r>
              <a:rPr lang="ru-RU" sz="3600" dirty="0"/>
              <a:t>коксующихся и энергетических углей, золота, наличие железных </a:t>
            </a:r>
            <a:r>
              <a:rPr lang="ru-RU" sz="3600" dirty="0" smtClean="0"/>
              <a:t>руд, </a:t>
            </a:r>
            <a:r>
              <a:rPr lang="ru-RU" sz="3600" dirty="0"/>
              <a:t>слюды, платины, графита, </a:t>
            </a:r>
            <a:r>
              <a:rPr lang="ru-RU" sz="3600" dirty="0" smtClean="0"/>
              <a:t>апатитов и </a:t>
            </a:r>
            <a:r>
              <a:rPr lang="ru-RU" sz="3600" dirty="0"/>
              <a:t>др</a:t>
            </a:r>
            <a:r>
              <a:rPr lang="ru-RU" sz="3600" dirty="0" smtClean="0"/>
              <a:t>.;</a:t>
            </a:r>
          </a:p>
          <a:p>
            <a:pPr>
              <a:buBlip>
                <a:blip r:embed="rId2"/>
              </a:buBlip>
            </a:pPr>
            <a:r>
              <a:rPr lang="ru-RU" sz="3600" dirty="0" smtClean="0"/>
              <a:t>относительно </a:t>
            </a:r>
            <a:r>
              <a:rPr lang="ru-RU" sz="3600" dirty="0"/>
              <a:t>развитая </a:t>
            </a:r>
            <a:r>
              <a:rPr lang="ru-RU" sz="3600" dirty="0" smtClean="0"/>
              <a:t>промышленность. Основу </a:t>
            </a:r>
            <a:r>
              <a:rPr lang="ru-RU" sz="3600" dirty="0"/>
              <a:t>экономики Южной ЭЗ составляют отрасли промышленности, специализирующиеся на добыче угля, золота, выработки электроэнергии и оказанию транспортных </a:t>
            </a:r>
            <a:r>
              <a:rPr lang="ru-RU" sz="3600" dirty="0" smtClean="0"/>
              <a:t>услуг</a:t>
            </a:r>
            <a:r>
              <a:rPr lang="ru-RU" sz="3600" dirty="0"/>
              <a:t>;</a:t>
            </a:r>
          </a:p>
          <a:p>
            <a:pPr>
              <a:buBlip>
                <a:blip r:embed="rId2"/>
              </a:buBlip>
            </a:pPr>
            <a:r>
              <a:rPr lang="ru-RU" sz="3600" dirty="0" smtClean="0"/>
              <a:t>относительная развитая производственная инфраструктура </a:t>
            </a:r>
            <a:r>
              <a:rPr lang="ru-RU" sz="3600" dirty="0"/>
              <a:t>определяется наличием железной и автомобильных дорог, электросетевого </a:t>
            </a:r>
            <a:r>
              <a:rPr lang="ru-RU" sz="3600" dirty="0" smtClean="0"/>
              <a:t>хозяйства;</a:t>
            </a:r>
          </a:p>
          <a:p>
            <a:pPr>
              <a:buBlip>
                <a:blip r:embed="rId2"/>
              </a:buBlip>
            </a:pPr>
            <a:r>
              <a:rPr lang="ru-RU" sz="3600" dirty="0"/>
              <a:t>относительно </a:t>
            </a:r>
            <a:r>
              <a:rPr lang="ru-RU" sz="3600" dirty="0" smtClean="0"/>
              <a:t>благоприятная территория </a:t>
            </a:r>
            <a:r>
              <a:rPr lang="ru-RU" sz="3600" dirty="0"/>
              <a:t>для проживания населения, ведения хозяйственной </a:t>
            </a:r>
            <a:r>
              <a:rPr lang="ru-RU" sz="3600" dirty="0" smtClean="0"/>
              <a:t>деятельности. </a:t>
            </a:r>
          </a:p>
          <a:p>
            <a:pPr>
              <a:buBlip>
                <a:blip r:embed="rId2"/>
              </a:buBlip>
            </a:pPr>
            <a:endParaRPr lang="ru-RU" sz="2800" dirty="0" smtClean="0"/>
          </a:p>
          <a:p>
            <a:pPr marL="0" indent="342900" algn="just">
              <a:buNone/>
            </a:pPr>
            <a:r>
              <a:rPr lang="ru-RU" sz="3400" dirty="0" smtClean="0"/>
              <a:t>Эти особенности </a:t>
            </a:r>
            <a:r>
              <a:rPr lang="ru-RU" sz="3400" dirty="0"/>
              <a:t>во многом </a:t>
            </a:r>
            <a:r>
              <a:rPr lang="ru-RU" sz="3400" dirty="0" smtClean="0"/>
              <a:t>определяют </a:t>
            </a:r>
            <a:r>
              <a:rPr lang="ru-RU" sz="3400" dirty="0"/>
              <a:t>внутренние сильные стороны и возможности для перспективного развития данной территории.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14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AD3D-37E7-4758-BF47-B8A433416AD2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69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Арктической ЭЗ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19"/>
            <a:ext cx="8712968" cy="367240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/>
              <a:t>Арктическая зона является наименее освоенной из рассмотренных зон </a:t>
            </a:r>
            <a:r>
              <a:rPr lang="ru-RU" sz="2400" dirty="0" smtClean="0"/>
              <a:t>Якутии. </a:t>
            </a:r>
            <a:r>
              <a:rPr lang="ru-RU" sz="2400" dirty="0"/>
              <a:t>Территория </a:t>
            </a:r>
            <a:r>
              <a:rPr lang="ru-RU" sz="2400" dirty="0" smtClean="0"/>
              <a:t>Арктической </a:t>
            </a:r>
            <a:r>
              <a:rPr lang="ru-RU" sz="2400" dirty="0"/>
              <a:t>зоны составляет 52% от территории всей республики, при этом на ней проживает только 7% </a:t>
            </a:r>
            <a:r>
              <a:rPr lang="ru-RU" sz="2400" dirty="0" smtClean="0"/>
              <a:t>населения;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 Арктическая ЭЗ </a:t>
            </a:r>
            <a:r>
              <a:rPr lang="ru-RU" sz="2400" dirty="0"/>
              <a:t>располагает высоким природно-ресурсным и транспортным </a:t>
            </a:r>
            <a:r>
              <a:rPr lang="ru-RU" sz="2400" dirty="0" smtClean="0"/>
              <a:t>потенциалом;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Показатели </a:t>
            </a:r>
            <a:r>
              <a:rPr lang="ru-RU" sz="2400" dirty="0"/>
              <a:t>социально-экономического развития </a:t>
            </a:r>
            <a:r>
              <a:rPr lang="ru-RU" sz="2400" dirty="0" smtClean="0"/>
              <a:t>Арктической ЭЗ </a:t>
            </a:r>
            <a:r>
              <a:rPr lang="ru-RU" sz="2400" dirty="0"/>
              <a:t>значительно отстают от общереспубликанских средних показателей по следующим основным причинам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58112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экстремальные природно-климатические условия;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высокая ресурсоемкость;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очень слабое транспортной инфраструктуры;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очаговый характер расселения и промышленно-хозяйственного освоения.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15</a:t>
            </a:fld>
            <a:endParaRPr lang="ru-RU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14C2-DE17-4008-ACB7-CB91E6AC5D8B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23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Алгоритм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проведения когнитивного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SWOT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-анализа</a:t>
            </a:r>
            <a:endParaRPr lang="ru-RU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Без имени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800909" cy="616530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16</a:t>
            </a:fld>
            <a:endParaRPr lang="ru-RU" sz="20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7971-BEE7-4180-BCAE-48683825B705}" type="datetime1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SWOT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-таблица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Арктическая ЭЗ)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20689"/>
          <a:ext cx="8712968" cy="6187440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Сильные стороны 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(S)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Слабые стороны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(W)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Внутренняя среда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Природно-ресурсный потенциал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Развитие традиционных видов хозяйства коренных малочисленных народов Севера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 Рекреационный потенциал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 Сравнительно низкая экологическая нагрузка на территорию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Суровые природно-климатические условия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2. Высокие издержки производства и социальной сферы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 Моноотраслевая структура экономики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 Слабое развитие социальной сферы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 Ограниченные финансовые инвестиционные возможности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 Слабая заселенность и освоенность территории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295" marR="30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Возможности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(O)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Угрозы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(T)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1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Внешняя среда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Приоритеты государственной региональной политики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Развитие внутренних и внешних интеграционных связей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 Применение новых технологий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 Транзитный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 Рост спроса на новые и экологически чистые материалы и услуги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Нестабильность конъюнктуры сырьевых рынков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Оппортунистическое поведение крупных компаний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 Непоследовательная экономическая политика Центра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 Усиление внешней конкуренции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95" marR="30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17</a:t>
            </a:fld>
            <a:endParaRPr lang="ru-RU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CFD-B407-4D43-8A6D-DBC2284145B1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Агрегированная когнитивная карта SWOT-анализа</a:t>
            </a:r>
          </a:p>
        </p:txBody>
      </p:sp>
      <p:pic>
        <p:nvPicPr>
          <p:cNvPr id="6" name="Рисунок 5" descr="Когн карты - 2 - уточн - Общий агрегат- Джип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000" y="974270"/>
            <a:ext cx="5695656" cy="58837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2459504"/>
            <a:ext cx="360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Цель (G)</a:t>
            </a:r>
            <a:r>
              <a:rPr lang="ru-RU" sz="2800" dirty="0" smtClean="0"/>
              <a:t> —</a:t>
            </a:r>
          </a:p>
          <a:p>
            <a:r>
              <a:rPr lang="ru-RU" sz="2800" dirty="0" smtClean="0"/>
              <a:t>степень реализуемости стратегии развития региональной социально-экономической системы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18</a:t>
            </a:fld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967-E8EC-49EE-B435-6742B31F1775}" type="datetime1">
              <a:rPr lang="ru-RU" smtClean="0"/>
              <a:t>11.03.2018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Когнитивная карта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SWOT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-анализа для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АЭЗ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Без имени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5285775" cy="623731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19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6896-A9B1-4E01-8040-55031DA10B52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Развитие восточных регионов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360000" algn="ctr">
              <a:buNone/>
            </a:pPr>
            <a:r>
              <a:rPr lang="ru-RU" dirty="0"/>
              <a:t>Для государства восточные территории страны – важный геостратегический </a:t>
            </a:r>
            <a:r>
              <a:rPr lang="ru-RU" dirty="0" smtClean="0"/>
              <a:t>район </a:t>
            </a:r>
          </a:p>
          <a:p>
            <a:pPr marL="0" indent="360000" algn="ctr">
              <a:buNone/>
            </a:pPr>
            <a:endParaRPr lang="ru-RU" dirty="0" smtClean="0"/>
          </a:p>
          <a:p>
            <a:pPr marL="0" indent="360000" algn="just">
              <a:spcAft>
                <a:spcPts val="800"/>
              </a:spcAft>
              <a:buBlip>
                <a:blip r:embed="rId2"/>
              </a:buBlip>
            </a:pPr>
            <a:r>
              <a:rPr lang="ru-RU" sz="3100" dirty="0" smtClean="0"/>
              <a:t>Поможет </a:t>
            </a:r>
            <a:r>
              <a:rPr lang="ru-RU" sz="3100" dirty="0"/>
              <a:t>ли освоение природных ресурсов решить накопившиеся проблемы на востоке страны</a:t>
            </a:r>
            <a:r>
              <a:rPr lang="ru-RU" sz="3100" dirty="0" smtClean="0"/>
              <a:t>?</a:t>
            </a:r>
          </a:p>
          <a:p>
            <a:pPr marL="0" indent="360000" algn="just">
              <a:spcAft>
                <a:spcPts val="400"/>
              </a:spcAft>
              <a:buBlip>
                <a:blip r:embed="rId2"/>
              </a:buBlip>
            </a:pPr>
            <a:r>
              <a:rPr lang="ru-RU" sz="3100" dirty="0" smtClean="0"/>
              <a:t>Как осваивать эти ресурсы? </a:t>
            </a:r>
          </a:p>
          <a:p>
            <a:pPr marL="0" indent="360000" algn="just">
              <a:spcAft>
                <a:spcPts val="800"/>
              </a:spcAft>
              <a:buNone/>
            </a:pPr>
            <a:r>
              <a:rPr lang="ru-RU" sz="2800" dirty="0" smtClean="0"/>
              <a:t> </a:t>
            </a:r>
            <a:endParaRPr lang="ru-RU" dirty="0" smtClean="0"/>
          </a:p>
          <a:p>
            <a:pPr marL="0" indent="36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/>
              <a:t>В</a:t>
            </a:r>
            <a:r>
              <a:rPr lang="ru-RU" sz="3000" dirty="0" smtClean="0"/>
              <a:t>заимодействие и воздействие внутренних и внешних факторов на развитие региональной экономики – сложный процесс</a:t>
            </a:r>
          </a:p>
          <a:p>
            <a:pPr marL="0" indent="360000" algn="ctr">
              <a:buNone/>
            </a:pPr>
            <a:endParaRPr lang="ru-RU" sz="3000" dirty="0" smtClean="0"/>
          </a:p>
          <a:p>
            <a:pPr marL="0" indent="360000" algn="ctr">
              <a:spcBef>
                <a:spcPts val="900"/>
              </a:spcBef>
              <a:buNone/>
            </a:pPr>
            <a:r>
              <a:rPr lang="ru-RU" sz="3000" dirty="0" smtClean="0"/>
              <a:t>Потребность в методиках прогнозирования социально-экономических последствий принимаемых управляющих решений и процессов развития </a:t>
            </a:r>
            <a:endParaRPr lang="ru-RU" sz="3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95936" y="4869160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</a:t>
            </a:fld>
            <a:endParaRPr lang="ru-RU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F41D-F2ED-4A3A-8B1A-DE1F44A6BDD1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Реализация численных процедур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4929411"/>
          </a:xfrm>
        </p:spPr>
        <p:txBody>
          <a:bodyPr>
            <a:normAutofit/>
          </a:bodyPr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dirty="0"/>
              <a:t>В ходе численного моделирования оценивается, как </a:t>
            </a:r>
            <a:r>
              <a:rPr lang="ru-RU" u="sng" dirty="0"/>
              <a:t>совокупность факторов влияет </a:t>
            </a:r>
            <a:endParaRPr lang="ru-RU" u="sng" dirty="0" smtClean="0"/>
          </a:p>
          <a:p>
            <a:pPr marL="0" indent="342900" algn="ctr">
              <a:spcBef>
                <a:spcPts val="0"/>
              </a:spcBef>
              <a:buNone/>
            </a:pPr>
            <a:r>
              <a:rPr lang="ru-RU" u="sng" dirty="0" smtClean="0"/>
              <a:t>на </a:t>
            </a:r>
            <a:r>
              <a:rPr lang="ru-RU" u="sng" dirty="0"/>
              <a:t>реализацию стратегии (</a:t>
            </a:r>
            <a:r>
              <a:rPr lang="en-US" u="sng" dirty="0"/>
              <a:t>G</a:t>
            </a:r>
            <a:r>
              <a:rPr lang="ru-RU" u="sng" dirty="0"/>
              <a:t>) </a:t>
            </a:r>
            <a:r>
              <a:rPr lang="ru-RU" dirty="0" smtClean="0"/>
              <a:t>при </a:t>
            </a:r>
            <a:r>
              <a:rPr lang="ru-RU" dirty="0"/>
              <a:t>различных способах воздействия на систему</a:t>
            </a:r>
            <a:r>
              <a:rPr lang="ru-RU" dirty="0" smtClean="0"/>
              <a:t>:</a:t>
            </a:r>
            <a:endParaRPr lang="ru-RU" dirty="0"/>
          </a:p>
          <a:p>
            <a:pPr marL="0" indent="342900">
              <a:buBlip>
                <a:blip r:embed="rId2"/>
              </a:buBlip>
            </a:pPr>
            <a:r>
              <a:rPr lang="ru-RU" dirty="0"/>
              <a:t>вычисления с импульсными </a:t>
            </a:r>
            <a:r>
              <a:rPr lang="ru-RU" dirty="0" smtClean="0"/>
              <a:t>воздействиями; </a:t>
            </a:r>
          </a:p>
          <a:p>
            <a:pPr marL="0" indent="342900">
              <a:buBlip>
                <a:blip r:embed="rId2"/>
              </a:buBlip>
            </a:pPr>
            <a:r>
              <a:rPr lang="ru-RU" dirty="0"/>
              <a:t>вычисления с управляющими </a:t>
            </a:r>
            <a:r>
              <a:rPr lang="ru-RU" dirty="0" smtClean="0"/>
              <a:t>воздействиями;</a:t>
            </a:r>
          </a:p>
          <a:p>
            <a:pPr marL="0" indent="342900">
              <a:buBlip>
                <a:blip r:embed="rId2"/>
              </a:buBlip>
            </a:pPr>
            <a:r>
              <a:rPr lang="ru-RU" dirty="0"/>
              <a:t>решение обратной </a:t>
            </a:r>
            <a:r>
              <a:rPr lang="ru-RU" dirty="0" smtClean="0"/>
              <a:t>задачи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20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5F0-5A25-477E-A177-CDFB379068A4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Результаты решения обратной задачи — интенсивности управляющих воздействий по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SWOT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-факторам (%) для достижения прироста целевого показателя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20 и 30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% (АЭЗ)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97000"/>
          <a:ext cx="8568953" cy="5128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30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10%</a:t>
                      </a:r>
                      <a:endParaRPr lang="ru-RU" sz="2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20%</a:t>
                      </a:r>
                      <a:endParaRPr lang="ru-RU" sz="2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30%</a:t>
                      </a:r>
                      <a:endParaRPr lang="ru-RU" sz="2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8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Развитие традиционных видов хозяйства КМНС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26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55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84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00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Рекреационный потенциал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34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72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110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0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Слабое развитие социальной сферы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-25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-53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-80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8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Развитие внутренних и внешних интеграционных связей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19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40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62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00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Применение новых технологий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28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90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0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Транзитный потенциал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21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44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68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88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Спрос на новые и экологические чистые товары и услуги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23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48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88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Непоследовательная экономическая политика Центра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-25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-53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/>
                        <a:t>-80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21</a:t>
            </a:fld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CB45-3C71-47AF-9062-E7B88947E63E}" type="datetime1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Агрегированная когнитивная карта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SWOT 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Actions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 lnSpcReduction="10000"/>
          </a:bodyPr>
          <a:lstStyle/>
          <a:p>
            <a:pPr marL="0" indent="360000">
              <a:buNone/>
            </a:pPr>
            <a:r>
              <a:rPr lang="ru-RU" sz="2400" dirty="0" smtClean="0"/>
              <a:t>В базовую модель были </a:t>
            </a:r>
            <a:r>
              <a:rPr lang="ru-RU" sz="2400" dirty="0"/>
              <a:t>включены агрегаты Действий (</a:t>
            </a:r>
            <a:r>
              <a:rPr lang="en-US" sz="2400" dirty="0"/>
              <a:t>Actions</a:t>
            </a:r>
            <a:r>
              <a:rPr lang="ru-RU" sz="2400" dirty="0"/>
              <a:t>), соответствующих основным направлениям </a:t>
            </a:r>
            <a:r>
              <a:rPr lang="ru-RU" sz="2400" dirty="0" smtClean="0"/>
              <a:t>государственной политики: </a:t>
            </a:r>
          </a:p>
          <a:p>
            <a:pPr marL="0" indent="360000">
              <a:buBlip>
                <a:blip r:embed="rId2"/>
              </a:buBlip>
            </a:pPr>
            <a:r>
              <a:rPr lang="ru-RU" sz="2400" dirty="0"/>
              <a:t>«Регулирование» (А.1) </a:t>
            </a:r>
            <a:endParaRPr lang="ru-RU" sz="2400" dirty="0" smtClean="0"/>
          </a:p>
          <a:p>
            <a:pPr marL="0" indent="360000">
              <a:buBlip>
                <a:blip r:embed="rId2"/>
              </a:buBlip>
            </a:pPr>
            <a:endParaRPr lang="ru-RU" sz="2400" dirty="0" smtClean="0"/>
          </a:p>
          <a:p>
            <a:pPr marL="0" indent="360000">
              <a:buBlip>
                <a:blip r:embed="rId2"/>
              </a:buBlip>
            </a:pPr>
            <a:r>
              <a:rPr lang="ru-RU" sz="2400" dirty="0" smtClean="0"/>
              <a:t>«</a:t>
            </a:r>
            <a:r>
              <a:rPr lang="ru-RU" sz="2400" dirty="0"/>
              <a:t>Финансовая </a:t>
            </a:r>
            <a:endParaRPr lang="ru-RU" sz="2400" dirty="0" smtClean="0"/>
          </a:p>
          <a:p>
            <a:pPr marL="0" indent="360000">
              <a:buNone/>
            </a:pPr>
            <a:r>
              <a:rPr lang="ru-RU" sz="2400" dirty="0" smtClean="0"/>
              <a:t>поддержка</a:t>
            </a:r>
            <a:r>
              <a:rPr lang="ru-RU" sz="2400" dirty="0"/>
              <a:t>» (А.2) </a:t>
            </a:r>
            <a:endParaRPr lang="ru-RU" sz="2400" dirty="0" smtClean="0"/>
          </a:p>
          <a:p>
            <a:pPr marL="0" indent="360000">
              <a:buNone/>
            </a:pPr>
            <a:endParaRPr lang="ru-RU" sz="2400" dirty="0" smtClean="0"/>
          </a:p>
          <a:p>
            <a:pPr marL="0" indent="360000">
              <a:buBlip>
                <a:blip r:embed="rId2"/>
              </a:buBlip>
            </a:pPr>
            <a:r>
              <a:rPr lang="ru-RU" sz="2400" dirty="0" smtClean="0"/>
              <a:t>«</a:t>
            </a:r>
            <a:r>
              <a:rPr lang="ru-RU" sz="2400" dirty="0"/>
              <a:t>Политическая </a:t>
            </a:r>
            <a:endParaRPr lang="ru-RU" sz="2400" dirty="0" smtClean="0"/>
          </a:p>
          <a:p>
            <a:pPr marL="0" indent="360000">
              <a:buNone/>
            </a:pPr>
            <a:r>
              <a:rPr lang="ru-RU" sz="2400" dirty="0" smtClean="0"/>
              <a:t>поддержка</a:t>
            </a:r>
            <a:r>
              <a:rPr lang="ru-RU" sz="2400" dirty="0"/>
              <a:t>» (А.3) </a:t>
            </a:r>
            <a:endParaRPr lang="ru-RU" sz="2400" dirty="0" smtClean="0"/>
          </a:p>
          <a:p>
            <a:pPr marL="0" indent="360000">
              <a:buNone/>
            </a:pPr>
            <a:endParaRPr lang="ru-RU" sz="2400" dirty="0" smtClean="0"/>
          </a:p>
          <a:p>
            <a:pPr marL="0" indent="360000">
              <a:buBlip>
                <a:blip r:embed="rId2"/>
              </a:buBlip>
            </a:pPr>
            <a:r>
              <a:rPr lang="ru-RU" sz="2400" dirty="0" smtClean="0"/>
              <a:t>«Интеллектуальная</a:t>
            </a:r>
          </a:p>
          <a:p>
            <a:pPr marL="0" indent="360000">
              <a:buNone/>
            </a:pPr>
            <a:r>
              <a:rPr lang="ru-RU" sz="2400" dirty="0" smtClean="0"/>
              <a:t> </a:t>
            </a:r>
            <a:r>
              <a:rPr lang="ru-RU" sz="2400" dirty="0"/>
              <a:t>поддержка» (А.4) </a:t>
            </a:r>
            <a:endParaRPr lang="ru-RU" sz="2400" dirty="0" smtClean="0"/>
          </a:p>
          <a:p>
            <a:pPr marL="0" indent="360000">
              <a:buNone/>
            </a:pPr>
            <a:endParaRPr lang="ru-RU" sz="2400" dirty="0"/>
          </a:p>
        </p:txBody>
      </p:sp>
      <p:pic>
        <p:nvPicPr>
          <p:cNvPr id="4" name="Рисунок 3" descr="Macintosh HD:Users:mac:Documents:1_MyDoc:0_Work:29_Stud:=Works-2017-18:=Rita:=Tes_HSE:Когн карты - АГР - ред - 2 - Джипег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22007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22</a:t>
            </a:fld>
            <a:endParaRPr lang="ru-RU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5DE-1EDE-4108-94E7-2DF92D134B36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51520" y="1052736"/>
          <a:ext cx="8712967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5044945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ормирование благоприятной институциональной среды и технологическое развитие имеет ключевое значение для развития арктических территорий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Прирост значения целевого фактора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 слабом импульсном воздействии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(+ или – 10%) на отдельные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Action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-факторы, % (АЭЗ)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23</a:t>
            </a:fld>
            <a:endParaRPr lang="ru-RU" sz="200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8488-5CCD-4DAF-80E8-1523A2A2343E}" type="datetime1">
              <a:rPr lang="ru-RU" smtClean="0"/>
              <a:t>11.03.2018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Результаты решения обратной задачи — интенсивности управляющих воздействий по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Action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-факторам (%) для достижения прироста целевого показателя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10, 20 и 30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% (АЭЗ)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484784"/>
          <a:ext cx="8712967" cy="329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01317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Арктической 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ерритории для достижения требуемых приращений показателя реализуемости стратегии требуются  «сверхусилия» в рамках политической поддержки (до +140%) </a:t>
            </a:r>
            <a:endParaRPr lang="ru-RU" sz="2000" dirty="0" smtClean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и примерно втрое меньшие усилия по остальным направлениям действий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24</a:t>
            </a:fld>
            <a:endParaRPr lang="ru-RU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3349-559D-4110-BACB-2D0D35FE9A43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Эффективные управляющие воздействия для 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Центральной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Южной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ЭЗ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040560"/>
          </a:xfrm>
        </p:spPr>
        <p:txBody>
          <a:bodyPr>
            <a:normAutofit fontScale="55000" lnSpcReduction="20000"/>
          </a:bodyPr>
          <a:lstStyle/>
          <a:p>
            <a:pPr marL="0" indent="342900">
              <a:buBlip>
                <a:blip r:embed="rId2"/>
              </a:buBlip>
            </a:pPr>
            <a:r>
              <a:rPr lang="ru-RU" sz="4200" dirty="0" smtClean="0"/>
              <a:t>стимулирование </a:t>
            </a:r>
            <a:r>
              <a:rPr lang="ru-RU" sz="4200" dirty="0"/>
              <a:t>развития промышленности и </a:t>
            </a:r>
            <a:r>
              <a:rPr lang="ru-RU" sz="4200" dirty="0" smtClean="0"/>
              <a:t>инфраструктуры;</a:t>
            </a:r>
          </a:p>
          <a:p>
            <a:pPr marL="0" indent="342900">
              <a:buBlip>
                <a:blip r:embed="rId2"/>
              </a:buBlip>
            </a:pPr>
            <a:r>
              <a:rPr lang="ru-RU" sz="4200" dirty="0" smtClean="0"/>
              <a:t>ликвидация </a:t>
            </a:r>
            <a:r>
              <a:rPr lang="ru-RU" sz="4200" dirty="0"/>
              <a:t>отставания в развитии социальной </a:t>
            </a:r>
            <a:r>
              <a:rPr lang="ru-RU" sz="4200" dirty="0" smtClean="0"/>
              <a:t>сферы;</a:t>
            </a:r>
          </a:p>
          <a:p>
            <a:pPr marL="0" indent="342900">
              <a:spcAft>
                <a:spcPts val="600"/>
              </a:spcAft>
              <a:buBlip>
                <a:blip r:embed="rId2"/>
              </a:buBlip>
            </a:pPr>
            <a:r>
              <a:rPr lang="ru-RU" sz="4200" dirty="0" smtClean="0"/>
              <a:t>использование </a:t>
            </a:r>
            <a:r>
              <a:rPr lang="ru-RU" sz="4200" dirty="0"/>
              <a:t>интеграционных возможностей и ослабление роли тех негативных эффектов для региона, которые могут быть вызваны политикой корпораций и федерального </a:t>
            </a:r>
            <a:r>
              <a:rPr lang="ru-RU" sz="4200" dirty="0" smtClean="0"/>
              <a:t>Центра.</a:t>
            </a:r>
          </a:p>
          <a:p>
            <a:pPr marL="0" indent="342900">
              <a:buNone/>
            </a:pPr>
            <a:r>
              <a:rPr lang="ru-RU" sz="4400" dirty="0" smtClean="0"/>
              <a:t>Результаты </a:t>
            </a:r>
            <a:r>
              <a:rPr lang="ru-RU" sz="4400" dirty="0"/>
              <a:t>расчетов показывают, что наибольшую отдачу дают управляющие воздействия по отношению к </a:t>
            </a:r>
            <a:r>
              <a:rPr lang="ru-RU" sz="4400" dirty="0" smtClean="0"/>
              <a:t>факторам: </a:t>
            </a:r>
          </a:p>
          <a:p>
            <a:pPr marL="0" indent="342900">
              <a:buBlip>
                <a:blip r:embed="rId2"/>
              </a:buBlip>
            </a:pPr>
            <a:r>
              <a:rPr lang="ru-RU" sz="3800" dirty="0" smtClean="0"/>
              <a:t>«непоследовательная </a:t>
            </a:r>
            <a:r>
              <a:rPr lang="ru-RU" sz="3800" dirty="0"/>
              <a:t>экономическая политика Центра</a:t>
            </a:r>
            <a:r>
              <a:rPr lang="ru-RU" sz="3800" dirty="0" smtClean="0"/>
              <a:t>»;</a:t>
            </a:r>
          </a:p>
          <a:p>
            <a:pPr marL="0" indent="342900">
              <a:spcAft>
                <a:spcPts val="600"/>
              </a:spcAft>
              <a:buBlip>
                <a:blip r:embed="rId2"/>
              </a:buBlip>
            </a:pPr>
            <a:r>
              <a:rPr lang="ru-RU" sz="3800" dirty="0" smtClean="0"/>
              <a:t>«оппортунистическое </a:t>
            </a:r>
            <a:r>
              <a:rPr lang="ru-RU" sz="3800" dirty="0"/>
              <a:t>поведение крупных компаний</a:t>
            </a:r>
            <a:r>
              <a:rPr lang="ru-RU" sz="3800" dirty="0" smtClean="0"/>
              <a:t>».</a:t>
            </a:r>
          </a:p>
          <a:p>
            <a:pPr marL="0" indent="342900">
              <a:buNone/>
            </a:pPr>
            <a:r>
              <a:rPr lang="ru-RU" sz="4400" dirty="0" smtClean="0"/>
              <a:t> Кроме </a:t>
            </a:r>
            <a:r>
              <a:rPr lang="ru-RU" sz="4400" dirty="0"/>
              <a:t>того, для Южной зоны релевантны управляющие воздействия по отношению к </a:t>
            </a:r>
            <a:r>
              <a:rPr lang="ru-RU" sz="4400" dirty="0" smtClean="0"/>
              <a:t>факторам:</a:t>
            </a:r>
          </a:p>
          <a:p>
            <a:pPr marL="0" indent="342900">
              <a:buBlip>
                <a:blip r:embed="rId2"/>
              </a:buBlip>
            </a:pPr>
            <a:r>
              <a:rPr lang="ru-RU" sz="3800" dirty="0" smtClean="0"/>
              <a:t>«развитие </a:t>
            </a:r>
            <a:r>
              <a:rPr lang="ru-RU" sz="3800" dirty="0"/>
              <a:t>внутренних и внешних интеграционных связей</a:t>
            </a:r>
            <a:r>
              <a:rPr lang="ru-RU" sz="3800" dirty="0" smtClean="0"/>
              <a:t>»;</a:t>
            </a:r>
          </a:p>
          <a:p>
            <a:pPr marL="0" indent="342900">
              <a:buBlip>
                <a:blip r:embed="rId2"/>
              </a:buBlip>
            </a:pPr>
            <a:r>
              <a:rPr lang="ru-RU" sz="3800" dirty="0" smtClean="0"/>
              <a:t>«относительно </a:t>
            </a:r>
            <a:r>
              <a:rPr lang="ru-RU" sz="3800" dirty="0"/>
              <a:t>развитая промышленность</a:t>
            </a:r>
            <a:r>
              <a:rPr lang="ru-RU" sz="3800" dirty="0" smtClean="0"/>
              <a:t>»;</a:t>
            </a:r>
          </a:p>
          <a:p>
            <a:pPr marL="0" indent="342900">
              <a:buBlip>
                <a:blip r:embed="rId2"/>
              </a:buBlip>
            </a:pPr>
            <a:r>
              <a:rPr lang="ru-RU" sz="3800" dirty="0" smtClean="0"/>
              <a:t>«относительно </a:t>
            </a:r>
            <a:r>
              <a:rPr lang="ru-RU" sz="3800" dirty="0"/>
              <a:t>развитая производственная инфраструктура</a:t>
            </a:r>
            <a:r>
              <a:rPr lang="ru-RU" sz="3800" dirty="0" smtClean="0"/>
              <a:t>».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25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6DF0-CD74-4382-BCF9-7A09F532414A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Эффективные управляющие воздействия для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Арктической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ЭЗ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ликвидация </a:t>
            </a:r>
            <a:r>
              <a:rPr lang="ru-RU" sz="2400" dirty="0"/>
              <a:t>отставания в развитии социальной </a:t>
            </a:r>
            <a:r>
              <a:rPr lang="ru-RU" sz="2400" dirty="0" smtClean="0"/>
              <a:t>сферы;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ослабление </a:t>
            </a:r>
            <a:r>
              <a:rPr lang="ru-RU" sz="2400" dirty="0"/>
              <a:t>негативных эффектов для региона, которые могут быть вызваны политикой федерального </a:t>
            </a:r>
            <a:r>
              <a:rPr lang="ru-RU" sz="2400" dirty="0" smtClean="0"/>
              <a:t>Центра; 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расширение </a:t>
            </a:r>
            <a:r>
              <a:rPr lang="ru-RU" sz="2400" dirty="0"/>
              <a:t>применения новых </a:t>
            </a:r>
            <a:r>
              <a:rPr lang="ru-RU" sz="2400" dirty="0" smtClean="0"/>
              <a:t>технологий.</a:t>
            </a:r>
          </a:p>
          <a:p>
            <a:pPr marL="0" indent="342900">
              <a:buNone/>
            </a:pPr>
            <a:r>
              <a:rPr lang="ru-RU" sz="2400" dirty="0" smtClean="0"/>
              <a:t> </a:t>
            </a:r>
          </a:p>
          <a:p>
            <a:pPr marL="0" indent="342900">
              <a:buNone/>
            </a:pPr>
            <a:r>
              <a:rPr lang="ru-RU" sz="2400" dirty="0" smtClean="0"/>
              <a:t>Необходимо </a:t>
            </a:r>
            <a:r>
              <a:rPr lang="ru-RU" sz="2400" dirty="0"/>
              <a:t>повышать степень доступности имеющихся природных ресурсов путем развития </a:t>
            </a:r>
            <a:r>
              <a:rPr lang="ru-RU" sz="2400" dirty="0" smtClean="0"/>
              <a:t>инфраструктуры, социальной </a:t>
            </a:r>
            <a:r>
              <a:rPr lang="ru-RU" sz="2400" dirty="0"/>
              <a:t>сферы, совершенствования регуляторной среды и за счет применения новых </a:t>
            </a:r>
            <a:r>
              <a:rPr lang="ru-RU" sz="2400" dirty="0" smtClean="0"/>
              <a:t>технологий.</a:t>
            </a:r>
          </a:p>
          <a:p>
            <a:pPr marL="0" indent="342900">
              <a:buNone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26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139C-FD05-487D-B27A-038448732F6E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екомендации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 совершенствованию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государственной политики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Autofit/>
          </a:bodyPr>
          <a:lstStyle/>
          <a:p>
            <a:pPr indent="342900">
              <a:spcAft>
                <a:spcPts val="900"/>
              </a:spcAft>
              <a:buNone/>
            </a:pPr>
            <a:r>
              <a:rPr lang="ru-RU" sz="2300" b="1" dirty="0" smtClean="0"/>
              <a:t>Центральная</a:t>
            </a:r>
            <a:r>
              <a:rPr lang="ru-RU" sz="2300" dirty="0" smtClean="0"/>
              <a:t> экономическая зона:</a:t>
            </a:r>
            <a:endParaRPr lang="ru-RU" sz="2300" dirty="0"/>
          </a:p>
          <a:p>
            <a:pPr lvl="0" algn="just">
              <a:spcAft>
                <a:spcPts val="600"/>
              </a:spcAft>
              <a:buBlip>
                <a:blip r:embed="rId2"/>
              </a:buBlip>
            </a:pPr>
            <a:r>
              <a:rPr lang="ru-RU" sz="2400" dirty="0"/>
              <a:t>в условиях возрастающей сложности внешней среды </a:t>
            </a:r>
            <a:r>
              <a:rPr lang="ru-RU" sz="2400" dirty="0" smtClean="0"/>
              <a:t>конкурентные </a:t>
            </a:r>
            <a:r>
              <a:rPr lang="ru-RU" sz="2400" dirty="0"/>
              <a:t>преимущества </a:t>
            </a:r>
            <a:r>
              <a:rPr lang="ru-RU" sz="2400" dirty="0" smtClean="0"/>
              <a:t>Центральной ЭЗ </a:t>
            </a:r>
            <a:r>
              <a:rPr lang="ru-RU" sz="2400" dirty="0"/>
              <a:t>могут быть существенно усилены на основе развития научно-образовательного комплекса и реализации мер и шагов по пути инновационного </a:t>
            </a:r>
            <a:r>
              <a:rPr lang="ru-RU" sz="2400" dirty="0" smtClean="0"/>
              <a:t>развития;</a:t>
            </a:r>
            <a:endParaRPr lang="ru-RU" sz="2400" dirty="0"/>
          </a:p>
          <a:p>
            <a:pPr lvl="0" algn="just">
              <a:buBlip>
                <a:blip r:embed="rId2"/>
              </a:buBlip>
            </a:pPr>
            <a:r>
              <a:rPr lang="ru-RU" sz="2400" dirty="0"/>
              <a:t>учитывая современное место минерально-сырьевого комплекса в экономике </a:t>
            </a:r>
            <a:r>
              <a:rPr lang="ru-RU" sz="2400" dirty="0" smtClean="0"/>
              <a:t>Якутии, необходим </a:t>
            </a:r>
            <a:r>
              <a:rPr lang="ru-RU" sz="2400" dirty="0"/>
              <a:t>целый комплекс мер и механизмов, направленных на стимулирование развития минерально-сырьевого комплекса и на «локализацию» эффектов от его </a:t>
            </a:r>
            <a:r>
              <a:rPr lang="ru-RU" sz="2400" dirty="0" smtClean="0"/>
              <a:t>функционирования (это </a:t>
            </a:r>
            <a:r>
              <a:rPr lang="ru-RU" sz="2400" dirty="0"/>
              <a:t>же справедливо и для Южной </a:t>
            </a:r>
            <a:r>
              <a:rPr lang="ru-RU" sz="2400" dirty="0" smtClean="0"/>
              <a:t>ЭЗ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  <a:endParaRPr lang="ru-RU" sz="2400" dirty="0"/>
          </a:p>
          <a:p>
            <a:pPr>
              <a:buNone/>
            </a:pP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27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CF93-FD4B-4F08-AA00-8A30832A1336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Рекомендации по совершенствованию государственной политики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>
            <a:noAutofit/>
          </a:bodyPr>
          <a:lstStyle/>
          <a:p>
            <a:pPr marL="0" indent="342900" algn="just">
              <a:spcAft>
                <a:spcPts val="900"/>
              </a:spcAft>
              <a:buNone/>
            </a:pPr>
            <a:r>
              <a:rPr lang="ru-RU" sz="2400" b="1" dirty="0" smtClean="0"/>
              <a:t>Южная</a:t>
            </a:r>
            <a:r>
              <a:rPr lang="ru-RU" sz="2400" dirty="0" smtClean="0"/>
              <a:t> экономическая зона:</a:t>
            </a:r>
            <a:endParaRPr lang="ru-RU" sz="2400" dirty="0"/>
          </a:p>
          <a:p>
            <a:pPr marL="0" lvl="0" indent="342900" algn="just"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расширение </a:t>
            </a:r>
            <a:r>
              <a:rPr lang="ru-RU" sz="2400" dirty="0"/>
              <a:t>полномочий региональных органов власти по регулированию процессов освоения минерально-сырьевых ресурсов (возврат к принципу «двух ключей</a:t>
            </a:r>
            <a:r>
              <a:rPr lang="ru-RU" sz="2400" dirty="0" smtClean="0"/>
              <a:t>»);</a:t>
            </a:r>
          </a:p>
          <a:p>
            <a:pPr marL="0" lvl="0" indent="342900" algn="just"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мониторинг </a:t>
            </a:r>
            <a:r>
              <a:rPr lang="ru-RU" sz="2400" dirty="0"/>
              <a:t>и контроль экологической ситуации в районах добычи минерального </a:t>
            </a:r>
            <a:r>
              <a:rPr lang="ru-RU" sz="2400" dirty="0" smtClean="0"/>
              <a:t>сырья;</a:t>
            </a:r>
          </a:p>
          <a:p>
            <a:pPr marL="0" lvl="0" indent="342900" algn="just">
              <a:spcAft>
                <a:spcPts val="600"/>
              </a:spcAft>
              <a:buBlip>
                <a:blip r:embed="rId2"/>
              </a:buBlip>
            </a:pPr>
            <a:r>
              <a:rPr lang="ru-RU" sz="2400" dirty="0" smtClean="0"/>
              <a:t>стимулирование </a:t>
            </a:r>
            <a:r>
              <a:rPr lang="ru-RU" sz="2400" dirty="0"/>
              <a:t>использования новых </a:t>
            </a:r>
            <a:r>
              <a:rPr lang="ru-RU" sz="2400" dirty="0" smtClean="0"/>
              <a:t>энергосберегающих технологий</a:t>
            </a:r>
            <a:r>
              <a:rPr lang="ru-RU" sz="2400" dirty="0"/>
              <a:t>, способных в том числе нивелировать повышенные затраты на освоение ресурсов недр, развитие социальной </a:t>
            </a:r>
            <a:r>
              <a:rPr lang="ru-RU" sz="2400" dirty="0" smtClean="0"/>
              <a:t>сферы;</a:t>
            </a:r>
            <a:endParaRPr lang="ru-RU" sz="2400" dirty="0"/>
          </a:p>
          <a:p>
            <a:pPr marL="0" lvl="0" indent="342900" algn="just">
              <a:buBlip>
                <a:blip r:embed="rId2"/>
              </a:buBlip>
            </a:pPr>
            <a:r>
              <a:rPr lang="ru-RU" sz="2400" dirty="0"/>
              <a:t>достраивание структуры экономики зоны таким образом, чтобы за ее пределы выходила продукция с повышенной добавленной </a:t>
            </a:r>
            <a:r>
              <a:rPr lang="ru-RU" sz="2400" dirty="0" smtClean="0"/>
              <a:t>стоимостью.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28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97BC-C5CB-4D0B-A011-97CC10BDBD8C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Рекомендации по совершенствованию государственной политики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Aft>
                <a:spcPts val="900"/>
              </a:spcAft>
              <a:buNone/>
            </a:pPr>
            <a:r>
              <a:rPr lang="ru-RU" sz="4000" b="1" dirty="0" smtClean="0"/>
              <a:t>Арктическая</a:t>
            </a:r>
            <a:r>
              <a:rPr lang="ru-RU" sz="4000" dirty="0" smtClean="0"/>
              <a:t> экономическая зона:</a:t>
            </a:r>
            <a:endParaRPr lang="ru-RU" sz="4000" dirty="0"/>
          </a:p>
          <a:p>
            <a:pPr marL="0" lvl="0" indent="342900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800" dirty="0"/>
              <a:t>обеспечение тесных взаимосвязей </a:t>
            </a:r>
            <a:r>
              <a:rPr lang="ru-RU" sz="3800" dirty="0" smtClean="0"/>
              <a:t>промышленных </a:t>
            </a:r>
            <a:r>
              <a:rPr lang="ru-RU" sz="3800" dirty="0"/>
              <a:t>проектов, связанных с освоением минерально-сырьевых ресурсов </a:t>
            </a:r>
            <a:r>
              <a:rPr lang="ru-RU" sz="3800" dirty="0" smtClean="0"/>
              <a:t>зоны;</a:t>
            </a:r>
            <a:endParaRPr lang="ru-RU" sz="3800" dirty="0"/>
          </a:p>
          <a:p>
            <a:pPr marL="0" lvl="0" indent="342900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800" dirty="0"/>
              <a:t>координация развития объектов транспортной инфраструктуры с развитием мощностей и производства в верхней и средней частях </a:t>
            </a:r>
            <a:r>
              <a:rPr lang="ru-RU" sz="3800" dirty="0" err="1"/>
              <a:t>Лено-Индигирского</a:t>
            </a:r>
            <a:r>
              <a:rPr lang="ru-RU" sz="3800" dirty="0"/>
              <a:t> речного </a:t>
            </a:r>
            <a:r>
              <a:rPr lang="ru-RU" sz="3800" dirty="0" smtClean="0"/>
              <a:t>бассейна;</a:t>
            </a:r>
            <a:endParaRPr lang="ru-RU" sz="3800" dirty="0"/>
          </a:p>
          <a:p>
            <a:pPr marL="0" lvl="0" indent="342900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3800" dirty="0"/>
              <a:t>активная реконструкция и модернизация социальной </a:t>
            </a:r>
            <a:r>
              <a:rPr lang="ru-RU" sz="3800" dirty="0" smtClean="0"/>
              <a:t>инфраструктуры: новые </a:t>
            </a:r>
            <a:r>
              <a:rPr lang="ru-RU" sz="3800" dirty="0"/>
              <a:t>материалы и новые технологии строительства создают возможности для сооружения комфортного современного </a:t>
            </a:r>
            <a:r>
              <a:rPr lang="ru-RU" sz="3800" dirty="0" smtClean="0"/>
              <a:t>жилья;</a:t>
            </a:r>
            <a:endParaRPr lang="ru-RU" sz="3800" dirty="0"/>
          </a:p>
          <a:p>
            <a:pPr marL="0" lvl="0" indent="342900">
              <a:lnSpc>
                <a:spcPct val="120000"/>
              </a:lnSpc>
              <a:buBlip>
                <a:blip r:embed="rId2"/>
              </a:buBlip>
            </a:pPr>
            <a:r>
              <a:rPr lang="ru-RU" sz="3800" dirty="0"/>
              <a:t>развитие и расширение возможностей традиционных сфер деятельности – охоты, оленеводства, </a:t>
            </a:r>
            <a:r>
              <a:rPr lang="ru-RU" sz="3800" dirty="0" smtClean="0"/>
              <a:t>рыболовства.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29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FD50-4534-41BD-B3B5-364680EE2AB8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algn="just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I.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Формы хозяйственной деятельности – особенности и факторы эволюции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60AE-89B7-4FC5-9376-B4D0C616C674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62074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Возможности социально-экономического развития</a:t>
            </a:r>
            <a:endParaRPr lang="ru-RU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Autofit/>
          </a:bodyPr>
          <a:lstStyle/>
          <a:p>
            <a:pPr marL="0" indent="342900" algn="just">
              <a:spcAft>
                <a:spcPts val="900"/>
              </a:spcAft>
              <a:buBlip>
                <a:blip r:embed="rId2"/>
              </a:buBlip>
            </a:pPr>
            <a:r>
              <a:rPr lang="ru-RU" sz="2200" dirty="0" smtClean="0"/>
              <a:t>Усиление </a:t>
            </a:r>
            <a:r>
              <a:rPr lang="ru-RU" sz="2200" dirty="0"/>
              <a:t>внутренних кооперационных связей и интеграции с экономиками других регионов связано с дальнейшим развитием транспортной и энергетической </a:t>
            </a:r>
            <a:r>
              <a:rPr lang="ru-RU" sz="2200" dirty="0" smtClean="0"/>
              <a:t>систем. </a:t>
            </a:r>
          </a:p>
          <a:p>
            <a:pPr marL="0" indent="342900" algn="just">
              <a:spcAft>
                <a:spcPts val="900"/>
              </a:spcAft>
              <a:buBlip>
                <a:blip r:embed="rId2"/>
              </a:buBlip>
            </a:pPr>
            <a:r>
              <a:rPr lang="ru-RU" sz="2200" dirty="0" smtClean="0"/>
              <a:t>Для </a:t>
            </a:r>
            <a:r>
              <a:rPr lang="ru-RU" sz="2200" dirty="0"/>
              <a:t>повышения конкурентоспособности </a:t>
            </a:r>
            <a:r>
              <a:rPr lang="ru-RU" sz="2200" dirty="0" smtClean="0"/>
              <a:t>критически </a:t>
            </a:r>
            <a:r>
              <a:rPr lang="ru-RU" sz="2200" dirty="0"/>
              <a:t>важны разработка и использование инноваций, новых технологий, способных в том числе нивелировать повышенные издержки, способствовать энергосбережению, снижать экологическую нагрузку, использовать эффекты низких </a:t>
            </a:r>
            <a:r>
              <a:rPr lang="ru-RU" sz="2200" dirty="0" smtClean="0"/>
              <a:t>температур. </a:t>
            </a:r>
          </a:p>
          <a:p>
            <a:pPr marL="0" indent="342900" algn="just">
              <a:spcAft>
                <a:spcPts val="900"/>
              </a:spcAft>
              <a:buBlip>
                <a:blip r:embed="rId2"/>
              </a:buBlip>
            </a:pPr>
            <a:r>
              <a:rPr lang="ru-RU" sz="2200" dirty="0" smtClean="0"/>
              <a:t>Развитие транспортной системы, создание нового транспортного коридора, интегрированного с Северным морским путем, формирование транспортно-логистического узла могут существенно увеличить транзитный потенциал региона.</a:t>
            </a:r>
          </a:p>
          <a:p>
            <a:pPr marL="0" indent="342900" algn="just">
              <a:spcAft>
                <a:spcPts val="600"/>
              </a:spcAft>
              <a:buNone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z="2000" smtClean="0"/>
              <a:pPr/>
              <a:t>30</a:t>
            </a:fld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E15B-E0FE-45BA-994A-508AE74D56A9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9F0-6EFC-44FB-9F49-A442D8BFDFBB}" type="datetime1">
              <a:rPr lang="ru-RU" smtClean="0"/>
              <a:t>11.03.2018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Стороны бытия разные,  подходы к изучению общие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Стремительные изменения в мире – </a:t>
            </a:r>
            <a:r>
              <a:rPr lang="en-US" dirty="0" smtClean="0"/>
              <a:t>IT</a:t>
            </a:r>
            <a:r>
              <a:rPr lang="ru-RU" dirty="0" smtClean="0"/>
              <a:t>, телекоммуникации, </a:t>
            </a:r>
            <a:r>
              <a:rPr lang="ru-RU" dirty="0" err="1" smtClean="0"/>
              <a:t>цифровизация</a:t>
            </a:r>
            <a:r>
              <a:rPr lang="ru-RU" dirty="0" smtClean="0"/>
              <a:t>, изменение представлений об источниках сырья и подходах к их освоению.</a:t>
            </a:r>
          </a:p>
          <a:p>
            <a:r>
              <a:rPr lang="ru-RU" dirty="0" smtClean="0"/>
              <a:t>Экология, изменение климата, нарастание озабоченности относительно будущего планеты Земля и перспектив экономики, основанной на постоянном росте использования ресурсов.  </a:t>
            </a:r>
          </a:p>
          <a:p>
            <a:r>
              <a:rPr lang="ru-RU" dirty="0" smtClean="0"/>
              <a:t>Формирование </a:t>
            </a:r>
            <a:r>
              <a:rPr lang="ru-RU" dirty="0" smtClean="0"/>
              <a:t>нового экономического порядка и , в частности, включения </a:t>
            </a:r>
            <a:r>
              <a:rPr lang="ru-RU" dirty="0" smtClean="0"/>
              <a:t>«внутренних» территорий </a:t>
            </a:r>
            <a:r>
              <a:rPr lang="ru-RU" dirty="0" smtClean="0"/>
              <a:t>в системы экономических связей, отношений и взаимодействий на всех уровнях  (на глобальном уровне, </a:t>
            </a:r>
            <a:r>
              <a:rPr lang="ru-RU" dirty="0" err="1" smtClean="0"/>
              <a:t>межстрановом</a:t>
            </a:r>
            <a:r>
              <a:rPr lang="ru-RU" dirty="0" smtClean="0"/>
              <a:t> и </a:t>
            </a:r>
            <a:r>
              <a:rPr lang="ru-RU" dirty="0" err="1" smtClean="0"/>
              <a:t>внутристрановом</a:t>
            </a:r>
            <a:r>
              <a:rPr lang="ru-RU" dirty="0" smtClean="0"/>
              <a:t>).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4D00-0AC4-4FA3-8144-FE03C9C1A0A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3986-AF13-489D-A5EA-57FA61447053}" type="datetime1">
              <a:rPr lang="ru-RU" smtClean="0"/>
              <a:t>11.03.2018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Уайтхорс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Канада (2017)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Необходимость формирования экономической модели, присущей Арктическим регионам.</a:t>
            </a:r>
          </a:p>
          <a:p>
            <a:r>
              <a:rPr lang="ru-RU" dirty="0" smtClean="0"/>
              <a:t>Усиление внимания в вопросам экологии.</a:t>
            </a:r>
            <a:endParaRPr lang="ru-RU" dirty="0" smtClean="0"/>
          </a:p>
          <a:p>
            <a:r>
              <a:rPr lang="ru-RU" dirty="0" smtClean="0"/>
              <a:t>Инновации, кооперация  при ведении </a:t>
            </a:r>
            <a:r>
              <a:rPr lang="ru-RU" dirty="0" smtClean="0"/>
              <a:t>хозяйственной деятельности на Севере и, тем более, в </a:t>
            </a:r>
            <a:r>
              <a:rPr lang="ru-RU" dirty="0" smtClean="0"/>
              <a:t>Арктике.  </a:t>
            </a:r>
          </a:p>
          <a:p>
            <a:r>
              <a:rPr lang="ru-RU" dirty="0" smtClean="0"/>
              <a:t>Децентрализация процессов подготовки и принятия решений, </a:t>
            </a:r>
            <a:r>
              <a:rPr lang="ru-RU" dirty="0" smtClean="0"/>
              <a:t>расширение состава </a:t>
            </a:r>
            <a:r>
              <a:rPr lang="ru-RU" dirty="0" err="1" smtClean="0"/>
              <a:t>стейкхолдеров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4D00-0AC4-4FA3-8144-FE03C9C1A0A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2EB6-77ED-46CD-A065-F10F7B1CCAE5}" type="datetime1">
              <a:rPr lang="ru-RU" smtClean="0"/>
              <a:t>11.03.2018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34563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Взгляд из Сеула: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Наличие транспортной системы – один из аспектов снижения возникающих рисков. Хозяйственная  деятельность во «внутренних регионах» Восточной части России – ключевое условие стабильности экономического развития Арктики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Korea Maritime Institute)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28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747"/>
            <a:ext cx="3923928" cy="400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4D00-0AC4-4FA3-8144-FE03C9C1A0A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5068"/>
            <a:ext cx="5220072" cy="338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22B8-783E-47BD-8271-072140FAF9E9}" type="datetime1">
              <a:rPr lang="ru-RU" smtClean="0"/>
              <a:t>11.03.2018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основе – новые технологии + новая среда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14783" cy="525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5857-1CD1-4462-B697-C9CEA00FB8D6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Без новых инфраструктурных решений не обойтись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D5E-DAFC-4EE8-978C-0CBD61DB6BC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40760" cy="503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F0FB-FB15-4A2D-82FB-2C1EF45789F6}" type="datetime1">
              <a:rPr lang="ru-RU" smtClean="0"/>
              <a:t>11.03.2018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Проблема – обеспечение единства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«Север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Арктика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Восток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Сибирь»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Доминирует узко-сырьевой подход.</a:t>
            </a:r>
          </a:p>
          <a:p>
            <a:r>
              <a:rPr lang="ru-RU" dirty="0" smtClean="0"/>
              <a:t>Процесс включения в международные интеграционные процессы рассматривается через призму создания припортовых проектов (Опорные зоны). </a:t>
            </a:r>
          </a:p>
          <a:p>
            <a:r>
              <a:rPr lang="ru-RU" dirty="0" smtClean="0"/>
              <a:t>В то же время, подобные проекты </a:t>
            </a:r>
            <a:r>
              <a:rPr lang="ru-RU" sz="2800" b="1" dirty="0" smtClean="0"/>
              <a:t>НЕ ЯВЛЯЮТСЯ ЧАСТЬЮ ЦЕПОЧЕК СОЗДАНИЯ СТОИМОСТИ В ВЫСОКОТЕХНОЛОГИЧНЫХ ОТРАСЛЯХ </a:t>
            </a:r>
            <a:r>
              <a:rPr lang="ru-RU" sz="2800" b="1" dirty="0" smtClean="0"/>
              <a:t>Востока России.</a:t>
            </a:r>
            <a:endParaRPr lang="ru-RU" sz="2800" b="1" dirty="0" smtClean="0"/>
          </a:p>
          <a:p>
            <a:pPr algn="just"/>
            <a:r>
              <a:rPr lang="ru-RU" dirty="0" smtClean="0"/>
              <a:t>Роль и место «</a:t>
            </a:r>
            <a:r>
              <a:rPr lang="ru-RU" dirty="0" smtClean="0"/>
              <a:t>внутренних регионов» </a:t>
            </a:r>
            <a:r>
              <a:rPr lang="ru-RU" dirty="0" smtClean="0"/>
              <a:t>почти не видны.   </a:t>
            </a:r>
            <a:r>
              <a:rPr lang="ru-RU" b="1" dirty="0" smtClean="0"/>
              <a:t>Не только зоны и </a:t>
            </a:r>
            <a:r>
              <a:rPr lang="ru-RU" b="1" dirty="0" err="1" smtClean="0"/>
              <a:t>макрорегионы</a:t>
            </a:r>
            <a:r>
              <a:rPr lang="ru-RU" b="1" dirty="0" smtClean="0"/>
              <a:t>, но и пространственно-протяженные проекты д.б. объектом </a:t>
            </a:r>
            <a:r>
              <a:rPr lang="ru-RU" b="1" dirty="0" smtClean="0"/>
              <a:t>анализа и, тем более, регулирования.  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4D00-0AC4-4FA3-8144-FE03C9C1A0A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ИЭиОПП, Крюков В.А.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C24-6AEA-4EC7-8049-853007A0778E}" type="datetime1">
              <a:rPr lang="ru-RU" smtClean="0"/>
              <a:t>11.03.2018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945</TotalTime>
  <Words>1849</Words>
  <Application>Microsoft Office PowerPoint</Application>
  <PresentationFormat>Экран (4:3)</PresentationFormat>
  <Paragraphs>292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Эволюция форм хозяйственной деятельности на Севере: особенности и современные тенденции   </vt:lpstr>
      <vt:lpstr>Развитие восточных регионов</vt:lpstr>
      <vt:lpstr>Слайд 3</vt:lpstr>
      <vt:lpstr>Стороны бытия разные,  подходы к изучению общие</vt:lpstr>
      <vt:lpstr> Уайтхорс, Канада (2017)</vt:lpstr>
      <vt:lpstr>Взгляд из Сеула: Наличие транспортной системы – один из аспектов снижения возникающих рисков. Хозяйственная  деятельность во «внутренних регионах» Восточной части России – ключевое условие стабильности экономического развития Арктики (Korea Maritime Institute).</vt:lpstr>
      <vt:lpstr>В основе – новые технологии + новая среда </vt:lpstr>
      <vt:lpstr>Без новых инфраструктурных решений не обойтись</vt:lpstr>
      <vt:lpstr>Проблема – обеспечение единства «Север/Арктика -  Восток/Сибирь»</vt:lpstr>
      <vt:lpstr>Слайд 10</vt:lpstr>
      <vt:lpstr>Общие характеристики  экономических зон (ЭЗ) Якутии</vt:lpstr>
      <vt:lpstr>Общие внешние угрозы</vt:lpstr>
      <vt:lpstr>Особенности Центральной ЭЗ</vt:lpstr>
      <vt:lpstr>Особенности Южной ЭЗ</vt:lpstr>
      <vt:lpstr>Особенности Арктической ЭЗ</vt:lpstr>
      <vt:lpstr>Алгоритм проведения когнитивного SWOT-анализа</vt:lpstr>
      <vt:lpstr>SWOT-таблица (Арктическая ЭЗ)</vt:lpstr>
      <vt:lpstr>Агрегированная когнитивная карта SWOT-анализа</vt:lpstr>
      <vt:lpstr>Когнитивная карта SWOT-анализа для АЭЗ  </vt:lpstr>
      <vt:lpstr>Реализация численных процедур</vt:lpstr>
      <vt:lpstr>Результаты решения обратной задачи — интенсивности управляющих воздействий по SWOT-факторам (%) для достижения прироста целевого показателя на 10, 20 и 30% (АЭЗ)</vt:lpstr>
      <vt:lpstr>Агрегированная когнитивная карта SWOT + Actions</vt:lpstr>
      <vt:lpstr>Прирост значения целевого фактора  при слабом импульсном воздействии (+ или – 10%) на отдельные Action-факторы, % (АЭЗ)</vt:lpstr>
      <vt:lpstr>Результаты решения обратной задачи — интенсивности управляющих воздействий по Action-факторам (%) для достижения прироста целевого показателя на 10, 20 и 30% (АЭЗ)</vt:lpstr>
      <vt:lpstr>Эффективные управляющие воздействия для Центральной и Южной ЭЗ</vt:lpstr>
      <vt:lpstr>Эффективные управляющие воздействия для Арктической ЭЗ</vt:lpstr>
      <vt:lpstr>Рекомендации по совершенствованию государственной политики</vt:lpstr>
      <vt:lpstr>Рекомендации по совершенствованию государственной политики</vt:lpstr>
      <vt:lpstr>Рекомендации по совершенствованию государственной политики</vt:lpstr>
      <vt:lpstr>Возможности социально-экономического развития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</cp:lastModifiedBy>
  <cp:revision>70</cp:revision>
  <dcterms:created xsi:type="dcterms:W3CDTF">2018-02-28T04:02:09Z</dcterms:created>
  <dcterms:modified xsi:type="dcterms:W3CDTF">2018-03-11T04:26:38Z</dcterms:modified>
</cp:coreProperties>
</file>