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8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7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52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0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8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9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3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9AD2-A903-451D-97A9-2B88AC5E96D3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FF3E-0027-47E0-BC2F-8A1B5634E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2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вакцинации против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взрослому населению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808868"/>
              </p:ext>
            </p:extLst>
          </p:nvPr>
        </p:nvGraphicFramePr>
        <p:xfrm>
          <a:off x="2060027" y="4540468"/>
          <a:ext cx="8755117" cy="1481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55117">
                  <a:extLst>
                    <a:ext uri="{9D8B030D-6E8A-4147-A177-3AD203B41FA5}">
                      <a16:colId xmlns="" xmlns:a16="http://schemas.microsoft.com/office/drawing/2014/main" val="4238934728"/>
                    </a:ext>
                  </a:extLst>
                </a:gridCol>
              </a:tblGrid>
              <a:tr h="1481959">
                <a:tc>
                  <a:txBody>
                    <a:bodyPr/>
                    <a:lstStyle/>
                    <a:p>
                      <a:pPr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Вакцина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«Гам-КОВИД-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Комбинированная векторная вакцина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профилактики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коронавирусной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инфекции, вызываемой вирусом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SARS-CoV-2»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52679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1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пациента о проведении вакцинации против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вакциной «Гам-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Ковид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449" y="1418898"/>
            <a:ext cx="10515600" cy="48316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пациент! Ваше крепкое здоровье - наша главная цель! А для того, чтобы полностью реализовать наш потенциал в достижении главной цели, мы просим Вас соблюдать некоторые (основные и важные) правила, которые помогут нам в нашей работе: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Вакцинации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лица, не болевшие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имеющие антител 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SARS-CoV-2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лабораторных исследований.</a:t>
            </a:r>
          </a:p>
          <a:p>
            <a:pPr marL="0" lv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Противопоказаниями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вакцинации являются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гиперчувствительность к какому-либо компоненту вакцины или вакцины, содержащей аналогичные компоненты;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 аллергические реакции в анамнезе;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 инфекционные и неинфекционные заболевания;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хронических заболеваний (вакцинацию проводят через 2-4 недели после выздоровления или ремиссии);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беременность и период грудного вскармливания;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до 18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3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8904"/>
            <a:ext cx="10515600" cy="72795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пациента о проведении вакцинации против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вакциной «Гам-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Ковид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1543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3.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проведением вакцинации необходим обязательный осмотр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с измерением температуры, сбором эпидемиологического анамнеза,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измерением сатурации, осмотром зева на основании которых врач-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определяет отсутствие или наличие противопоказаний к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Врач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расскажет Вам о возможных реакциях на вакцинацию и поможет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заполнить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информированное добровольное согласие на проведение вакцинации.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Вакцинацию проводят в два этапа: вначале вводят компонент I в дозе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мл. Препарат вводят внутримышечно. На 21 день вводят компонент II 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дозе 0,5 мл. Препарат вводят внутримышечно.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30 мин после вакцинации просим Вас оставаться в медицинской организации для предупреждения возможных аллергических реакций.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6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пациента о проведении вакцинации против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вакциной «Гам-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Ковид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9917"/>
            <a:ext cx="10515600" cy="473704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вакцинации в первые-вторые сутки могут развиваться и разрешаются в течение трех последующих дней кратковременные общие (непродолжительный гриппоподобный синдром,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характеризующийся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ознобом, повышением температуры тела, артралгией, миалгией, астенией, общим недомоганием, головной болью) и местные (болезненность в месте инъекции, гиперемия, отёчность) реакции.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Реже отмечаются тошнота, диспепсия, снижение аппетита, иногда -увеличение регионарных лимфоузлов. Возможно развитие аллергических реакций.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3-х дней после вакцинации не мочить место инъекции, не посещать сауну, баню, не принимать алкоголь, избегать чрезмерных физических нагрузок.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покраснении, отечности, болезненности места вакцинации принять антигистаминные средства. При повышении температуры тела после вакцинации - нестероидные противовоспалительные средства.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4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28766"/>
              </p:ext>
            </p:extLst>
          </p:nvPr>
        </p:nvGraphicFramePr>
        <p:xfrm>
          <a:off x="1108039" y="365760"/>
          <a:ext cx="10766178" cy="6404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6107">
                  <a:extLst>
                    <a:ext uri="{9D8B030D-6E8A-4147-A177-3AD203B41FA5}">
                      <a16:colId xmlns="" xmlns:a16="http://schemas.microsoft.com/office/drawing/2014/main" val="270339591"/>
                    </a:ext>
                  </a:extLst>
                </a:gridCol>
                <a:gridCol w="1775012">
                  <a:extLst>
                    <a:ext uri="{9D8B030D-6E8A-4147-A177-3AD203B41FA5}">
                      <a16:colId xmlns="" xmlns:a16="http://schemas.microsoft.com/office/drawing/2014/main" val="197532918"/>
                    </a:ext>
                  </a:extLst>
                </a:gridCol>
                <a:gridCol w="1805059">
                  <a:extLst>
                    <a:ext uri="{9D8B030D-6E8A-4147-A177-3AD203B41FA5}">
                      <a16:colId xmlns="" xmlns:a16="http://schemas.microsoft.com/office/drawing/2014/main" val="3407187675"/>
                    </a:ext>
                  </a:extLst>
                </a:gridCol>
              </a:tblGrid>
              <a:tr h="314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712055947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4170114968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622204833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Болеете ли Вы сейчас?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011655445"/>
                  </a:ext>
                </a:extLst>
              </a:tr>
              <a:tr h="274544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Были ли у Вас контакты с больными с инфекционными заболеваниями в последние 14 дней?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744506812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Болели ли Вы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19? (если да, то когда)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4293535510"/>
                  </a:ext>
                </a:extLst>
              </a:tr>
              <a:tr h="218711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женщин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449472103"/>
                  </a:ext>
                </a:extLst>
              </a:tr>
              <a:tr h="234333"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беременны или планируете забеременеть в ближайшее время?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318863986"/>
                  </a:ext>
                </a:extLst>
              </a:tr>
              <a:tr h="218711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Кормите ли Вы в настоящее время грудью?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2140076212"/>
                  </a:ext>
                </a:extLst>
              </a:tr>
              <a:tr h="218711"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Последние 14 дней отмечались ли у Вас: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1190974801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501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Повышение температуры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237761727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470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Боль в горле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1239323518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470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Потеря обоняния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482569202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470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Насморк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550914413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501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Потеря вкуса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258277843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438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Кашель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670864083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 marL="2470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  Затруднение дыхания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1731732358"/>
                  </a:ext>
                </a:extLst>
              </a:tr>
              <a:tr h="379767">
                <a:tc>
                  <a:txBody>
                    <a:bodyPr/>
                    <a:lstStyle/>
                    <a:p>
                      <a:pPr marR="70739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Делали ли Вы прививку от гриппа или пневмококка Если «да» указать дату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818705258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Были ли у Вас аллергические реакции?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390769658"/>
                  </a:ext>
                </a:extLst>
              </a:tr>
              <a:tr h="379767">
                <a:tc>
                  <a:txBody>
                    <a:bodyPr/>
                    <a:lstStyle/>
                    <a:p>
                      <a:pPr marR="151511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у Вас хронические заболевания Указать какие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2761132163"/>
                  </a:ext>
                </a:extLst>
              </a:tr>
              <a:tr h="249956">
                <a:tc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лекарственные препараты Вы принимаете последние 30 дней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2667263974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Принимаете ли Вы преднизолон?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579097953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Принимаете ли Вы противоопухолевые препараты?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818710680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Принимаете ли Вы противовирусные препараты?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3100725123"/>
                  </a:ext>
                </a:extLst>
              </a:tr>
              <a:tr h="234333"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Проводилась ли Вам лучевая терапия в течение последнего года?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2585366171"/>
                  </a:ext>
                </a:extLst>
              </a:tr>
              <a:tr h="182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Была ли у Вас побочные реакции на вакцинацию в прошлом?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96" marR="19296" marT="0" marB="0"/>
                </a:tc>
                <a:extLst>
                  <a:ext uri="{0D108BD9-81ED-4DB2-BD59-A6C34878D82A}">
                    <a16:rowId xmlns="" xmlns:a16="http://schemas.microsoft.com/office/drawing/2014/main" val="201321228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6824" y="101121"/>
            <a:ext cx="10929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0" algn="just">
              <a:spcBef>
                <a:spcPts val="33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Анкета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пациента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641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по форме регистра вакцинированных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ЕГИСЗ.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2055"/>
            <a:ext cx="10786242" cy="51049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- Регистрация </a:t>
            </a:r>
            <a:r>
              <a:rPr lang="ru-RU" b="1" dirty="0"/>
              <a:t>результатов 1-го этапа вакцинации в </a:t>
            </a:r>
            <a:r>
              <a:rPr lang="ru-RU" b="1" dirty="0" smtClean="0"/>
              <a:t>Регистре вакцинированных </a:t>
            </a:r>
            <a:r>
              <a:rPr lang="ru-RU" b="1" dirty="0"/>
              <a:t>от </a:t>
            </a:r>
            <a:r>
              <a:rPr lang="en-US" b="1" dirty="0" smtClean="0"/>
              <a:t>COVID-19</a:t>
            </a:r>
            <a:r>
              <a:rPr lang="ru-RU" b="1" dirty="0" smtClean="0"/>
              <a:t> (ЕГИСЗ)</a:t>
            </a:r>
          </a:p>
          <a:p>
            <a:r>
              <a:rPr lang="ru-RU" dirty="0"/>
              <a:t>Общие сведения о вакцинированном </a:t>
            </a:r>
            <a:r>
              <a:rPr lang="ru-RU" dirty="0" smtClean="0"/>
              <a:t>лице;</a:t>
            </a:r>
          </a:p>
          <a:p>
            <a:r>
              <a:rPr lang="ru-RU" dirty="0"/>
              <a:t>Медицинская информация о </a:t>
            </a:r>
            <a:r>
              <a:rPr lang="ru-RU" dirty="0" smtClean="0"/>
              <a:t>пациенте;</a:t>
            </a:r>
          </a:p>
          <a:p>
            <a:r>
              <a:rPr lang="ru-RU" dirty="0"/>
              <a:t>Сведения об </a:t>
            </a:r>
            <a:r>
              <a:rPr lang="ru-RU" dirty="0" smtClean="0"/>
              <a:t>иммунизации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- Регистрация результатов 2-го этапа вакцинации в Регистре вакцинированных от </a:t>
            </a:r>
            <a:r>
              <a:rPr lang="en-US" b="1" dirty="0" smtClean="0"/>
              <a:t>COVID-19</a:t>
            </a:r>
            <a:endParaRPr lang="ru-RU" b="1" dirty="0" smtClean="0"/>
          </a:p>
          <a:p>
            <a:r>
              <a:rPr lang="ru-RU" dirty="0" smtClean="0"/>
              <a:t>Сведения об иммунизации.</a:t>
            </a:r>
          </a:p>
          <a:p>
            <a:pPr marL="0" indent="0">
              <a:buNone/>
            </a:pPr>
            <a:r>
              <a:rPr lang="ru-RU" b="1" dirty="0" smtClean="0"/>
              <a:t>- Регистрация </a:t>
            </a:r>
            <a:r>
              <a:rPr lang="ru-RU" b="1" dirty="0"/>
              <a:t>сведений об осложнениях в Регистре вакцинированных </a:t>
            </a:r>
            <a:r>
              <a:rPr lang="ru-RU" b="1" dirty="0" smtClean="0"/>
              <a:t>от </a:t>
            </a:r>
            <a:r>
              <a:rPr lang="en-US" b="1" dirty="0" smtClean="0"/>
              <a:t>COVID-19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- Отслеживание </a:t>
            </a:r>
            <a:r>
              <a:rPr lang="ru-RU" b="1" dirty="0"/>
              <a:t>результатов самонаблюдения пациентов </a:t>
            </a:r>
            <a:r>
              <a:rPr lang="ru-RU" b="1" dirty="0" smtClean="0"/>
              <a:t>после </a:t>
            </a:r>
            <a:r>
              <a:rPr lang="ru-RU" b="1" dirty="0"/>
              <a:t>вакцинации</a:t>
            </a:r>
            <a:endParaRPr lang="ru-RU" b="1" dirty="0" smtClean="0"/>
          </a:p>
          <a:p>
            <a:r>
              <a:rPr lang="ru-RU" dirty="0" smtClean="0"/>
              <a:t>Для   </a:t>
            </a:r>
            <a:r>
              <a:rPr lang="ru-RU" dirty="0"/>
              <a:t>пациентов,   являющихся   пользователями   портала </a:t>
            </a:r>
            <a:r>
              <a:rPr lang="ru-RU" dirty="0" err="1"/>
              <a:t>Госуслуг</a:t>
            </a:r>
            <a:r>
              <a:rPr lang="ru-RU" dirty="0"/>
              <a:t>, </a:t>
            </a:r>
            <a:r>
              <a:rPr lang="ru-RU" dirty="0" smtClean="0"/>
              <a:t>доступна   </a:t>
            </a:r>
            <a:r>
              <a:rPr lang="ru-RU" dirty="0"/>
              <a:t>возможность   ведения   дневников самонаблюдений по результатам вакцинации. Результаты самонаблюдения доступны в Регистре вакцинированных от </a:t>
            </a:r>
            <a:r>
              <a:rPr lang="en-US" dirty="0"/>
              <a:t>COVID </a:t>
            </a:r>
            <a:r>
              <a:rPr lang="ru-RU" dirty="0"/>
              <a:t>в разделе «Дневник самонаблюдения» и должны отслеживаться медицинскими работниками.</a:t>
            </a:r>
          </a:p>
        </p:txBody>
      </p:sp>
    </p:spTree>
    <p:extLst>
      <p:ext uri="{BB962C8B-B14F-4D97-AF65-F5344CB8AC3E}">
        <p14:creationId xmlns:p14="http://schemas.microsoft.com/office/powerpoint/2010/main" val="7328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797" y="1422965"/>
            <a:ext cx="10405241" cy="314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Вакцина против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отменяет для привитого пациента необходимость носить маски и перчатки, а также соблюдать социальную дистанцию.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85"/>
              </a:lnSpc>
              <a:spcBef>
                <a:spcPts val="635"/>
              </a:spcBef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580</Words>
  <Application>Microsoft Office PowerPoint</Application>
  <PresentationFormat>Широкоэкранный</PresentationFormat>
  <Paragraphs>116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«Порядок проведения вакцинации против COVID-19 взрослому населению»</vt:lpstr>
      <vt:lpstr>Памятка пациента о проведении вакцинации против COVID-19 вакциной «Гам-Ковид-Вак» </vt:lpstr>
      <vt:lpstr>Памятка пациента о проведении вакцинации против COVID-19 вакциной «Гам-Ковид-Вак» </vt:lpstr>
      <vt:lpstr>Памятка пациента о проведении вакцинации против COVID-19 вакциной «Гам-Ковид-Вак»</vt:lpstr>
      <vt:lpstr>Презентация PowerPoint</vt:lpstr>
      <vt:lpstr>Внесение информации по форме регистра вакцинированных  от COVID-19 в ЕГИСЗ.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«Порядок проведения вакцинации против COVID-19 взрослому населению»</dc:title>
  <dc:creator>admin</dc:creator>
  <cp:lastModifiedBy>Аммосов Владимир Гаврильевич</cp:lastModifiedBy>
  <cp:revision>12</cp:revision>
  <dcterms:created xsi:type="dcterms:W3CDTF">2021-01-17T08:08:13Z</dcterms:created>
  <dcterms:modified xsi:type="dcterms:W3CDTF">2021-01-18T01:09:34Z</dcterms:modified>
</cp:coreProperties>
</file>