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73" r:id="rId6"/>
    <p:sldId id="272" r:id="rId7"/>
    <p:sldId id="271" r:id="rId8"/>
    <p:sldId id="260" r:id="rId9"/>
    <p:sldId id="265" r:id="rId10"/>
    <p:sldId id="259" r:id="rId11"/>
    <p:sldId id="263" r:id="rId12"/>
    <p:sldId id="266" r:id="rId13"/>
    <p:sldId id="270" r:id="rId14"/>
    <p:sldId id="262" r:id="rId15"/>
    <p:sldId id="269" r:id="rId16"/>
    <p:sldId id="264" r:id="rId17"/>
    <p:sldId id="261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-17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088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33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71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80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148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635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372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92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81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555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3572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C726D-09B5-4B56-B7B1-87B841FF153C}" type="datetimeFigureOut">
              <a:rPr lang="ru-RU" smtClean="0"/>
              <a:t>20.11.2021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FD9694-F492-41A1-8D98-6AE855D805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569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fti.s-vfu.ru/rtait" TargetMode="External"/><Relationship Id="rId2" Type="http://schemas.openxmlformats.org/officeDocument/2006/relationships/hyperlink" Target="http://www.s-vfu.ru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6137" y="-25400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Кафедра радиофизики и электронных систем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946150" y="2852737"/>
            <a:ext cx="10515600" cy="1500187"/>
          </a:xfrm>
        </p:spPr>
        <p:txBody>
          <a:bodyPr/>
          <a:lstStyle/>
          <a:p>
            <a:pPr algn="ctr"/>
            <a:r>
              <a:rPr lang="ru-RU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Физико-технический институт СВФУ им. М.К. </a:t>
            </a:r>
            <a:r>
              <a:rPr lang="ru-RU" dirty="0" err="1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Аммосова</a:t>
            </a:r>
            <a:endParaRPr lang="ru-RU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26" name="Picture 2" descr="https://www.s-vfu.ru/upload/iblock/78b/78b61db1cd21039aa02449c5f9e8fc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7838"/>
            <a:ext cx="12123641" cy="257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736" y="-151773"/>
            <a:ext cx="1998591" cy="2274259"/>
          </a:xfrm>
          <a:prstGeom prst="rect">
            <a:avLst/>
          </a:prstGeom>
        </p:spPr>
      </p:pic>
      <p:pic>
        <p:nvPicPr>
          <p:cNvPr id="1027" name="Picture 3" descr="эмблема ф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834" y="140493"/>
            <a:ext cx="1243807" cy="124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543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279400"/>
            <a:ext cx="1206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909" y="5993825"/>
            <a:ext cx="11976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СПО</a:t>
            </a:r>
            <a:r>
              <a:rPr lang="ru-RU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по внутренним экзаменам или ЕГЭ.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140B1A6B-9B35-4121-984A-5986CAE7C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596246"/>
              </p:ext>
            </p:extLst>
          </p:nvPr>
        </p:nvGraphicFramePr>
        <p:xfrm>
          <a:off x="611909" y="464066"/>
          <a:ext cx="11247582" cy="4275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95008">
                  <a:extLst>
                    <a:ext uri="{9D8B030D-6E8A-4147-A177-3AD203B41FA5}">
                      <a16:colId xmlns:a16="http://schemas.microsoft.com/office/drawing/2014/main" xmlns="" val="3610910927"/>
                    </a:ext>
                  </a:extLst>
                </a:gridCol>
                <a:gridCol w="2766865">
                  <a:extLst>
                    <a:ext uri="{9D8B030D-6E8A-4147-A177-3AD203B41FA5}">
                      <a16:colId xmlns:a16="http://schemas.microsoft.com/office/drawing/2014/main" xmlns="" val="4079703361"/>
                    </a:ext>
                  </a:extLst>
                </a:gridCol>
                <a:gridCol w="2909454">
                  <a:extLst>
                    <a:ext uri="{9D8B030D-6E8A-4147-A177-3AD203B41FA5}">
                      <a16:colId xmlns:a16="http://schemas.microsoft.com/office/drawing/2014/main" xmlns="" val="3363171616"/>
                    </a:ext>
                  </a:extLst>
                </a:gridCol>
                <a:gridCol w="1773382">
                  <a:extLst>
                    <a:ext uri="{9D8B030D-6E8A-4147-A177-3AD203B41FA5}">
                      <a16:colId xmlns:a16="http://schemas.microsoft.com/office/drawing/2014/main" xmlns="" val="1711561480"/>
                    </a:ext>
                  </a:extLst>
                </a:gridCol>
                <a:gridCol w="2202873">
                  <a:extLst>
                    <a:ext uri="{9D8B030D-6E8A-4147-A177-3AD203B41FA5}">
                      <a16:colId xmlns:a16="http://schemas.microsoft.com/office/drawing/2014/main" xmlns="" val="2778397131"/>
                    </a:ext>
                  </a:extLst>
                </a:gridCol>
              </a:tblGrid>
              <a:tr h="12400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Код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Направление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Экзамены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73377265"/>
                  </a:ext>
                </a:extLst>
              </a:tr>
              <a:tr h="1084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03.03.03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Радиофизика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Физика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Матем</a:t>
                      </a: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(проф.)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Русск. яз.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7938338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</a:rPr>
                        <a:t>11.03.01</a:t>
                      </a:r>
                      <a:endParaRPr lang="ru-RU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Радиотехника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Физика/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Информатика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Матем</a:t>
                      </a: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 (проф.)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Русск. яз.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9311407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11.04.01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dirty="0">
                          <a:effectLst/>
                        </a:rPr>
                        <a:t>Радиотехника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магистр.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Собеседование по специальности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08860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96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3530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5029200" cy="3352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505200"/>
            <a:ext cx="5029200" cy="3352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DF8501C-9F60-4E8E-A32C-AF6D08EA75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056"/>
            <a:ext cx="5295900" cy="297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9700" y="235540"/>
            <a:ext cx="120523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показывает ежегодный мониторинг трудоустройства выпускников по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РАДИОТЕХНИКЕ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практически 100 % находят рабочие места. Основная сфера трудовой деятельности выпускников производственные и ремонтные предприятия: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предприятия связи и телекоммуникаций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компании сотовой связи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предприятия и организации телерадиовещания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гидрометеорологии,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геологии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авиации и аэронавигации транспорт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различных организациях, специализирующихся на монтаже, установке и эксплуатации компьютерных и инфокоммуникационных сетей и систем. научно-исследовательские учреждения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бюджетной сфере, в частности, в здравоохранении и образовании.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8699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26A0A2D-1C37-40D4-BBC8-1C0B1A474E74}"/>
              </a:ext>
            </a:extLst>
          </p:cNvPr>
          <p:cNvSpPr txBox="1"/>
          <p:nvPr/>
        </p:nvSpPr>
        <p:spPr>
          <a:xfrm>
            <a:off x="235527" y="332509"/>
            <a:ext cx="11956473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2800" b="1" i="0" dirty="0">
                <a:solidFill>
                  <a:srgbClr val="000000"/>
                </a:solidFill>
                <a:effectLst/>
                <a:latin typeface="PT Sans"/>
              </a:rPr>
              <a:t>Профессии, которые может выбрать выпускник:</a:t>
            </a:r>
          </a:p>
          <a:p>
            <a:pPr algn="l"/>
            <a:endParaRPr lang="ru-RU" sz="2800" b="1" i="0" dirty="0">
              <a:solidFill>
                <a:srgbClr val="000000"/>
              </a:solidFill>
              <a:effectLst/>
              <a:latin typeface="PT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инженер-разработчик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инженер-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PT Sans"/>
              </a:rPr>
              <a:t>радиоэлектронщик</a:t>
            </a:r>
            <a:endParaRPr lang="ru-RU" sz="2800" b="0" i="0" dirty="0">
              <a:solidFill>
                <a:srgbClr val="000000"/>
              </a:solidFill>
              <a:effectLst/>
              <a:latin typeface="PT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инженер-радиотехник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инженер-системотехник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инженер-схемотехник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 по радиотелеметрическим системам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 по радиосвязи и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PT Sans"/>
              </a:rPr>
              <a:t>радиомониторингу</a:t>
            </a:r>
            <a:endParaRPr lang="ru-RU" sz="2800" b="0" i="0" dirty="0">
              <a:solidFill>
                <a:srgbClr val="000000"/>
              </a:solidFill>
              <a:effectLst/>
              <a:latin typeface="PT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инженер-проектировщик модулей и устройств СВЧ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инженер-программист по 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PT Sans"/>
              </a:rPr>
              <a:t>радиоинформатике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 и ЦОС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инженер-</a:t>
            </a:r>
            <a:r>
              <a:rPr lang="ru-RU" sz="2800" b="0" i="0" dirty="0" err="1">
                <a:solidFill>
                  <a:srgbClr val="000000"/>
                </a:solidFill>
                <a:effectLst/>
                <a:latin typeface="PT Sans"/>
              </a:rPr>
              <a:t>эксплуатационщик</a:t>
            </a:r>
            <a:endParaRPr lang="ru-RU" sz="2800" b="0" i="0" dirty="0">
              <a:solidFill>
                <a:srgbClr val="000000"/>
              </a:solidFill>
              <a:effectLst/>
              <a:latin typeface="PT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800" b="0" i="0" dirty="0">
                <a:solidFill>
                  <a:srgbClr val="000000"/>
                </a:solidFill>
                <a:effectLst/>
                <a:latin typeface="PT Sans"/>
              </a:rPr>
              <a:t>инженер-исследователь</a:t>
            </a:r>
          </a:p>
        </p:txBody>
      </p:sp>
      <p:pic>
        <p:nvPicPr>
          <p:cNvPr id="1026" name="Picture 2" descr="11.03.01 Радиотехника - Бакалавриат - РТУ МИРЭА">
            <a:extLst>
              <a:ext uri="{FF2B5EF4-FFF2-40B4-BE49-F238E27FC236}">
                <a16:creationId xmlns:a16="http://schemas.microsoft.com/office/drawing/2014/main" xmlns="" id="{D6DEF5F0-423D-4D91-BFC5-AD1EEFA62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379" y="929987"/>
            <a:ext cx="4335094" cy="2298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19253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/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РАДИОФИЗИКИ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занимают научные и инженерные должности специалистов в информационно-технических отделах любых организаций и предприятий, включая медицинские учреждения, научные институты (ИКФИА, ИМЗ СО РАН, ИФТПС СО РАН), авиационные компании, метеорологические станции и т.д., а  также работают программистами, инженерами на предприятиях связи и телекоммуникаций, преподавателями физики, информатики, робототехники, астрономии в школе, средне-специальных образовательных учреждениях и вузах.</a:t>
            </a:r>
          </a:p>
          <a:p>
            <a:pPr indent="270510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000" y="3970318"/>
            <a:ext cx="7269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Общеизвестно, что электроника и цифровые технологии, в настоящее время, развиваются чрезвычайно интенсивными темпами, соответственно, диапазон и сфера деятельности выпускников данной специальности только расширяется.</a:t>
            </a:r>
            <a:endParaRPr lang="ru-RU" sz="2800" dirty="0"/>
          </a:p>
        </p:txBody>
      </p:sp>
      <p:pic>
        <p:nvPicPr>
          <p:cNvPr id="2050" name="Picture 2" descr="03.04.03 Радиофизика | СГУ - Саратовский государственный университет">
            <a:extLst>
              <a:ext uri="{FF2B5EF4-FFF2-40B4-BE49-F238E27FC236}">
                <a16:creationId xmlns:a16="http://schemas.microsoft.com/office/drawing/2014/main" xmlns="" id="{CD900A7D-5991-4B6C-A0A2-6C01DE6C3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438" y="3482491"/>
            <a:ext cx="4528375" cy="337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88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2CE456E-FEA4-4CF7-B8E6-AD8BAA5FD5EB}"/>
              </a:ext>
            </a:extLst>
          </p:cNvPr>
          <p:cNvSpPr txBox="1"/>
          <p:nvPr/>
        </p:nvSpPr>
        <p:spPr>
          <a:xfrm>
            <a:off x="138546" y="1274618"/>
            <a:ext cx="622069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Радиофизик;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Инженер-системотехник;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Инженер-схемотехник;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Радиоинженер;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 связи;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 телекоммуникаций;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 наноэлектроники;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 проектировщик электронной техники;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Астроном, космофизик;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922F93D-6FB1-4CC6-92EE-538FD7AB2062}"/>
              </a:ext>
            </a:extLst>
          </p:cNvPr>
          <p:cNvSpPr txBox="1"/>
          <p:nvPr/>
        </p:nvSpPr>
        <p:spPr>
          <a:xfrm>
            <a:off x="69271" y="0"/>
            <a:ext cx="120534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профессии, которые можно получить обучаясь по специальности бакалавр радиофизики: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A9233A-B62B-4D1A-B612-96D0464DC262}"/>
              </a:ext>
            </a:extLst>
          </p:cNvPr>
          <p:cNvSpPr txBox="1"/>
          <p:nvPr/>
        </p:nvSpPr>
        <p:spPr>
          <a:xfrm>
            <a:off x="6095998" y="954107"/>
            <a:ext cx="622069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 технической поддержки в области связи;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Инженер-физик;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Инженер-электроник;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Инженер-</a:t>
            </a:r>
            <a:r>
              <a:rPr lang="ru-RU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радиоэлектронщик</a:t>
            </a: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Инженер-радиотехник;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Инженер-конструктор радиоэлектронной аппаратуры;</a:t>
            </a:r>
            <a:endParaRPr lang="ru-RU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Инженер электромагнитной совместимости;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 по информационным системам.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76806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Ростелеком — Википедия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4" y="-304804"/>
            <a:ext cx="3657607" cy="3657607"/>
          </a:xfrm>
          <a:prstGeom prst="rect">
            <a:avLst/>
          </a:prstGeom>
        </p:spPr>
      </p:pic>
      <p:pic>
        <p:nvPicPr>
          <p:cNvPr id="5122" name="Picture 2" descr="Картинки по запросу ФГУП «Аэронавигация Восточной Сибири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559" y="44447"/>
            <a:ext cx="3025141" cy="216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Управление гидрометеорологии и мониторинга окружающей сред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71674"/>
            <a:ext cx="2033588" cy="203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артинки по запросу МТ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94" y="3359124"/>
            <a:ext cx="2930525" cy="172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Картинки по запросу мегафон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272" y="11567776"/>
            <a:ext cx="4054475" cy="139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2385" y="2345996"/>
            <a:ext cx="4267200" cy="1076325"/>
          </a:xfrm>
          <a:prstGeom prst="rect">
            <a:avLst/>
          </a:prstGeom>
        </p:spPr>
      </p:pic>
      <p:pic>
        <p:nvPicPr>
          <p:cNvPr id="5138" name="Picture 18" descr="Картинки по запросу медцентр якутск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528" y="4537414"/>
            <a:ext cx="3963507" cy="2254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Картинки по запросу ТЦТР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" y="3676077"/>
            <a:ext cx="38100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2" name="Picture 22" descr="Картинки по запросу ТТ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21" y="5081798"/>
            <a:ext cx="1779678" cy="1776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Картинки по запросу метрология якутск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4972383"/>
            <a:ext cx="2524125" cy="1819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12176" y="3588526"/>
            <a:ext cx="4398918" cy="574456"/>
          </a:xfrm>
          <a:prstGeom prst="rect">
            <a:avLst/>
          </a:prstGeom>
        </p:spPr>
      </p:pic>
      <p:pic>
        <p:nvPicPr>
          <p:cNvPr id="5146" name="Picture 26" descr="Картинки по запросу ремонт сотовых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648" y="172354"/>
            <a:ext cx="2032908" cy="20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339272" y="2606082"/>
            <a:ext cx="2391514" cy="60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3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8300" y="2484735"/>
            <a:ext cx="118421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spcAft>
                <a:spcPts val="0"/>
              </a:spcAft>
            </a:pP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Сайт СВФУ: </a:t>
            </a:r>
            <a:r>
              <a:rPr lang="en-US" sz="3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</a:t>
            </a:r>
            <a:r>
              <a:rPr lang="ru-RU" sz="3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://</a:t>
            </a:r>
            <a:r>
              <a:rPr lang="en-US" sz="3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www</a:t>
            </a:r>
            <a:r>
              <a:rPr lang="ru-RU" sz="3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r>
              <a:rPr lang="en-US" sz="3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s</a:t>
            </a:r>
            <a:r>
              <a:rPr lang="ru-RU" sz="3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-</a:t>
            </a:r>
            <a:r>
              <a:rPr lang="en-US" sz="3200" i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vfu</a:t>
            </a:r>
            <a:r>
              <a:rPr lang="ru-RU" sz="3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.</a:t>
            </a:r>
            <a:r>
              <a:rPr lang="en-US" sz="3200" i="1" u="sng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ru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Сайт кафедры </a:t>
            </a:r>
            <a:r>
              <a:rPr lang="ru-RU" sz="32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РФиЭС</a:t>
            </a: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3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http://fti.s-vfu.ru/rtait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 algn="just">
              <a:spcAft>
                <a:spcPts val="0"/>
              </a:spcAft>
            </a:pPr>
            <a:r>
              <a:rPr lang="ru-RU" sz="3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64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-114658" y="16633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11.03.01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«Радиотехника», профиль: «Мобильные и робототехнические системы и программирование».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Очная и заочная формы обучения с бюджетными местами. Квалификация –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бакалавр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техники и технологии, срок обучения 4 года.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CAE161-7A9F-4198-B840-C348FD562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317" y="2829290"/>
            <a:ext cx="4472683" cy="3354512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EB448237-D2FF-4CC4-B742-30210FF7FB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0432"/>
            <a:ext cx="7625766" cy="29050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ABAEC5-54FD-4B95-A40B-355E54759A85}"/>
              </a:ext>
            </a:extLst>
          </p:cNvPr>
          <p:cNvSpPr txBox="1"/>
          <p:nvPr/>
        </p:nvSpPr>
        <p:spPr>
          <a:xfrm>
            <a:off x="0" y="5128517"/>
            <a:ext cx="72980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Приобретение практических знаний, умений, навыков в области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радиотехники, электроники, мобильных систем, робототехники, программирования, сетевых коммуникационных технологий.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617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CA2A74-DD3C-4801-8948-C3820F154FFE}"/>
              </a:ext>
            </a:extLst>
          </p:cNvPr>
          <p:cNvSpPr txBox="1"/>
          <p:nvPr/>
        </p:nvSpPr>
        <p:spPr>
          <a:xfrm>
            <a:off x="2202288" y="0"/>
            <a:ext cx="8669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Основные дисциплины, изучаемые по специальности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C50E2374-A40F-4F43-9BD8-9FE43AFFB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64509"/>
              </p:ext>
            </p:extLst>
          </p:nvPr>
        </p:nvGraphicFramePr>
        <p:xfrm>
          <a:off x="371341" y="1161037"/>
          <a:ext cx="11209106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41147">
                  <a:extLst>
                    <a:ext uri="{9D8B030D-6E8A-4147-A177-3AD203B41FA5}">
                      <a16:colId xmlns:a16="http://schemas.microsoft.com/office/drawing/2014/main" xmlns="" val="2998501639"/>
                    </a:ext>
                  </a:extLst>
                </a:gridCol>
                <a:gridCol w="5667959">
                  <a:extLst>
                    <a:ext uri="{9D8B030D-6E8A-4147-A177-3AD203B41FA5}">
                      <a16:colId xmlns:a16="http://schemas.microsoft.com/office/drawing/2014/main" xmlns="" val="52028687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Название</a:t>
                      </a:r>
                      <a:r>
                        <a:rPr lang="en-US" dirty="0"/>
                        <a:t> </a:t>
                      </a:r>
                      <a:r>
                        <a:rPr lang="ru-RU" dirty="0"/>
                        <a:t>модуля или дисциплины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45417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Информационные технологии и программирование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Радиотехнические устройства и системы передачи -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приема сигналов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72965715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Теоретические основы электротехники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Технология разработки ПО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733136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Основы теории цепей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Телекоммуникационные системы и сети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8194479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Материалы и компоненты электронной техники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Оптические методы и устройства обработки</a:t>
                      </a:r>
                      <a:b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</a:b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информации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680016605"/>
                  </a:ext>
                </a:extLst>
              </a:tr>
              <a:tr h="182850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Электронные полупроводниковые приборы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Основы компьютерного проектирования РЭС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8716275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Радиотехнические цепи и сигналы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Программирование на языках высокого уровня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5905043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Устройства приема и обработки сигналов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Метрология и радиоизмерения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1134315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Инженерная графика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Схемотехника</a:t>
                      </a:r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34780903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Методы цифровой обработки сигналов</a:t>
                      </a:r>
                      <a:endParaRPr lang="ru-RU" sz="1800" dirty="0">
                        <a:effectLst/>
                      </a:endParaRPr>
                    </a:p>
                    <a:p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800" dirty="0"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4484840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074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0"/>
            <a:ext cx="1206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Направление 03.03.03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«Радиофизика» профиль: «Радиофизика и цифровые технологии»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Очная форма обучения с бюджетными местами. Квалификация –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бакалавр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радиофизики, срок обучения 4 года.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AC8C0F0-0DB3-4EE8-AB24-A7AE55F2E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733" y="1530285"/>
            <a:ext cx="4491918" cy="30867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071CFE3-E0A0-4392-A090-E83A377F0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349" y="1530285"/>
            <a:ext cx="4656952" cy="30867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E0232F2-08AB-4850-A052-F26763FE8238}"/>
              </a:ext>
            </a:extLst>
          </p:cNvPr>
          <p:cNvSpPr txBox="1"/>
          <p:nvPr/>
        </p:nvSpPr>
        <p:spPr>
          <a:xfrm>
            <a:off x="127000" y="5112913"/>
            <a:ext cx="12065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Приобретение практических знаний, умений, навыков в области радиофизики, электроники, программирования электронных систем, научно-исследовательской деятельности, проектирования электронных устройств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Выпускники могут решать проблемы, требующие применения фундаментальных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знаний радиофизики в различных областях: </a:t>
            </a:r>
            <a:r>
              <a:rPr lang="ru-RU" sz="20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телекоммуникации, связь, передача, прием и обработка информации, космофизика, наноэлектроника и др.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66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CA2A74-DD3C-4801-8948-C3820F154FFE}"/>
              </a:ext>
            </a:extLst>
          </p:cNvPr>
          <p:cNvSpPr txBox="1"/>
          <p:nvPr/>
        </p:nvSpPr>
        <p:spPr>
          <a:xfrm>
            <a:off x="2202288" y="0"/>
            <a:ext cx="8669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Основные дисциплины, изучаемые по специальности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32EA5C37-4EA1-46D8-A2D2-7C041B7A8C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205760"/>
              </p:ext>
            </p:extLst>
          </p:nvPr>
        </p:nvGraphicFramePr>
        <p:xfrm>
          <a:off x="399245" y="452120"/>
          <a:ext cx="11181202" cy="604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13243">
                  <a:extLst>
                    <a:ext uri="{9D8B030D-6E8A-4147-A177-3AD203B41FA5}">
                      <a16:colId xmlns:a16="http://schemas.microsoft.com/office/drawing/2014/main" xmlns="" val="2998501639"/>
                    </a:ext>
                  </a:extLst>
                </a:gridCol>
                <a:gridCol w="5667959">
                  <a:extLst>
                    <a:ext uri="{9D8B030D-6E8A-4147-A177-3AD203B41FA5}">
                      <a16:colId xmlns:a16="http://schemas.microsoft.com/office/drawing/2014/main" xmlns="" val="52028687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/>
                        <a:t>Название</a:t>
                      </a:r>
                      <a:r>
                        <a:rPr lang="en-US" dirty="0"/>
                        <a:t> </a:t>
                      </a:r>
                      <a:r>
                        <a:rPr lang="ru-RU" dirty="0"/>
                        <a:t>модуля или дисциплины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4541753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Основы радиоэлектроники</a:t>
                      </a:r>
                      <a:endParaRPr lang="ru-RU" sz="2000" i="0" dirty="0"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Телекоммуникационные системы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72965715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Основы 3D-моделирования и индивидуального цифрового производства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Основы метрологии и стандартизации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3733136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Алгоритмы и языки программирования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Устройства и антенны СВЧ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81944794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Методы цифровой обработки информации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Радио-приемопередающие устройства</a:t>
                      </a:r>
                      <a:r>
                        <a:rPr lang="ru-RU" sz="2000" i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0016605"/>
                  </a:ext>
                </a:extLst>
              </a:tr>
              <a:tr h="1828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Численные методы и математическое моделирование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Антенно-фидерные устройства и прикладная</a:t>
                      </a:r>
                      <a:b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</a:br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электродинамика</a:t>
                      </a:r>
                      <a:r>
                        <a:rPr lang="ru-RU" sz="2000" i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7162750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Радиотехнические цепи и сигналы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Полупроводниковая электроника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590504397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Квантовая радиофизика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kern="1200" dirty="0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Основы дистанционного зондирования</a:t>
                      </a:r>
                      <a:r>
                        <a:rPr lang="ru-RU" sz="2000" i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endParaRPr lang="ru-RU" sz="20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4113431544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Аналоговая и цифровая схемотехника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Модуль Теоретическая физика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1347809036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Теоретические основы электротехники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000" i="0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Модуль Математика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4848407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Математическое моделирование радиоэлектронных систем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Модуль Общая физика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2895635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Электродинамика и распространение электромагнитных волн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525587190"/>
                  </a:ext>
                </a:extLst>
              </a:tr>
              <a:tr h="324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Теория колебаний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l" fontAlgn="ctr"/>
                      <a:endParaRPr lang="ru-RU" sz="2000" b="0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xmlns="" val="418177704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2000" b="0" i="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Основы микро- и наноэлектроники</a:t>
                      </a:r>
                      <a:endParaRPr lang="ru-RU" sz="2000" i="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000" i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609546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1403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44419D-E0E2-4853-AD6C-9EB62E9CF2C6}"/>
              </a:ext>
            </a:extLst>
          </p:cNvPr>
          <p:cNvSpPr txBox="1"/>
          <p:nvPr/>
        </p:nvSpPr>
        <p:spPr>
          <a:xfrm>
            <a:off x="0" y="115910"/>
            <a:ext cx="118743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0" kern="1200" dirty="0">
                <a:solidFill>
                  <a:schemeClr val="dk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Направление 11.04.01 Радиотехника (магистратура) по программе «Радиотехнические средства обработки и защиты информации в каналах связи».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Очная форма обучения с бюджетными местами. Квалификация – </a:t>
            </a:r>
            <a: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магистр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радиотехники, срок обучения 2 года.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11.04.01 Радиотехника">
            <a:extLst>
              <a:ext uri="{FF2B5EF4-FFF2-40B4-BE49-F238E27FC236}">
                <a16:creationId xmlns:a16="http://schemas.microsoft.com/office/drawing/2014/main" xmlns="" id="{86E9DAEE-9C4B-4FE6-BE8C-E20EE3A17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236" y="3873019"/>
            <a:ext cx="4481848" cy="298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8E58F0-D3DF-4BDC-85CE-04851E3899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333" y="2260315"/>
            <a:ext cx="4137418" cy="31030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BB2C9BF-E4BF-4D91-80A2-63794D953E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0315"/>
            <a:ext cx="4137419" cy="310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7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4CA2A74-DD3C-4801-8948-C3820F154FFE}"/>
              </a:ext>
            </a:extLst>
          </p:cNvPr>
          <p:cNvSpPr txBox="1"/>
          <p:nvPr/>
        </p:nvSpPr>
        <p:spPr>
          <a:xfrm>
            <a:off x="2202288" y="0"/>
            <a:ext cx="8669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Основные дисциплины, изучаемые по специальности</a:t>
            </a:r>
          </a:p>
        </p:txBody>
      </p:sp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xmlns="" id="{C50E2374-A40F-4F43-9BD8-9FE43AFFBE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6098012"/>
              </p:ext>
            </p:extLst>
          </p:nvPr>
        </p:nvGraphicFramePr>
        <p:xfrm>
          <a:off x="515155" y="719666"/>
          <a:ext cx="11449318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5307">
                  <a:extLst>
                    <a:ext uri="{9D8B030D-6E8A-4147-A177-3AD203B41FA5}">
                      <a16:colId xmlns:a16="http://schemas.microsoft.com/office/drawing/2014/main" xmlns="" val="4146490861"/>
                    </a:ext>
                  </a:extLst>
                </a:gridCol>
                <a:gridCol w="10844011">
                  <a:extLst>
                    <a:ext uri="{9D8B030D-6E8A-4147-A177-3AD203B41FA5}">
                      <a16:colId xmlns:a16="http://schemas.microsoft.com/office/drawing/2014/main" xmlns="" val="29985016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Название дисциплины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945417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Математическое моделирование радиотехнических устройств и систем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29657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Принципы и устройства приема, обработки сигналов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73313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Телекоммуникационные системы и сети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19447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Основы проектирования антенных систем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871627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Микроволновая техника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590504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Теория и техника радиолокации и радионавигации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13431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Радиотехнические системы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47809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Цифровое телерадиовещание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4484840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Защита информации в каналах связи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72895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Технология разработки прикладного программного обеспечения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525587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Защита информации в беспроводных сетях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181777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Прием, обработка и передача данных в информационно-телекоммуникационных системах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36095467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ru-RU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</a:rPr>
                        <a:t>Эффективные методы кодирования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3051270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984243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4256867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7627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00224"/>
              </p:ext>
            </p:extLst>
          </p:nvPr>
        </p:nvGraphicFramePr>
        <p:xfrm>
          <a:off x="154545" y="935696"/>
          <a:ext cx="11835686" cy="524273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595779">
                  <a:extLst>
                    <a:ext uri="{9D8B030D-6E8A-4147-A177-3AD203B41FA5}">
                      <a16:colId xmlns:a16="http://schemas.microsoft.com/office/drawing/2014/main" xmlns="" val="3610910927"/>
                    </a:ext>
                  </a:extLst>
                </a:gridCol>
                <a:gridCol w="1987960">
                  <a:extLst>
                    <a:ext uri="{9D8B030D-6E8A-4147-A177-3AD203B41FA5}">
                      <a16:colId xmlns:a16="http://schemas.microsoft.com/office/drawing/2014/main" xmlns="" val="2917024573"/>
                    </a:ext>
                  </a:extLst>
                </a:gridCol>
                <a:gridCol w="1987960">
                  <a:extLst>
                    <a:ext uri="{9D8B030D-6E8A-4147-A177-3AD203B41FA5}">
                      <a16:colId xmlns:a16="http://schemas.microsoft.com/office/drawing/2014/main" xmlns="" val="96801217"/>
                    </a:ext>
                  </a:extLst>
                </a:gridCol>
                <a:gridCol w="4551471">
                  <a:extLst>
                    <a:ext uri="{9D8B030D-6E8A-4147-A177-3AD203B41FA5}">
                      <a16:colId xmlns:a16="http://schemas.microsoft.com/office/drawing/2014/main" xmlns="" val="44396787"/>
                    </a:ext>
                  </a:extLst>
                </a:gridCol>
                <a:gridCol w="1712516">
                  <a:extLst>
                    <a:ext uri="{9D8B030D-6E8A-4147-A177-3AD203B41FA5}">
                      <a16:colId xmlns:a16="http://schemas.microsoft.com/office/drawing/2014/main" xmlns="" val="3363171616"/>
                    </a:ext>
                  </a:extLst>
                </a:gridCol>
              </a:tblGrid>
              <a:tr h="2108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Код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effectLst/>
                        </a:rPr>
                        <a:t>Уровень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Направление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3200" dirty="0">
                          <a:effectLst/>
                        </a:rPr>
                        <a:t>Профиль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dirty="0">
                          <a:solidFill>
                            <a:srgbClr val="000000"/>
                          </a:solidFill>
                        </a:rPr>
                        <a:t>Бюджет</a:t>
                      </a:r>
                      <a:endParaRPr lang="ru-RU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673377265"/>
                  </a:ext>
                </a:extLst>
              </a:tr>
              <a:tr h="10847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03.03.03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бакалавр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Радиофизика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/>
                        <a:t>Мобильные и робототехнические системы и программирование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979383380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11.03.01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бакалавр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Радиотехника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dirty="0"/>
                        <a:t>Радиофизика и цифровые технологии</a:t>
                      </a:r>
                      <a:endParaRPr lang="ru-RU" sz="24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93114078"/>
                  </a:ext>
                </a:extLst>
              </a:tr>
              <a:tr h="9525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0" kern="1200" dirty="0">
                          <a:solidFill>
                            <a:schemeClr val="dk1"/>
                          </a:solidFill>
                          <a:effectLst/>
                        </a:rPr>
                        <a:t>11.04.01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800" b="1" dirty="0">
                          <a:effectLst/>
                        </a:rPr>
                        <a:t>магистр.</a:t>
                      </a:r>
                      <a:endParaRPr lang="ru-RU" sz="2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kern="1200" dirty="0">
                          <a:solidFill>
                            <a:schemeClr val="dk1"/>
                          </a:solidFill>
                          <a:effectLst/>
                        </a:rPr>
                        <a:t>Радиотехника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0" kern="1200" dirty="0">
                          <a:solidFill>
                            <a:schemeClr val="dk1"/>
                          </a:solidFill>
                          <a:effectLst/>
                        </a:rPr>
                        <a:t>Радиотехнические средства обработки и защиты информации в каналах связи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ru-RU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0886035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85800" y="0"/>
            <a:ext cx="111261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Цифры приёма на бюджетные места в 2020 г.</a:t>
            </a:r>
          </a:p>
        </p:txBody>
      </p:sp>
    </p:spTree>
    <p:extLst>
      <p:ext uri="{BB962C8B-B14F-4D97-AF65-F5344CB8AC3E}">
        <p14:creationId xmlns:p14="http://schemas.microsoft.com/office/powerpoint/2010/main" val="11324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Картинки по запросу места трудоустройства радиотехников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" y="3517900"/>
            <a:ext cx="400812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места трудоустройства радиотехников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12" y="3962400"/>
            <a:ext cx="410966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Изображение выглядит как текст, компьютер&#10;&#10;Автоматически созданное описание">
            <a:extLst>
              <a:ext uri="{FF2B5EF4-FFF2-40B4-BE49-F238E27FC236}">
                <a16:creationId xmlns:a16="http://schemas.microsoft.com/office/drawing/2014/main" xmlns="" id="{AA52724A-D28B-4EFD-945F-DCA2BC3B4F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162" y="0"/>
            <a:ext cx="9126670" cy="347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53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821</Words>
  <Application>Microsoft Office PowerPoint</Application>
  <PresentationFormat>Широкоэкранный</PresentationFormat>
  <Paragraphs>165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Arial</vt:lpstr>
      <vt:lpstr>Calibri</vt:lpstr>
      <vt:lpstr>Calibri Light</vt:lpstr>
      <vt:lpstr>PT Sans</vt:lpstr>
      <vt:lpstr>Symbol</vt:lpstr>
      <vt:lpstr>Tahoma</vt:lpstr>
      <vt:lpstr>Times New Roman</vt:lpstr>
      <vt:lpstr>Wingdings</vt:lpstr>
      <vt:lpstr>Тема Office</vt:lpstr>
      <vt:lpstr>Кафедра радиофизики и электронных систем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Кафедра радиофизики и электронных систем</dc:title>
  <dc:creator>Пользователь Windows</dc:creator>
  <cp:lastModifiedBy>Кондратьева Татьяна Гаврильевна</cp:lastModifiedBy>
  <cp:revision>31</cp:revision>
  <dcterms:created xsi:type="dcterms:W3CDTF">2019-11-13T00:46:41Z</dcterms:created>
  <dcterms:modified xsi:type="dcterms:W3CDTF">2021-11-20T05:10:03Z</dcterms:modified>
</cp:coreProperties>
</file>