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2"/>
  </p:notesMasterIdLst>
  <p:sldIdLst>
    <p:sldId id="256" r:id="rId2"/>
    <p:sldId id="263" r:id="rId3"/>
    <p:sldId id="264" r:id="rId4"/>
    <p:sldId id="262" r:id="rId5"/>
    <p:sldId id="258" r:id="rId6"/>
    <p:sldId id="257" r:id="rId7"/>
    <p:sldId id="266" r:id="rId8"/>
    <p:sldId id="265" r:id="rId9"/>
    <p:sldId id="268" r:id="rId10"/>
    <p:sldId id="267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9FC0A92-E868-41F4-A135-4AB4E52872EA}">
          <p14:sldIdLst>
            <p14:sldId id="256"/>
            <p14:sldId id="263"/>
            <p14:sldId id="264"/>
            <p14:sldId id="262"/>
            <p14:sldId id="258"/>
            <p14:sldId id="257"/>
            <p14:sldId id="266"/>
            <p14:sldId id="265"/>
            <p14:sldId id="268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06" autoAdjust="0"/>
  </p:normalViewPr>
  <p:slideViewPr>
    <p:cSldViewPr snapToGrid="0">
      <p:cViewPr varScale="1">
        <p:scale>
          <a:sx n="60" d="100"/>
          <a:sy n="60" d="100"/>
        </p:scale>
        <p:origin x="-60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B9EC4-93E5-4826-9174-97D51257025C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D92C3-2423-4919-A7A2-7CA5E5E45F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7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2C3-2423-4919-A7A2-7CA5E5E45F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1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2A07253C-8A94-4E04-A6BC-5FE780DB4FDA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7FBE3DAE-8B9F-416A-ACDA-EB8BEDF39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DB3B-22EB-4A3C-86F8-CE59E4EB56A6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98CA-D964-47F7-A838-383B3E3AD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8020-2DFD-4639-BBEE-02D6D542DEB9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4744-7A38-42DD-B8E6-E05C50594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29CA-772B-4100-B343-91DD860AF414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F6B7-26C9-4A42-B4DB-79A1099DD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C77B-EEE0-48D1-B61E-EA27E17D0D1B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FD00-0A66-486F-B4E0-6A6984CC4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A508-0722-47BB-8CBA-7B4162E0788D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C5AA-9854-4912-AD63-7DE3CC52E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11A0-1FE9-4872-8014-557E75A0B08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6B0C1-22EC-46D8-B444-1D6709D95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BD27-9405-4AA2-BD16-A748BE9422CA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BDF0-AB1B-4737-ADF4-9A0B0F875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377D-5E4D-4D32-9FA2-D5933AD7FC62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6FB5-3A79-4AA6-80EA-20D6E5B28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2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FB9E085E-A08D-4584-8A36-DF2E4B1EC8C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FBE6A86-45F6-43FC-A7A0-7140E9181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5DD3D8B6-3A80-417C-975E-8C363B0342A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7A72989E-8B54-45E5-B45B-ECC0D9ED7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963C6B5-6BC3-4BBC-803D-3E25E49BCE45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D59B92-DF7E-4901-A6EB-F4F9C10A8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40978" y="1331903"/>
            <a:ext cx="7919351" cy="2648608"/>
          </a:xfrm>
        </p:spPr>
        <p:txBody>
          <a:bodyPr lIns="91440" tIns="45720" rIns="91440" bIns="45720" anchor="b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КАФЕДРА 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«ТЕОРЕТИЧЕСКАЯ ФИЗИКА»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ФИЗИКО-ТЕХНИЧЕСКОГО ИНСТИТУТА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3501" y="4655989"/>
            <a:ext cx="4897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E-mail</a:t>
            </a:r>
            <a:r>
              <a:rPr lang="ru-RU" sz="3200" b="1" dirty="0" smtClean="0"/>
              <a:t>: </a:t>
            </a:r>
            <a:r>
              <a:rPr lang="en-US" sz="3200" b="1" i="1" dirty="0" smtClean="0"/>
              <a:t>ktf-fti@mail.ru</a:t>
            </a:r>
          </a:p>
          <a:p>
            <a:r>
              <a:rPr lang="en-US" sz="3200" b="1" dirty="0" smtClean="0"/>
              <a:t>Instagram</a:t>
            </a:r>
            <a:r>
              <a:rPr lang="ru-RU" sz="3200" b="1" dirty="0" smtClean="0"/>
              <a:t>: </a:t>
            </a:r>
            <a:r>
              <a:rPr lang="en-US" sz="3200" b="1" i="1" dirty="0" smtClean="0"/>
              <a:t>@ktf_fti_svfu</a:t>
            </a:r>
            <a:endParaRPr lang="ru-RU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29710" y="641867"/>
            <a:ext cx="9695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ФГАОУ ВО Северо-Восточный федеральный университет имени М.К.Аммосова</a:t>
            </a:r>
            <a:endParaRPr lang="ru-RU" sz="2000" b="1" dirty="0"/>
          </a:p>
        </p:txBody>
      </p:sp>
      <p:pic>
        <p:nvPicPr>
          <p:cNvPr id="1026" name="Picture 2" descr="C:\Users\user\Downloads\Эмбл КТ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800" y="1095420"/>
            <a:ext cx="2696487" cy="25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8455" y="4345660"/>
            <a:ext cx="7078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ЖДЕМ ВАС!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2580" y="789490"/>
            <a:ext cx="79615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Физико-технический институт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г. Якутск, ул. Кулаковского 48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кафедра «Теоретическая физика»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кабинет 606, 601, </a:t>
            </a:r>
            <a:r>
              <a:rPr lang="ru-RU" sz="2800" b="1" dirty="0" err="1">
                <a:solidFill>
                  <a:srgbClr val="002060"/>
                </a:solidFill>
              </a:rPr>
              <a:t>к.т</a:t>
            </a:r>
            <a:r>
              <a:rPr lang="ru-RU" sz="2800" b="1" dirty="0">
                <a:solidFill>
                  <a:srgbClr val="002060"/>
                </a:solidFill>
              </a:rPr>
              <a:t>. 8(411)2-49-68-62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http</a:t>
            </a:r>
            <a:r>
              <a:rPr lang="ru-RU" sz="2800" b="1" dirty="0">
                <a:solidFill>
                  <a:srgbClr val="002060"/>
                </a:solidFill>
              </a:rPr>
              <a:t>://</a:t>
            </a:r>
            <a:r>
              <a:rPr lang="en-US" sz="2800" b="1" dirty="0">
                <a:solidFill>
                  <a:srgbClr val="002060"/>
                </a:solidFill>
              </a:rPr>
              <a:t>www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  <a:r>
              <a:rPr lang="en-US" sz="2800" b="1" dirty="0">
                <a:solidFill>
                  <a:srgbClr val="002060"/>
                </a:solidFill>
              </a:rPr>
              <a:t>s</a:t>
            </a:r>
            <a:r>
              <a:rPr lang="ru-RU" sz="2800" b="1" dirty="0">
                <a:solidFill>
                  <a:srgbClr val="002060"/>
                </a:solidFill>
              </a:rPr>
              <a:t>-</a:t>
            </a:r>
            <a:r>
              <a:rPr lang="en-US" sz="2800" b="1" dirty="0" err="1">
                <a:solidFill>
                  <a:srgbClr val="002060"/>
                </a:solidFill>
              </a:rPr>
              <a:t>vfu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  <a:r>
              <a:rPr lang="en-US" sz="2800" b="1" dirty="0" err="1">
                <a:solidFill>
                  <a:srgbClr val="002060"/>
                </a:solidFill>
              </a:rPr>
              <a:t>ru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E-mail: ktf-fti@mail.ru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Instagram</a:t>
            </a:r>
            <a:r>
              <a:rPr lang="en-US" sz="2800" b="1" dirty="0">
                <a:solidFill>
                  <a:srgbClr val="002060"/>
                </a:solidFill>
              </a:rPr>
              <a:t>: @</a:t>
            </a:r>
            <a:r>
              <a:rPr lang="en-US" sz="2800" b="1" dirty="0" err="1">
                <a:solidFill>
                  <a:srgbClr val="002060"/>
                </a:solidFill>
              </a:rPr>
              <a:t>ktf_fti_svfu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648" y="559648"/>
            <a:ext cx="762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ИЗ ИСТОРИИ КАФЕДРЫ…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648" y="882814"/>
            <a:ext cx="711024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/>
          </a:p>
          <a:p>
            <a:pPr algn="ctr"/>
            <a:r>
              <a:rPr lang="ru-RU" sz="2200" b="1" dirty="0" smtClean="0"/>
              <a:t>Кафедра </a:t>
            </a:r>
            <a:r>
              <a:rPr lang="ru-RU" sz="2200" b="1" dirty="0"/>
              <a:t>«Теоретическая физика» основана в 1959 г. </a:t>
            </a:r>
            <a:endParaRPr lang="ru-RU" sz="2200" b="1" dirty="0" smtClean="0"/>
          </a:p>
          <a:p>
            <a:pPr algn="just"/>
            <a:r>
              <a:rPr lang="ru-RU" sz="2200" dirty="0"/>
              <a:t>	</a:t>
            </a:r>
            <a:r>
              <a:rPr lang="ru-RU" sz="2200" b="1" dirty="0" smtClean="0"/>
              <a:t>С </a:t>
            </a:r>
            <a:r>
              <a:rPr lang="ru-RU" sz="2200" b="1" dirty="0"/>
              <a:t>1973 по 2015 год</a:t>
            </a:r>
            <a:r>
              <a:rPr lang="ru-RU" sz="2200" dirty="0"/>
              <a:t> кафедра обучал студентов по </a:t>
            </a:r>
            <a:r>
              <a:rPr lang="ru-RU" sz="2200" b="1" dirty="0"/>
              <a:t>специализации</a:t>
            </a:r>
            <a:r>
              <a:rPr lang="ru-RU" sz="2200" dirty="0"/>
              <a:t> </a:t>
            </a:r>
            <a:r>
              <a:rPr lang="ru-RU" sz="2200" b="1" dirty="0"/>
              <a:t>«Теоретическая физика», специальность «Физика».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/>
              <a:t>С 2011 года </a:t>
            </a:r>
            <a:r>
              <a:rPr lang="ru-RU" sz="2200" dirty="0"/>
              <a:t>проводит набор </a:t>
            </a:r>
            <a:r>
              <a:rPr lang="ru-RU" sz="2200" b="1" dirty="0"/>
              <a:t>бакалавров по направлению «Физика», профиль «</a:t>
            </a:r>
            <a:r>
              <a:rPr lang="ru-RU" sz="2200" b="1" i="1" dirty="0"/>
              <a:t>Фундаментальная физика</a:t>
            </a:r>
            <a:r>
              <a:rPr lang="ru-RU" sz="2200" b="1" dirty="0"/>
              <a:t>»</a:t>
            </a:r>
            <a:r>
              <a:rPr lang="ru-RU" sz="2200" dirty="0"/>
              <a:t>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 smtClean="0"/>
              <a:t>С </a:t>
            </a:r>
            <a:r>
              <a:rPr lang="ru-RU" sz="2200" b="1" dirty="0"/>
              <a:t>2016 года </a:t>
            </a:r>
            <a:r>
              <a:rPr lang="ru-RU" sz="2200" dirty="0" smtClean="0"/>
              <a:t>проводит </a:t>
            </a:r>
            <a:r>
              <a:rPr lang="ru-RU" sz="2200" dirty="0"/>
              <a:t>набор по </a:t>
            </a:r>
            <a:r>
              <a:rPr lang="ru-RU" sz="2200" b="1" dirty="0"/>
              <a:t>магистерской программе «</a:t>
            </a:r>
            <a:r>
              <a:rPr lang="ru-RU" sz="2200" b="1" i="1" dirty="0"/>
              <a:t>Теоретическая и математическая физика</a:t>
            </a:r>
            <a:r>
              <a:rPr lang="ru-RU" sz="2200" b="1" dirty="0"/>
              <a:t>».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/>
              <a:t>С 2019 года </a:t>
            </a:r>
            <a:r>
              <a:rPr lang="ru-RU" sz="2200" dirty="0" smtClean="0"/>
              <a:t>проводит </a:t>
            </a:r>
            <a:r>
              <a:rPr lang="ru-RU" sz="2200" dirty="0"/>
              <a:t>набор </a:t>
            </a:r>
            <a:r>
              <a:rPr lang="ru-RU" sz="2200" dirty="0" smtClean="0"/>
              <a:t>еще по двум </a:t>
            </a:r>
            <a:r>
              <a:rPr lang="ru-RU" sz="2200" b="1" dirty="0" smtClean="0"/>
              <a:t>магистерским программам: «</a:t>
            </a:r>
            <a:r>
              <a:rPr lang="ru-RU" sz="2200" b="1" i="1" dirty="0" smtClean="0"/>
              <a:t>Современные материалы в энергетике и возобновляемая энергия</a:t>
            </a:r>
            <a:r>
              <a:rPr lang="ru-RU" sz="2200" b="1" dirty="0" smtClean="0"/>
              <a:t>»; «</a:t>
            </a:r>
            <a:r>
              <a:rPr lang="ru-RU" sz="2200" b="1" i="1" dirty="0" smtClean="0"/>
              <a:t>Конвергенция: Наукоемкие технологии</a:t>
            </a:r>
            <a:r>
              <a:rPr lang="ru-RU" sz="2200" b="1" dirty="0" smtClean="0"/>
              <a:t>»</a:t>
            </a:r>
            <a:r>
              <a:rPr lang="ru-RU" sz="2200" dirty="0" smtClean="0"/>
              <a:t>. 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051" y="882814"/>
            <a:ext cx="2467138" cy="320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03021" y="4209420"/>
            <a:ext cx="27431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С 1993 года кафедрой заведует д</a:t>
            </a:r>
            <a:r>
              <a:rPr lang="ru-RU" sz="2000" b="1" dirty="0" smtClean="0"/>
              <a:t>. ф</a:t>
            </a:r>
            <a:r>
              <a:rPr lang="ru-RU" sz="2000" b="1" dirty="0"/>
              <a:t>. - м</a:t>
            </a:r>
            <a:r>
              <a:rPr lang="ru-RU" sz="2000" b="1" dirty="0" smtClean="0"/>
              <a:t>. н.,  </a:t>
            </a:r>
            <a:r>
              <a:rPr lang="ru-RU" sz="2000" b="1" dirty="0"/>
              <a:t>академик АН РС (Я) Юрий Михайлович Григорьев.</a:t>
            </a:r>
          </a:p>
        </p:txBody>
      </p:sp>
    </p:spTree>
    <p:extLst>
      <p:ext uri="{BB962C8B-B14F-4D97-AF65-F5344CB8AC3E}">
        <p14:creationId xmlns:p14="http://schemas.microsoft.com/office/powerpoint/2010/main" val="41952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2"/>
          <a:stretch/>
        </p:blipFill>
        <p:spPr bwMode="auto">
          <a:xfrm>
            <a:off x="1120985" y="856824"/>
            <a:ext cx="4307608" cy="299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993" y="646388"/>
            <a:ext cx="52972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Особенностью </a:t>
            </a:r>
            <a:r>
              <a:rPr lang="ru-RU" dirty="0"/>
              <a:t>нашего направления является углубленное изучение современных компьютерных технологий, высокий научно-методический уровень подготовки студентов. Студенты активно участвуют в различных конференциях, олимпиадах разного уровня. Становятся обладателями различных грантов (Президента РС(Я), РФ, академика Ларионова, ректора СВФУ и т.д</a:t>
            </a:r>
            <a:r>
              <a:rPr lang="ru-RU" dirty="0" smtClean="0"/>
              <a:t>.).В </a:t>
            </a:r>
            <a:r>
              <a:rPr lang="ru-RU" dirty="0"/>
              <a:t>обеспечении образовательного процесса принимают участие ИКФИА СО РАН, ИФТПС СО РАН, ИГДС СО РАН.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354" y="3852271"/>
            <a:ext cx="4964250" cy="222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0985" y="4087589"/>
            <a:ext cx="47595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Кафедра выпустила более 250 выпускников. 30 выпускников кафедры защитили диссертации (4 докторские, 26 кандидатские). С 2015 года кафедра проводит набор в магистратуру. Имеется возможность получения дипломов магистра физики СВФУ и университета Сержи-</a:t>
            </a:r>
            <a:r>
              <a:rPr lang="ru-RU" dirty="0" err="1"/>
              <a:t>Понтуаз</a:t>
            </a:r>
            <a:r>
              <a:rPr lang="ru-RU" dirty="0"/>
              <a:t> (Франция). </a:t>
            </a:r>
          </a:p>
        </p:txBody>
      </p:sp>
    </p:spTree>
    <p:extLst>
      <p:ext uri="{BB962C8B-B14F-4D97-AF65-F5344CB8AC3E}">
        <p14:creationId xmlns:p14="http://schemas.microsoft.com/office/powerpoint/2010/main" val="17118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3490" y="682492"/>
            <a:ext cx="92701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Наша кафедра проводит набор по направлениям:</a:t>
            </a:r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Бакалавриата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03.03.02 </a:t>
            </a:r>
            <a:r>
              <a:rPr lang="ru-RU" sz="2400" b="1" i="1" dirty="0">
                <a:solidFill>
                  <a:srgbClr val="002060"/>
                </a:solidFill>
              </a:rPr>
              <a:t>Физика (Фундаментальная </a:t>
            </a:r>
            <a:r>
              <a:rPr lang="ru-RU" sz="2400" b="1" i="1" dirty="0" smtClean="0">
                <a:solidFill>
                  <a:srgbClr val="002060"/>
                </a:solidFill>
              </a:rPr>
              <a:t>физика)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Магистратуры: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03.04.02 </a:t>
            </a:r>
            <a:r>
              <a:rPr lang="ru-RU" sz="2400" b="1" i="1" dirty="0">
                <a:solidFill>
                  <a:srgbClr val="002060"/>
                </a:solidFill>
              </a:rPr>
              <a:t>Физика (Теоретическая и математическая физика</a:t>
            </a:r>
            <a:r>
              <a:rPr lang="ru-RU" sz="2400" b="1" i="1" dirty="0" smtClean="0">
                <a:solidFill>
                  <a:srgbClr val="002060"/>
                </a:solidFill>
              </a:rPr>
              <a:t>)</a:t>
            </a:r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03.04.02 Физика (Современные материалы в энергетике и возобновляемая энергия (по программе двойного </a:t>
            </a:r>
            <a:r>
              <a:rPr lang="ru-RU" sz="2400" b="1" i="1" dirty="0" err="1">
                <a:solidFill>
                  <a:srgbClr val="002060"/>
                </a:solidFill>
              </a:rPr>
              <a:t>дипломирования</a:t>
            </a:r>
            <a:r>
              <a:rPr lang="ru-RU" sz="2400" b="1" i="1" dirty="0">
                <a:solidFill>
                  <a:srgbClr val="002060"/>
                </a:solidFill>
              </a:rPr>
              <a:t> с университетом Франции</a:t>
            </a:r>
            <a:r>
              <a:rPr lang="ru-RU" sz="2400" b="1" i="1" dirty="0" smtClean="0">
                <a:solidFill>
                  <a:srgbClr val="002060"/>
                </a:solidFill>
              </a:rPr>
              <a:t>)</a:t>
            </a:r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03.04.02 Физика (Конвергенция: Наукоемкие технологии (на </a:t>
            </a:r>
            <a:r>
              <a:rPr lang="ru-RU" sz="2400" b="1" i="1" dirty="0" smtClean="0">
                <a:solidFill>
                  <a:srgbClr val="002060"/>
                </a:solidFill>
              </a:rPr>
              <a:t>английском языке))</a:t>
            </a: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Аспирантуры: 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03.06.01 Физика и астрономия (Теоретическая физика</a:t>
            </a:r>
            <a:r>
              <a:rPr lang="ru-RU" sz="2400" b="1" i="1" dirty="0" smtClean="0">
                <a:solidFill>
                  <a:srgbClr val="002060"/>
                </a:solidFill>
              </a:rPr>
              <a:t>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45737" y="464847"/>
            <a:ext cx="9988550" cy="1143000"/>
          </a:xfrm>
        </p:spPr>
        <p:txBody>
          <a:bodyPr lIns="91440" tIns="45720" rIns="91440" bIns="45720"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Я БУДУ ИЗУЧАТЬ?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97723" y="1563061"/>
            <a:ext cx="10152993" cy="4175586"/>
          </a:xfrm>
        </p:spPr>
        <p:txBody>
          <a:bodyPr lIns="91440" tIns="45720" rIns="91440" bIns="45720"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Теоретическую</a:t>
            </a:r>
            <a:r>
              <a:rPr lang="ru-RU" b="1" baseline="0" dirty="0" smtClean="0">
                <a:solidFill>
                  <a:srgbClr val="002060"/>
                </a:solidFill>
              </a:rPr>
              <a:t> физику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Астрофизику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Гидрогазодинамику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Численные методы и математическое моделирование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Методы математической физики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Теорию и методику обучения физике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4150" y="151067"/>
            <a:ext cx="10515600" cy="1325563"/>
          </a:xfrm>
        </p:spPr>
        <p:txBody>
          <a:bodyPr lIns="91440" tIns="45720" rIns="91440" bIns="45720"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ЧЕМУ Я НАУЧУСЬ?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9351" y="1324302"/>
            <a:ext cx="10389475" cy="4903075"/>
          </a:xfrm>
        </p:spPr>
        <p:txBody>
          <a:bodyPr lIns="91440" tIns="45720" rIns="91440" bIns="45720"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методам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исследований,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и планировать физические исследования;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проводить и обработать полученные результаты научных исследований;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научной литературой с использованием новых информационных технологий;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участвовать в научных семинарах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конференциях;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оформлять научные статьи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отчеты;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проводить учебные занятия;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662" y="756745"/>
            <a:ext cx="917553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ТРУДОУСТРОЙСТВО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sz="2400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Выпускники </a:t>
            </a:r>
            <a:r>
              <a:rPr lang="ru-RU" sz="2400" b="1" dirty="0">
                <a:solidFill>
                  <a:srgbClr val="002060"/>
                </a:solidFill>
              </a:rPr>
              <a:t>кафедры трудоустраиваются в образовательных, научных, производственных и других учреждениях и организациях. Много выпускников кафедры стали авторитетными специалистами в госучреждениях, в различных отраслях народного хозяйства РС (Я</a:t>
            </a:r>
            <a:r>
              <a:rPr lang="ru-RU" sz="2400" b="1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Закончив обучение на нашей кафедре сможете работать: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научным сотрудником</a:t>
            </a: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преподавателем</a:t>
            </a: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инженером</a:t>
            </a: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программистом</a:t>
            </a: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 и т.д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3393" y="1818823"/>
            <a:ext cx="84660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C00000"/>
                </a:solidFill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Вступительные </a:t>
            </a:r>
            <a:r>
              <a:rPr lang="ru-RU" sz="2400" b="1" dirty="0">
                <a:solidFill>
                  <a:srgbClr val="C00000"/>
                </a:solidFill>
              </a:rPr>
              <a:t>испытания</a:t>
            </a:r>
            <a:r>
              <a:rPr lang="ru-RU" sz="2400" b="1" dirty="0">
                <a:solidFill>
                  <a:srgbClr val="002060"/>
                </a:solidFill>
              </a:rPr>
              <a:t> для </a:t>
            </a:r>
            <a:r>
              <a:rPr lang="ru-RU" sz="2400" b="1" dirty="0" smtClean="0">
                <a:solidFill>
                  <a:srgbClr val="002060"/>
                </a:solidFill>
              </a:rPr>
              <a:t>поступающих (минимальное </a:t>
            </a:r>
            <a:r>
              <a:rPr lang="ru-RU" sz="2400" b="1" dirty="0">
                <a:solidFill>
                  <a:srgbClr val="002060"/>
                </a:solidFill>
              </a:rPr>
              <a:t>количество </a:t>
            </a:r>
            <a:r>
              <a:rPr lang="ru-RU" sz="2400" b="1" dirty="0" smtClean="0">
                <a:solidFill>
                  <a:srgbClr val="002060"/>
                </a:solidFill>
              </a:rPr>
              <a:t>баллов) в 2022г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	- бакалавриат</a:t>
            </a:r>
            <a:endParaRPr lang="ru-RU" sz="24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FF0000"/>
                </a:solidFill>
              </a:rPr>
              <a:t>Физика - </a:t>
            </a:r>
            <a:r>
              <a:rPr lang="ru-RU" sz="2400" b="1" i="1" dirty="0" smtClean="0">
                <a:solidFill>
                  <a:srgbClr val="FF0000"/>
                </a:solidFill>
              </a:rPr>
              <a:t>39 </a:t>
            </a:r>
            <a:endParaRPr lang="ru-RU" sz="2400" dirty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FF0000"/>
                </a:solidFill>
              </a:rPr>
              <a:t>Математика (</a:t>
            </a:r>
            <a:r>
              <a:rPr lang="ru-RU" sz="2400" b="1" i="1" dirty="0" smtClean="0">
                <a:solidFill>
                  <a:srgbClr val="FF0000"/>
                </a:solidFill>
              </a:rPr>
              <a:t>проф.)</a:t>
            </a:r>
            <a:r>
              <a:rPr lang="en-US" sz="2400" b="1" i="1" dirty="0" smtClean="0">
                <a:solidFill>
                  <a:srgbClr val="FF0000"/>
                </a:solidFill>
              </a:rPr>
              <a:t>/ </a:t>
            </a:r>
            <a:r>
              <a:rPr lang="ru-RU" sz="2400" b="1" i="1" dirty="0" smtClean="0">
                <a:solidFill>
                  <a:srgbClr val="FF0000"/>
                </a:solidFill>
              </a:rPr>
              <a:t>информатика и ИКТ – 39</a:t>
            </a:r>
            <a:r>
              <a:rPr lang="en-US" sz="2400" b="1" i="1" dirty="0" smtClean="0">
                <a:solidFill>
                  <a:srgbClr val="FF0000"/>
                </a:solidFill>
              </a:rPr>
              <a:t>/44</a:t>
            </a:r>
            <a:r>
              <a:rPr lang="ru-RU" sz="2400" b="1" i="1" dirty="0" smtClean="0">
                <a:solidFill>
                  <a:srgbClr val="FF0000"/>
                </a:solidFill>
              </a:rPr>
              <a:t> 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</a:rPr>
              <a:t>Русский язык – 40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	</a:t>
            </a:r>
            <a:endParaRPr lang="ru-RU" sz="22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3034" y="1482154"/>
            <a:ext cx="84976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Количество мест </a:t>
            </a:r>
            <a:r>
              <a:rPr lang="ru-RU" sz="2400" b="1" dirty="0">
                <a:solidFill>
                  <a:srgbClr val="002060"/>
                </a:solidFill>
              </a:rPr>
              <a:t>для приема по очной </a:t>
            </a:r>
            <a:r>
              <a:rPr lang="ru-RU" sz="2400" b="1" dirty="0" smtClean="0">
                <a:solidFill>
                  <a:srgbClr val="002060"/>
                </a:solidFill>
              </a:rPr>
              <a:t>форме </a:t>
            </a:r>
            <a:r>
              <a:rPr lang="ru-RU" sz="2400" b="1" dirty="0" smtClean="0">
                <a:solidFill>
                  <a:srgbClr val="002060"/>
                </a:solidFill>
              </a:rPr>
              <a:t>2022г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endParaRPr lang="ru-RU" sz="2400" b="1" dirty="0">
              <a:solidFill>
                <a:srgbClr val="00206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на </a:t>
            </a:r>
            <a:r>
              <a:rPr lang="ru-RU" sz="2400" b="1" dirty="0">
                <a:solidFill>
                  <a:srgbClr val="002060"/>
                </a:solidFill>
              </a:rPr>
              <a:t>местах в рамках КЦП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     03.03.02 </a:t>
            </a:r>
            <a:r>
              <a:rPr lang="ru-RU" sz="2400" b="1" i="1" dirty="0">
                <a:solidFill>
                  <a:srgbClr val="002060"/>
                </a:solidFill>
              </a:rPr>
              <a:t>Физика (Фундаментальная физика; Медицинская физика) </a:t>
            </a:r>
            <a:r>
              <a:rPr lang="en-US" sz="2400" b="1" i="1" dirty="0">
                <a:solidFill>
                  <a:srgbClr val="002060"/>
                </a:solidFill>
              </a:rPr>
              <a:t>– </a:t>
            </a:r>
            <a:r>
              <a:rPr lang="ru-RU" sz="2400" b="1" i="1" dirty="0" smtClean="0">
                <a:solidFill>
                  <a:srgbClr val="FF0000"/>
                </a:solidFill>
              </a:rPr>
              <a:t>42</a:t>
            </a:r>
            <a:endParaRPr lang="ru-RU" sz="2400" b="1" i="1" dirty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    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на </a:t>
            </a:r>
            <a:r>
              <a:rPr lang="ru-RU" sz="2400" b="1" dirty="0">
                <a:solidFill>
                  <a:srgbClr val="002060"/>
                </a:solidFill>
              </a:rPr>
              <a:t>места по ДОПОУ: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        03.03.02 </a:t>
            </a:r>
            <a:r>
              <a:rPr lang="ru-RU" sz="2400" b="1" i="1" dirty="0">
                <a:solidFill>
                  <a:srgbClr val="002060"/>
                </a:solidFill>
              </a:rPr>
              <a:t>Физика (Фундаментальная физика; Медицинская физика) </a:t>
            </a:r>
            <a:r>
              <a:rPr lang="en-US" sz="2400" b="1" i="1" dirty="0">
                <a:solidFill>
                  <a:srgbClr val="002060"/>
                </a:solidFill>
              </a:rPr>
              <a:t>– </a:t>
            </a:r>
            <a:r>
              <a:rPr lang="ru-RU" sz="2400" b="1" i="1" dirty="0" smtClean="0">
                <a:solidFill>
                  <a:srgbClr val="FF0000"/>
                </a:solidFill>
              </a:rPr>
              <a:t>2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372</TotalTime>
  <Words>327</Words>
  <Application>Microsoft Office PowerPoint</Application>
  <PresentationFormat>Произвольный</PresentationFormat>
  <Paragraphs>75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КАФЕДРА  «ТЕОРЕТИЧЕСКАЯ ФИЗИКА»  ФИЗИКО-ТЕХНИЧЕСКОГО ИНСТИТУТА </vt:lpstr>
      <vt:lpstr>Презентация PowerPoint</vt:lpstr>
      <vt:lpstr>Презентация PowerPoint</vt:lpstr>
      <vt:lpstr>Презентация PowerPoint</vt:lpstr>
      <vt:lpstr>ЧТО Я БУДУ ИЗУЧАТЬ?</vt:lpstr>
      <vt:lpstr>ЧЕМУ Я НАУЧУСЬ?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Зарубежное регионоведение (Американские исследования) 41.03.01</dc:title>
  <dc:creator>Lena</dc:creator>
  <cp:lastModifiedBy>user</cp:lastModifiedBy>
  <cp:revision>33</cp:revision>
  <dcterms:created xsi:type="dcterms:W3CDTF">2020-09-21T04:54:22Z</dcterms:created>
  <dcterms:modified xsi:type="dcterms:W3CDTF">2021-11-18T02:30:47Z</dcterms:modified>
</cp:coreProperties>
</file>