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9FCD1C-A5E6-42D1-8D7F-F0543EB567F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D77BB6-637F-427F-8145-93D2ABCA09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24612" y="20461"/>
            <a:ext cx="3303572" cy="1968379"/>
            <a:chOff x="144" y="291"/>
            <a:chExt cx="5400" cy="445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1326" y="3933"/>
              <a:ext cx="3072" cy="810"/>
            </a:xfrm>
            <a:prstGeom prst="ribbon2">
              <a:avLst>
                <a:gd name="adj1" fmla="val 12468"/>
                <a:gd name="adj2" fmla="val 71491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740" y="3939"/>
              <a:ext cx="222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c" charset="-52"/>
                </a:rPr>
                <a:t>Кафедра «Электроснабжение»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44" y="291"/>
              <a:ext cx="5400" cy="3480"/>
              <a:chOff x="144" y="291"/>
              <a:chExt cx="5400" cy="3480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3486" y="885"/>
                <a:ext cx="2058" cy="2388"/>
                <a:chOff x="3924" y="1641"/>
                <a:chExt cx="2058" cy="2388"/>
              </a:xfrm>
            </p:grpSpPr>
            <p:sp>
              <p:nvSpPr>
                <p:cNvPr id="107" name="Freeform 13"/>
                <p:cNvSpPr>
                  <a:spLocks/>
                </p:cNvSpPr>
                <p:nvPr/>
              </p:nvSpPr>
              <p:spPr bwMode="auto">
                <a:xfrm>
                  <a:off x="3930" y="1641"/>
                  <a:ext cx="2052" cy="2388"/>
                </a:xfrm>
                <a:custGeom>
                  <a:avLst/>
                  <a:gdLst>
                    <a:gd name="T0" fmla="*/ 0 w 2658"/>
                    <a:gd name="T1" fmla="*/ 1998 h 2388"/>
                    <a:gd name="T2" fmla="*/ 0 w 2658"/>
                    <a:gd name="T3" fmla="*/ 0 h 2388"/>
                    <a:gd name="T4" fmla="*/ 2448 w 2658"/>
                    <a:gd name="T5" fmla="*/ 978 h 2388"/>
                    <a:gd name="T6" fmla="*/ 2658 w 2658"/>
                    <a:gd name="T7" fmla="*/ 2388 h 2388"/>
                    <a:gd name="T8" fmla="*/ 0 w 2658"/>
                    <a:gd name="T9" fmla="*/ 1998 h 2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58" h="2388">
                      <a:moveTo>
                        <a:pt x="0" y="1998"/>
                      </a:moveTo>
                      <a:lnTo>
                        <a:pt x="0" y="0"/>
                      </a:lnTo>
                      <a:lnTo>
                        <a:pt x="2448" y="978"/>
                      </a:lnTo>
                      <a:lnTo>
                        <a:pt x="2658" y="2388"/>
                      </a:lnTo>
                      <a:lnTo>
                        <a:pt x="0" y="19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Line 14"/>
                <p:cNvSpPr>
                  <a:spLocks noChangeShapeType="1"/>
                </p:cNvSpPr>
                <p:nvPr/>
              </p:nvSpPr>
              <p:spPr bwMode="auto">
                <a:xfrm>
                  <a:off x="3924" y="2421"/>
                  <a:ext cx="1950" cy="7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Line 15"/>
                <p:cNvSpPr>
                  <a:spLocks noChangeShapeType="1"/>
                </p:cNvSpPr>
                <p:nvPr/>
              </p:nvSpPr>
              <p:spPr bwMode="auto">
                <a:xfrm>
                  <a:off x="3930" y="2997"/>
                  <a:ext cx="1992" cy="5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Freeform 16"/>
                <p:cNvSpPr>
                  <a:spLocks/>
                </p:cNvSpPr>
                <p:nvPr/>
              </p:nvSpPr>
              <p:spPr bwMode="auto">
                <a:xfrm>
                  <a:off x="3942" y="2991"/>
                  <a:ext cx="2028" cy="1026"/>
                </a:xfrm>
                <a:custGeom>
                  <a:avLst/>
                  <a:gdLst>
                    <a:gd name="T0" fmla="*/ 0 w 2046"/>
                    <a:gd name="T1" fmla="*/ 648 h 1038"/>
                    <a:gd name="T2" fmla="*/ 0 w 2046"/>
                    <a:gd name="T3" fmla="*/ 0 h 1038"/>
                    <a:gd name="T4" fmla="*/ 2004 w 2046"/>
                    <a:gd name="T5" fmla="*/ 588 h 1038"/>
                    <a:gd name="T6" fmla="*/ 2046 w 2046"/>
                    <a:gd name="T7" fmla="*/ 1038 h 1038"/>
                    <a:gd name="T8" fmla="*/ 0 w 2046"/>
                    <a:gd name="T9" fmla="*/ 648 h 1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6" h="1038">
                      <a:moveTo>
                        <a:pt x="0" y="648"/>
                      </a:moveTo>
                      <a:lnTo>
                        <a:pt x="0" y="0"/>
                      </a:lnTo>
                      <a:lnTo>
                        <a:pt x="2004" y="588"/>
                      </a:lnTo>
                      <a:lnTo>
                        <a:pt x="2046" y="1038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Freeform 17"/>
                <p:cNvSpPr>
                  <a:spLocks/>
                </p:cNvSpPr>
                <p:nvPr/>
              </p:nvSpPr>
              <p:spPr bwMode="auto">
                <a:xfrm>
                  <a:off x="3930" y="2373"/>
                  <a:ext cx="2004" cy="1194"/>
                </a:xfrm>
                <a:custGeom>
                  <a:avLst/>
                  <a:gdLst>
                    <a:gd name="T0" fmla="*/ 0 w 2004"/>
                    <a:gd name="T1" fmla="*/ 576 h 1152"/>
                    <a:gd name="T2" fmla="*/ 0 w 2004"/>
                    <a:gd name="T3" fmla="*/ 0 h 1152"/>
                    <a:gd name="T4" fmla="*/ 1944 w 2004"/>
                    <a:gd name="T5" fmla="*/ 714 h 1152"/>
                    <a:gd name="T6" fmla="*/ 2004 w 2004"/>
                    <a:gd name="T7" fmla="*/ 1152 h 1152"/>
                    <a:gd name="T8" fmla="*/ 0 w 2004"/>
                    <a:gd name="T9" fmla="*/ 576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4" h="1152">
                      <a:moveTo>
                        <a:pt x="0" y="576"/>
                      </a:moveTo>
                      <a:lnTo>
                        <a:pt x="0" y="0"/>
                      </a:lnTo>
                      <a:lnTo>
                        <a:pt x="1944" y="714"/>
                      </a:lnTo>
                      <a:lnTo>
                        <a:pt x="2004" y="1152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144" y="921"/>
                <a:ext cx="2082" cy="2388"/>
                <a:chOff x="382" y="1017"/>
                <a:chExt cx="2082" cy="2388"/>
              </a:xfrm>
            </p:grpSpPr>
            <p:sp>
              <p:nvSpPr>
                <p:cNvPr id="102" name="Freeform 19"/>
                <p:cNvSpPr>
                  <a:spLocks/>
                </p:cNvSpPr>
                <p:nvPr/>
              </p:nvSpPr>
              <p:spPr bwMode="auto">
                <a:xfrm flipH="1">
                  <a:off x="382" y="1017"/>
                  <a:ext cx="2082" cy="2388"/>
                </a:xfrm>
                <a:custGeom>
                  <a:avLst/>
                  <a:gdLst>
                    <a:gd name="T0" fmla="*/ 0 w 2658"/>
                    <a:gd name="T1" fmla="*/ 1998 h 2388"/>
                    <a:gd name="T2" fmla="*/ 0 w 2658"/>
                    <a:gd name="T3" fmla="*/ 0 h 2388"/>
                    <a:gd name="T4" fmla="*/ 2448 w 2658"/>
                    <a:gd name="T5" fmla="*/ 978 h 2388"/>
                    <a:gd name="T6" fmla="*/ 2658 w 2658"/>
                    <a:gd name="T7" fmla="*/ 2388 h 2388"/>
                    <a:gd name="T8" fmla="*/ 0 w 2658"/>
                    <a:gd name="T9" fmla="*/ 1998 h 2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58" h="2388">
                      <a:moveTo>
                        <a:pt x="0" y="1998"/>
                      </a:moveTo>
                      <a:lnTo>
                        <a:pt x="0" y="0"/>
                      </a:lnTo>
                      <a:lnTo>
                        <a:pt x="2448" y="978"/>
                      </a:lnTo>
                      <a:lnTo>
                        <a:pt x="2658" y="2388"/>
                      </a:lnTo>
                      <a:lnTo>
                        <a:pt x="0" y="1998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Freeform 20"/>
                <p:cNvSpPr>
                  <a:spLocks/>
                </p:cNvSpPr>
                <p:nvPr/>
              </p:nvSpPr>
              <p:spPr bwMode="auto">
                <a:xfrm>
                  <a:off x="388" y="2805"/>
                  <a:ext cx="2070" cy="588"/>
                </a:xfrm>
                <a:custGeom>
                  <a:avLst/>
                  <a:gdLst>
                    <a:gd name="T0" fmla="*/ 0 w 2664"/>
                    <a:gd name="T1" fmla="*/ 594 h 594"/>
                    <a:gd name="T2" fmla="*/ 18 w 2664"/>
                    <a:gd name="T3" fmla="*/ 486 h 594"/>
                    <a:gd name="T4" fmla="*/ 2664 w 2664"/>
                    <a:gd name="T5" fmla="*/ 0 h 594"/>
                    <a:gd name="T6" fmla="*/ 2664 w 2664"/>
                    <a:gd name="T7" fmla="*/ 210 h 594"/>
                    <a:gd name="T8" fmla="*/ 0 w 2664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64" h="594">
                      <a:moveTo>
                        <a:pt x="0" y="594"/>
                      </a:moveTo>
                      <a:lnTo>
                        <a:pt x="18" y="486"/>
                      </a:lnTo>
                      <a:lnTo>
                        <a:pt x="2664" y="0"/>
                      </a:lnTo>
                      <a:lnTo>
                        <a:pt x="2664" y="210"/>
                      </a:lnTo>
                      <a:lnTo>
                        <a:pt x="0" y="594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Freeform 21"/>
                <p:cNvSpPr>
                  <a:spLocks/>
                </p:cNvSpPr>
                <p:nvPr/>
              </p:nvSpPr>
              <p:spPr bwMode="auto">
                <a:xfrm>
                  <a:off x="400" y="2643"/>
                  <a:ext cx="2064" cy="654"/>
                </a:xfrm>
                <a:custGeom>
                  <a:avLst/>
                  <a:gdLst>
                    <a:gd name="T0" fmla="*/ 0 w 2652"/>
                    <a:gd name="T1" fmla="*/ 654 h 654"/>
                    <a:gd name="T2" fmla="*/ 18 w 2652"/>
                    <a:gd name="T3" fmla="*/ 546 h 654"/>
                    <a:gd name="T4" fmla="*/ 2652 w 2652"/>
                    <a:gd name="T5" fmla="*/ 0 h 654"/>
                    <a:gd name="T6" fmla="*/ 2652 w 2652"/>
                    <a:gd name="T7" fmla="*/ 162 h 654"/>
                    <a:gd name="T8" fmla="*/ 0 w 2652"/>
                    <a:gd name="T9" fmla="*/ 654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52" h="654">
                      <a:moveTo>
                        <a:pt x="0" y="654"/>
                      </a:moveTo>
                      <a:lnTo>
                        <a:pt x="18" y="546"/>
                      </a:lnTo>
                      <a:lnTo>
                        <a:pt x="2652" y="0"/>
                      </a:lnTo>
                      <a:lnTo>
                        <a:pt x="2652" y="162"/>
                      </a:lnTo>
                      <a:lnTo>
                        <a:pt x="0" y="6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Freeform 22"/>
                <p:cNvSpPr>
                  <a:spLocks/>
                </p:cNvSpPr>
                <p:nvPr/>
              </p:nvSpPr>
              <p:spPr bwMode="auto">
                <a:xfrm>
                  <a:off x="412" y="2457"/>
                  <a:ext cx="2052" cy="729"/>
                </a:xfrm>
                <a:custGeom>
                  <a:avLst/>
                  <a:gdLst>
                    <a:gd name="T0" fmla="*/ 0 w 2634"/>
                    <a:gd name="T1" fmla="*/ 732 h 732"/>
                    <a:gd name="T2" fmla="*/ 18 w 2634"/>
                    <a:gd name="T3" fmla="*/ 630 h 732"/>
                    <a:gd name="T4" fmla="*/ 2634 w 2634"/>
                    <a:gd name="T5" fmla="*/ 0 h 732"/>
                    <a:gd name="T6" fmla="*/ 2634 w 2634"/>
                    <a:gd name="T7" fmla="*/ 192 h 732"/>
                    <a:gd name="T8" fmla="*/ 0 w 2634"/>
                    <a:gd name="T9" fmla="*/ 732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4" h="732">
                      <a:moveTo>
                        <a:pt x="0" y="732"/>
                      </a:moveTo>
                      <a:lnTo>
                        <a:pt x="18" y="630"/>
                      </a:lnTo>
                      <a:lnTo>
                        <a:pt x="2634" y="0"/>
                      </a:lnTo>
                      <a:lnTo>
                        <a:pt x="2634" y="192"/>
                      </a:lnTo>
                      <a:lnTo>
                        <a:pt x="0" y="7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Oval 23"/>
                <p:cNvSpPr>
                  <a:spLocks noChangeArrowheads="1"/>
                </p:cNvSpPr>
                <p:nvPr/>
              </p:nvSpPr>
              <p:spPr bwMode="auto">
                <a:xfrm rot="602961">
                  <a:off x="1245" y="1965"/>
                  <a:ext cx="234" cy="3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1776" y="291"/>
                <a:ext cx="2124" cy="3480"/>
                <a:chOff x="2014" y="387"/>
                <a:chExt cx="2124" cy="3480"/>
              </a:xfrm>
            </p:grpSpPr>
            <p:grpSp>
              <p:nvGrpSpPr>
                <p:cNvPr id="11" name="Group 25"/>
                <p:cNvGrpSpPr>
                  <a:grpSpLocks/>
                </p:cNvGrpSpPr>
                <p:nvPr/>
              </p:nvGrpSpPr>
              <p:grpSpPr bwMode="auto">
                <a:xfrm>
                  <a:off x="2014" y="387"/>
                  <a:ext cx="2124" cy="3480"/>
                  <a:chOff x="2900" y="1287"/>
                  <a:chExt cx="3700" cy="5400"/>
                </a:xfrm>
              </p:grpSpPr>
              <p:sp>
                <p:nvSpPr>
                  <p:cNvPr id="100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900" y="1287"/>
                    <a:ext cx="3700" cy="5400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1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1557"/>
                    <a:ext cx="3294" cy="4860"/>
                  </a:xfrm>
                  <a:prstGeom prst="diamond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8"/>
                <p:cNvGrpSpPr>
                  <a:grpSpLocks/>
                </p:cNvGrpSpPr>
                <p:nvPr/>
              </p:nvGrpSpPr>
              <p:grpSpPr bwMode="auto">
                <a:xfrm rot="2730655">
                  <a:off x="3026" y="2729"/>
                  <a:ext cx="153" cy="309"/>
                  <a:chOff x="7558" y="2907"/>
                  <a:chExt cx="882" cy="2220"/>
                </a:xfrm>
              </p:grpSpPr>
              <p:sp>
                <p:nvSpPr>
                  <p:cNvPr id="98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966" y="2907"/>
                    <a:ext cx="180" cy="222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9" name="AutoShape 30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7840" y="2703"/>
                    <a:ext cx="318" cy="882"/>
                  </a:xfrm>
                  <a:prstGeom prst="flowChartManualInpu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31"/>
                <p:cNvGrpSpPr>
                  <a:grpSpLocks/>
                </p:cNvGrpSpPr>
                <p:nvPr/>
              </p:nvGrpSpPr>
              <p:grpSpPr bwMode="auto">
                <a:xfrm>
                  <a:off x="2884" y="2715"/>
                  <a:ext cx="163" cy="338"/>
                  <a:chOff x="2878" y="2701"/>
                  <a:chExt cx="163" cy="338"/>
                </a:xfrm>
              </p:grpSpPr>
              <p:sp>
                <p:nvSpPr>
                  <p:cNvPr id="95" name="Rectangle 32"/>
                  <p:cNvSpPr>
                    <a:spLocks noChangeArrowheads="1"/>
                  </p:cNvSpPr>
                  <p:nvPr/>
                </p:nvSpPr>
                <p:spPr bwMode="auto">
                  <a:xfrm rot="18932823" flipH="1">
                    <a:off x="3003" y="2701"/>
                    <a:ext cx="38" cy="33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33"/>
                  <p:cNvSpPr>
                    <a:spLocks noChangeArrowheads="1"/>
                  </p:cNvSpPr>
                  <p:nvPr/>
                </p:nvSpPr>
                <p:spPr bwMode="auto">
                  <a:xfrm rot="-8067177" flipH="1" flipV="1">
                    <a:off x="2921" y="2708"/>
                    <a:ext cx="27" cy="113"/>
                  </a:xfrm>
                  <a:prstGeom prst="flowChartManualInpu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34"/>
                  <p:cNvSpPr>
                    <a:spLocks noChangeArrowheads="1"/>
                  </p:cNvSpPr>
                  <p:nvPr/>
                </p:nvSpPr>
                <p:spPr bwMode="auto">
                  <a:xfrm rot="2732823" flipH="1">
                    <a:off x="2956" y="2747"/>
                    <a:ext cx="27" cy="113"/>
                  </a:xfrm>
                  <a:prstGeom prst="flowChartManualInpu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5"/>
                <p:cNvGrpSpPr>
                  <a:grpSpLocks/>
                </p:cNvGrpSpPr>
                <p:nvPr/>
              </p:nvGrpSpPr>
              <p:grpSpPr bwMode="auto">
                <a:xfrm>
                  <a:off x="2267" y="1446"/>
                  <a:ext cx="1553" cy="1592"/>
                  <a:chOff x="3341" y="3024"/>
                  <a:chExt cx="2705" cy="2469"/>
                </a:xfrm>
              </p:grpSpPr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3634" y="3024"/>
                    <a:ext cx="2217" cy="1991"/>
                    <a:chOff x="3634" y="3024"/>
                    <a:chExt cx="2217" cy="1991"/>
                  </a:xfrm>
                </p:grpSpPr>
                <p:grpSp>
                  <p:nvGrpSpPr>
                    <p:cNvPr id="71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48" y="4443"/>
                      <a:ext cx="1398" cy="456"/>
                      <a:chOff x="9856" y="4857"/>
                      <a:chExt cx="1080" cy="396"/>
                    </a:xfrm>
                  </p:grpSpPr>
                  <p:grpSp>
                    <p:nvGrpSpPr>
                      <p:cNvPr id="91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868" y="4857"/>
                        <a:ext cx="1056" cy="396"/>
                        <a:chOff x="9868" y="4857"/>
                        <a:chExt cx="2496" cy="516"/>
                      </a:xfrm>
                    </p:grpSpPr>
                    <p:sp>
                      <p:nvSpPr>
                        <p:cNvPr id="93" name="Arc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86" y="4857"/>
                          <a:ext cx="1278" cy="51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4" name="Arc 4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868" y="4863"/>
                          <a:ext cx="1278" cy="51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92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856" y="5247"/>
                        <a:ext cx="1080" cy="0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2" name="Line 42"/>
                    <p:cNvSpPr>
                      <a:spLocks noChangeShapeType="1"/>
                    </p:cNvSpPr>
                    <p:nvPr/>
                  </p:nvSpPr>
                  <p:spPr bwMode="auto">
                    <a:xfrm rot="893904" flipV="1">
                      <a:off x="4943" y="3523"/>
                      <a:ext cx="546" cy="14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Line 43"/>
                    <p:cNvSpPr>
                      <a:spLocks noChangeShapeType="1"/>
                    </p:cNvSpPr>
                    <p:nvPr/>
                  </p:nvSpPr>
                  <p:spPr bwMode="auto">
                    <a:xfrm rot="-893904" flipH="1" flipV="1">
                      <a:off x="4024" y="3519"/>
                      <a:ext cx="546" cy="14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Line 44"/>
                    <p:cNvSpPr>
                      <a:spLocks noChangeShapeType="1"/>
                    </p:cNvSpPr>
                    <p:nvPr/>
                  </p:nvSpPr>
                  <p:spPr bwMode="auto">
                    <a:xfrm rot="-893904" flipH="1" flipV="1">
                      <a:off x="3742" y="3915"/>
                      <a:ext cx="854" cy="10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Line 45"/>
                    <p:cNvSpPr>
                      <a:spLocks noChangeShapeType="1"/>
                    </p:cNvSpPr>
                    <p:nvPr/>
                  </p:nvSpPr>
                  <p:spPr bwMode="auto">
                    <a:xfrm rot="-893904" flipH="1" flipV="1">
                      <a:off x="3634" y="4341"/>
                      <a:ext cx="1014" cy="67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2" y="3279"/>
                      <a:ext cx="462" cy="16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82" y="3273"/>
                      <a:ext cx="462" cy="16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Line 48"/>
                    <p:cNvSpPr>
                      <a:spLocks noChangeShapeType="1"/>
                    </p:cNvSpPr>
                    <p:nvPr/>
                  </p:nvSpPr>
                  <p:spPr bwMode="auto">
                    <a:xfrm rot="893904" flipV="1">
                      <a:off x="4884" y="3949"/>
                      <a:ext cx="854" cy="10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Line 49"/>
                    <p:cNvSpPr>
                      <a:spLocks noChangeShapeType="1"/>
                    </p:cNvSpPr>
                    <p:nvPr/>
                  </p:nvSpPr>
                  <p:spPr bwMode="auto">
                    <a:xfrm rot="893904" flipV="1">
                      <a:off x="4837" y="4342"/>
                      <a:ext cx="1014" cy="67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8" y="3607"/>
                      <a:ext cx="832" cy="1386"/>
                      <a:chOff x="4798" y="3445"/>
                      <a:chExt cx="832" cy="1386"/>
                    </a:xfrm>
                  </p:grpSpPr>
                  <p:sp>
                    <p:nvSpPr>
                      <p:cNvPr id="87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V="1">
                        <a:off x="4870" y="3861"/>
                        <a:ext cx="559" cy="95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V="1">
                        <a:off x="4837" y="4108"/>
                        <a:ext cx="793" cy="72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V="1">
                        <a:off x="4906" y="3594"/>
                        <a:ext cx="234" cy="1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H="1" flipV="1">
                        <a:off x="4798" y="3445"/>
                        <a:ext cx="120" cy="1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1" name="Line 55"/>
                    <p:cNvSpPr>
                      <a:spLocks noChangeShapeType="1"/>
                    </p:cNvSpPr>
                    <p:nvPr/>
                  </p:nvSpPr>
                  <p:spPr bwMode="auto">
                    <a:xfrm rot="893904" flipH="1" flipV="1">
                      <a:off x="4502" y="3024"/>
                      <a:ext cx="487" cy="18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2" name="Group 5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868" y="3597"/>
                      <a:ext cx="832" cy="1386"/>
                      <a:chOff x="4798" y="3445"/>
                      <a:chExt cx="832" cy="1386"/>
                    </a:xfrm>
                  </p:grpSpPr>
                  <p:sp>
                    <p:nvSpPr>
                      <p:cNvPr id="83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V="1">
                        <a:off x="4870" y="3861"/>
                        <a:ext cx="559" cy="95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4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V="1">
                        <a:off x="4837" y="4108"/>
                        <a:ext cx="793" cy="72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V="1">
                        <a:off x="4906" y="3594"/>
                        <a:ext cx="234" cy="1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rot="893904" flipH="1" flipV="1">
                        <a:off x="4798" y="3445"/>
                        <a:ext cx="120" cy="124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341" y="3183"/>
                    <a:ext cx="2705" cy="2310"/>
                    <a:chOff x="3353" y="3237"/>
                    <a:chExt cx="2705" cy="2310"/>
                  </a:xfrm>
                </p:grpSpPr>
                <p:grpSp>
                  <p:nvGrpSpPr>
                    <p:cNvPr id="18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0" y="3237"/>
                      <a:ext cx="1086" cy="2310"/>
                      <a:chOff x="7678" y="1107"/>
                      <a:chExt cx="2826" cy="6256"/>
                    </a:xfrm>
                  </p:grpSpPr>
                  <p:sp>
                    <p:nvSpPr>
                      <p:cNvPr id="25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00" y="1107"/>
                        <a:ext cx="600" cy="4680"/>
                      </a:xfrm>
                      <a:custGeom>
                        <a:avLst/>
                        <a:gdLst>
                          <a:gd name="T0" fmla="*/ 0 w 2400"/>
                          <a:gd name="T1" fmla="*/ 4680 h 4680"/>
                          <a:gd name="T2" fmla="*/ 1200 w 2400"/>
                          <a:gd name="T3" fmla="*/ 0 h 4680"/>
                          <a:gd name="T4" fmla="*/ 2400 w 2400"/>
                          <a:gd name="T5" fmla="*/ 4680 h 46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400" h="4680">
                            <a:moveTo>
                              <a:pt x="0" y="4680"/>
                            </a:moveTo>
                            <a:lnTo>
                              <a:pt x="1200" y="0"/>
                            </a:lnTo>
                            <a:lnTo>
                              <a:pt x="2400" y="468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40" y="1389"/>
                        <a:ext cx="1900" cy="1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22" y="2196"/>
                        <a:ext cx="2722" cy="2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40" y="3009"/>
                        <a:ext cx="1900" cy="18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48" y="1707"/>
                        <a:ext cx="498" cy="3420"/>
                      </a:xfrm>
                      <a:custGeom>
                        <a:avLst/>
                        <a:gdLst>
                          <a:gd name="T0" fmla="*/ 210 w 498"/>
                          <a:gd name="T1" fmla="*/ 0 h 3420"/>
                          <a:gd name="T2" fmla="*/ 300 w 498"/>
                          <a:gd name="T3" fmla="*/ 228 h 3420"/>
                          <a:gd name="T4" fmla="*/ 180 w 498"/>
                          <a:gd name="T5" fmla="*/ 408 h 3420"/>
                          <a:gd name="T6" fmla="*/ 330 w 498"/>
                          <a:gd name="T7" fmla="*/ 690 h 3420"/>
                          <a:gd name="T8" fmla="*/ 138 w 498"/>
                          <a:gd name="T9" fmla="*/ 948 h 3420"/>
                          <a:gd name="T10" fmla="*/ 378 w 498"/>
                          <a:gd name="T11" fmla="*/ 1200 h 3420"/>
                          <a:gd name="T12" fmla="*/ 120 w 498"/>
                          <a:gd name="T13" fmla="*/ 1398 h 3420"/>
                          <a:gd name="T14" fmla="*/ 390 w 498"/>
                          <a:gd name="T15" fmla="*/ 1608 h 3420"/>
                          <a:gd name="T16" fmla="*/ 90 w 498"/>
                          <a:gd name="T17" fmla="*/ 1848 h 3420"/>
                          <a:gd name="T18" fmla="*/ 420 w 498"/>
                          <a:gd name="T19" fmla="*/ 2070 h 3420"/>
                          <a:gd name="T20" fmla="*/ 60 w 498"/>
                          <a:gd name="T21" fmla="*/ 2328 h 3420"/>
                          <a:gd name="T22" fmla="*/ 450 w 498"/>
                          <a:gd name="T23" fmla="*/ 2598 h 3420"/>
                          <a:gd name="T24" fmla="*/ 30 w 498"/>
                          <a:gd name="T25" fmla="*/ 2880 h 3420"/>
                          <a:gd name="T26" fmla="*/ 498 w 498"/>
                          <a:gd name="T27" fmla="*/ 3150 h 3420"/>
                          <a:gd name="T28" fmla="*/ 0 w 498"/>
                          <a:gd name="T29" fmla="*/ 3420 h 34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498" h="3420">
                            <a:moveTo>
                              <a:pt x="210" y="0"/>
                            </a:moveTo>
                            <a:lnTo>
                              <a:pt x="300" y="228"/>
                            </a:lnTo>
                            <a:lnTo>
                              <a:pt x="180" y="408"/>
                            </a:lnTo>
                            <a:lnTo>
                              <a:pt x="330" y="690"/>
                            </a:lnTo>
                            <a:lnTo>
                              <a:pt x="138" y="948"/>
                            </a:lnTo>
                            <a:lnTo>
                              <a:pt x="378" y="1200"/>
                            </a:lnTo>
                            <a:lnTo>
                              <a:pt x="120" y="1398"/>
                            </a:lnTo>
                            <a:lnTo>
                              <a:pt x="390" y="1608"/>
                            </a:lnTo>
                            <a:lnTo>
                              <a:pt x="90" y="1848"/>
                            </a:lnTo>
                            <a:lnTo>
                              <a:pt x="420" y="2070"/>
                            </a:lnTo>
                            <a:lnTo>
                              <a:pt x="60" y="2328"/>
                            </a:lnTo>
                            <a:lnTo>
                              <a:pt x="450" y="2598"/>
                            </a:lnTo>
                            <a:lnTo>
                              <a:pt x="30" y="2880"/>
                            </a:lnTo>
                            <a:lnTo>
                              <a:pt x="498" y="3150"/>
                            </a:lnTo>
                            <a:lnTo>
                              <a:pt x="0" y="342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Freeform 6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8051" y="3943"/>
                        <a:ext cx="498" cy="3420"/>
                      </a:xfrm>
                      <a:custGeom>
                        <a:avLst/>
                        <a:gdLst>
                          <a:gd name="T0" fmla="*/ 210 w 498"/>
                          <a:gd name="T1" fmla="*/ 0 h 3420"/>
                          <a:gd name="T2" fmla="*/ 300 w 498"/>
                          <a:gd name="T3" fmla="*/ 228 h 3420"/>
                          <a:gd name="T4" fmla="*/ 180 w 498"/>
                          <a:gd name="T5" fmla="*/ 408 h 3420"/>
                          <a:gd name="T6" fmla="*/ 330 w 498"/>
                          <a:gd name="T7" fmla="*/ 690 h 3420"/>
                          <a:gd name="T8" fmla="*/ 138 w 498"/>
                          <a:gd name="T9" fmla="*/ 948 h 3420"/>
                          <a:gd name="T10" fmla="*/ 378 w 498"/>
                          <a:gd name="T11" fmla="*/ 1200 h 3420"/>
                          <a:gd name="T12" fmla="*/ 120 w 498"/>
                          <a:gd name="T13" fmla="*/ 1398 h 3420"/>
                          <a:gd name="T14" fmla="*/ 390 w 498"/>
                          <a:gd name="T15" fmla="*/ 1608 h 3420"/>
                          <a:gd name="T16" fmla="*/ 90 w 498"/>
                          <a:gd name="T17" fmla="*/ 1848 h 3420"/>
                          <a:gd name="T18" fmla="*/ 420 w 498"/>
                          <a:gd name="T19" fmla="*/ 2070 h 3420"/>
                          <a:gd name="T20" fmla="*/ 60 w 498"/>
                          <a:gd name="T21" fmla="*/ 2328 h 3420"/>
                          <a:gd name="T22" fmla="*/ 450 w 498"/>
                          <a:gd name="T23" fmla="*/ 2598 h 3420"/>
                          <a:gd name="T24" fmla="*/ 30 w 498"/>
                          <a:gd name="T25" fmla="*/ 2880 h 3420"/>
                          <a:gd name="T26" fmla="*/ 498 w 498"/>
                          <a:gd name="T27" fmla="*/ 3150 h 3420"/>
                          <a:gd name="T28" fmla="*/ 0 w 498"/>
                          <a:gd name="T29" fmla="*/ 3420 h 34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498" h="3420">
                            <a:moveTo>
                              <a:pt x="210" y="0"/>
                            </a:moveTo>
                            <a:lnTo>
                              <a:pt x="300" y="228"/>
                            </a:lnTo>
                            <a:lnTo>
                              <a:pt x="180" y="408"/>
                            </a:lnTo>
                            <a:lnTo>
                              <a:pt x="330" y="690"/>
                            </a:lnTo>
                            <a:lnTo>
                              <a:pt x="138" y="948"/>
                            </a:lnTo>
                            <a:lnTo>
                              <a:pt x="378" y="1200"/>
                            </a:lnTo>
                            <a:lnTo>
                              <a:pt x="120" y="1398"/>
                            </a:lnTo>
                            <a:lnTo>
                              <a:pt x="390" y="1608"/>
                            </a:lnTo>
                            <a:lnTo>
                              <a:pt x="90" y="1848"/>
                            </a:lnTo>
                            <a:lnTo>
                              <a:pt x="420" y="2070"/>
                            </a:lnTo>
                            <a:lnTo>
                              <a:pt x="60" y="2328"/>
                            </a:lnTo>
                            <a:lnTo>
                              <a:pt x="450" y="2598"/>
                            </a:lnTo>
                            <a:lnTo>
                              <a:pt x="30" y="2880"/>
                            </a:lnTo>
                            <a:lnTo>
                              <a:pt x="498" y="3150"/>
                            </a:lnTo>
                            <a:lnTo>
                              <a:pt x="0" y="342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06" y="5145"/>
                        <a:ext cx="600" cy="630"/>
                      </a:xfrm>
                      <a:custGeom>
                        <a:avLst/>
                        <a:gdLst>
                          <a:gd name="T0" fmla="*/ 0 w 600"/>
                          <a:gd name="T1" fmla="*/ 630 h 630"/>
                          <a:gd name="T2" fmla="*/ 282 w 600"/>
                          <a:gd name="T3" fmla="*/ 0 h 630"/>
                          <a:gd name="T4" fmla="*/ 600 w 600"/>
                          <a:gd name="T5" fmla="*/ 612 h 6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600" h="630">
                            <a:moveTo>
                              <a:pt x="0" y="630"/>
                            </a:moveTo>
                            <a:lnTo>
                              <a:pt x="282" y="0"/>
                            </a:lnTo>
                            <a:lnTo>
                              <a:pt x="600" y="61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26" y="1407"/>
                        <a:ext cx="870" cy="168"/>
                      </a:xfrm>
                      <a:custGeom>
                        <a:avLst/>
                        <a:gdLst>
                          <a:gd name="T0" fmla="*/ 0 w 870"/>
                          <a:gd name="T1" fmla="*/ 78 h 168"/>
                          <a:gd name="T2" fmla="*/ 162 w 870"/>
                          <a:gd name="T3" fmla="*/ 168 h 168"/>
                          <a:gd name="T4" fmla="*/ 450 w 870"/>
                          <a:gd name="T5" fmla="*/ 0 h 168"/>
                          <a:gd name="T6" fmla="*/ 690 w 870"/>
                          <a:gd name="T7" fmla="*/ 138 h 168"/>
                          <a:gd name="T8" fmla="*/ 870 w 870"/>
                          <a:gd name="T9" fmla="*/ 48 h 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70" h="168">
                            <a:moveTo>
                              <a:pt x="0" y="78"/>
                            </a:moveTo>
                            <a:lnTo>
                              <a:pt x="162" y="168"/>
                            </a:lnTo>
                            <a:lnTo>
                              <a:pt x="450" y="0"/>
                            </a:lnTo>
                            <a:lnTo>
                              <a:pt x="690" y="138"/>
                            </a:lnTo>
                            <a:lnTo>
                              <a:pt x="870" y="4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36" y="2205"/>
                        <a:ext cx="1662" cy="252"/>
                      </a:xfrm>
                      <a:custGeom>
                        <a:avLst/>
                        <a:gdLst>
                          <a:gd name="T0" fmla="*/ 0 w 1662"/>
                          <a:gd name="T1" fmla="*/ 162 h 252"/>
                          <a:gd name="T2" fmla="*/ 162 w 1662"/>
                          <a:gd name="T3" fmla="*/ 252 h 252"/>
                          <a:gd name="T4" fmla="*/ 372 w 1662"/>
                          <a:gd name="T5" fmla="*/ 90 h 252"/>
                          <a:gd name="T6" fmla="*/ 600 w 1662"/>
                          <a:gd name="T7" fmla="*/ 240 h 252"/>
                          <a:gd name="T8" fmla="*/ 870 w 1662"/>
                          <a:gd name="T9" fmla="*/ 0 h 252"/>
                          <a:gd name="T10" fmla="*/ 1122 w 1662"/>
                          <a:gd name="T11" fmla="*/ 252 h 252"/>
                          <a:gd name="T12" fmla="*/ 1332 w 1662"/>
                          <a:gd name="T13" fmla="*/ 90 h 252"/>
                          <a:gd name="T14" fmla="*/ 1512 w 1662"/>
                          <a:gd name="T15" fmla="*/ 252 h 252"/>
                          <a:gd name="T16" fmla="*/ 1662 w 1662"/>
                          <a:gd name="T17" fmla="*/ 150 h 2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662" h="252">
                            <a:moveTo>
                              <a:pt x="0" y="162"/>
                            </a:moveTo>
                            <a:lnTo>
                              <a:pt x="162" y="252"/>
                            </a:lnTo>
                            <a:lnTo>
                              <a:pt x="372" y="90"/>
                            </a:lnTo>
                            <a:lnTo>
                              <a:pt x="600" y="240"/>
                            </a:lnTo>
                            <a:lnTo>
                              <a:pt x="870" y="0"/>
                            </a:lnTo>
                            <a:lnTo>
                              <a:pt x="1122" y="252"/>
                            </a:lnTo>
                            <a:lnTo>
                              <a:pt x="1332" y="90"/>
                            </a:lnTo>
                            <a:lnTo>
                              <a:pt x="1512" y="252"/>
                            </a:lnTo>
                            <a:lnTo>
                              <a:pt x="1662" y="1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4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26" y="3027"/>
                        <a:ext cx="870" cy="168"/>
                      </a:xfrm>
                      <a:custGeom>
                        <a:avLst/>
                        <a:gdLst>
                          <a:gd name="T0" fmla="*/ 0 w 870"/>
                          <a:gd name="T1" fmla="*/ 78 h 168"/>
                          <a:gd name="T2" fmla="*/ 162 w 870"/>
                          <a:gd name="T3" fmla="*/ 168 h 168"/>
                          <a:gd name="T4" fmla="*/ 450 w 870"/>
                          <a:gd name="T5" fmla="*/ 0 h 168"/>
                          <a:gd name="T6" fmla="*/ 690 w 870"/>
                          <a:gd name="T7" fmla="*/ 138 h 168"/>
                          <a:gd name="T8" fmla="*/ 870 w 870"/>
                          <a:gd name="T9" fmla="*/ 48 h 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870" h="168">
                            <a:moveTo>
                              <a:pt x="0" y="78"/>
                            </a:moveTo>
                            <a:lnTo>
                              <a:pt x="162" y="168"/>
                            </a:lnTo>
                            <a:lnTo>
                              <a:pt x="450" y="0"/>
                            </a:lnTo>
                            <a:lnTo>
                              <a:pt x="690" y="138"/>
                            </a:lnTo>
                            <a:lnTo>
                              <a:pt x="870" y="4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58" y="1557"/>
                        <a:ext cx="0" cy="3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30" y="1557"/>
                        <a:ext cx="0" cy="3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738" y="2475"/>
                        <a:ext cx="0" cy="3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8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38" y="2487"/>
                        <a:ext cx="0" cy="3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52" y="3189"/>
                        <a:ext cx="0" cy="3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60" y="3189"/>
                        <a:ext cx="0" cy="3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41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98" y="1605"/>
                        <a:ext cx="126" cy="354"/>
                        <a:chOff x="8098" y="1605"/>
                        <a:chExt cx="126" cy="354"/>
                      </a:xfrm>
                    </p:grpSpPr>
                    <p:sp>
                      <p:nvSpPr>
                        <p:cNvPr id="67" name="Oval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05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8" name="Oval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93"/>
                          <a:ext cx="126" cy="6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9" name="Oval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791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0" name="Oval 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893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42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12" y="1605"/>
                        <a:ext cx="578" cy="3855"/>
                        <a:chOff x="7646" y="1605"/>
                        <a:chExt cx="578" cy="3855"/>
                      </a:xfrm>
                    </p:grpSpPr>
                    <p:sp>
                      <p:nvSpPr>
                        <p:cNvPr id="63" name="Oval 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05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4" name="Oval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93"/>
                          <a:ext cx="126" cy="6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5" name="Oval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791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6" name="Oval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46" y="5394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43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78" y="2535"/>
                        <a:ext cx="126" cy="354"/>
                        <a:chOff x="8098" y="1605"/>
                        <a:chExt cx="126" cy="354"/>
                      </a:xfrm>
                    </p:grpSpPr>
                    <p:sp>
                      <p:nvSpPr>
                        <p:cNvPr id="59" name="Oval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05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0" name="Oval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93"/>
                          <a:ext cx="126" cy="6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1" name="Oval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791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62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893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44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78" y="2535"/>
                        <a:ext cx="126" cy="354"/>
                        <a:chOff x="8098" y="1605"/>
                        <a:chExt cx="126" cy="354"/>
                      </a:xfrm>
                    </p:grpSpPr>
                    <p:sp>
                      <p:nvSpPr>
                        <p:cNvPr id="55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05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6" name="Oval 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93"/>
                          <a:ext cx="126" cy="6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791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8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893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45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92" y="3231"/>
                        <a:ext cx="126" cy="354"/>
                        <a:chOff x="8098" y="1605"/>
                        <a:chExt cx="126" cy="354"/>
                      </a:xfrm>
                    </p:grpSpPr>
                    <p:sp>
                      <p:nvSpPr>
                        <p:cNvPr id="51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05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2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93"/>
                          <a:ext cx="126" cy="6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3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791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4" name="Oval 1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893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46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94" y="3231"/>
                        <a:ext cx="126" cy="354"/>
                        <a:chOff x="8098" y="1605"/>
                        <a:chExt cx="126" cy="354"/>
                      </a:xfrm>
                    </p:grpSpPr>
                    <p:sp>
                      <p:nvSpPr>
                        <p:cNvPr id="47" name="Oval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05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8" name="Oval 1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693"/>
                          <a:ext cx="126" cy="6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9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791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0" name="Oval 1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8" y="1893"/>
                          <a:ext cx="126" cy="6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9" name="Line 1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22" y="3273"/>
                      <a:ext cx="540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" name="Line 1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44" y="3273"/>
                      <a:ext cx="540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" name="Line 1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32" y="3675"/>
                      <a:ext cx="690" cy="2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1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3" y="4983"/>
                      <a:ext cx="936" cy="6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22" y="4089"/>
                      <a:ext cx="936" cy="6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4" y="3681"/>
                      <a:ext cx="690" cy="2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5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2722" y="3045"/>
                  <a:ext cx="72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СВФУ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13" name="Прямоугольник 112"/>
          <p:cNvSpPr/>
          <p:nvPr/>
        </p:nvSpPr>
        <p:spPr>
          <a:xfrm>
            <a:off x="2286000" y="2132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абитуриенты,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«Электроснабжение»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Физико-технического института СВФУ ждет Вас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13.03.02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Электроэнергетика и электротехника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(очная и заочная формы обучения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008337" y="479715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«Электроснабжение» Физико-технического института СВФУ готовит выпускников для ПАО «Якутскэнерго»,  АО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Сахаэнерго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ГУП ЖКХ и др.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Студенты, успешно завершившие обучение, получают диплом государственного образца с присвоением квалификации «Бакалавр».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обучения по очной форме – 4 года и заочной форме – 5 лет.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5371">
            <a:off x="280951" y="748645"/>
            <a:ext cx="2663830" cy="18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-1" r="8402" b="-1188"/>
          <a:stretch/>
        </p:blipFill>
        <p:spPr bwMode="auto">
          <a:xfrm rot="1929535">
            <a:off x="6325724" y="815623"/>
            <a:ext cx="2588648" cy="17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238">
            <a:off x="216381" y="3161137"/>
            <a:ext cx="2281663" cy="1510710"/>
          </a:xfrm>
          <a:prstGeom prst="rect">
            <a:avLst/>
          </a:prstGeom>
        </p:spPr>
      </p:pic>
      <p:pic>
        <p:nvPicPr>
          <p:cNvPr id="1028" name="Picture 4" descr="C:\Users\Марина\Desktop\Марина\инфо по кафедре\DSC_0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94">
            <a:off x="6638744" y="3122894"/>
            <a:ext cx="2272674" cy="151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38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Профили: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«ЭЛЕКТРОСНАБЖЕНИЕ»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«ЦИФРОВЫЕ ЭНЕРГОСИСТЕМЫ, ОРГАНИЗАЦИЯ И ЭКОНОМИКА»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программы выпускники смогут работать в: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3622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электро- и теплоэнергетических предприятиях (инженером);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3622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органах исполнительной власти (специалистами);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3622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учреждениях (преподавателем специальных дисциплин по электро- и теплоэнергетике);</a:t>
            </a:r>
          </a:p>
          <a:p>
            <a:pPr marL="342900" lvl="0" indent="-342900" algn="just"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3622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др. организациях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" y="3121347"/>
            <a:ext cx="4971542" cy="3728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18096"/>
            <a:ext cx="3003523" cy="40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Марина\Desktop\Марина\инфо по кафедре\ВСР\IMG-20171020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9" y="270892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3096344" cy="12241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преподаватели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«Электроснабжение», уже несколько лет принимают участие на чемпионатах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Марина\Desktop\Марина\Личное\WorldSkills\c696b32e5071a404902508de23f1b6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479">
            <a:off x="107504" y="1556792"/>
            <a:ext cx="2076995" cy="13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10018" r="5357" b="7943"/>
          <a:stretch/>
        </p:blipFill>
        <p:spPr bwMode="auto">
          <a:xfrm rot="921373">
            <a:off x="1771651" y="1784025"/>
            <a:ext cx="1488024" cy="118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05328" y="548672"/>
            <a:ext cx="5028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студенты заранее знали с чем они столкнутся в будущем, они каждый год проходят учебную и производственную практики.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5267"/>
            <a:ext cx="1422949" cy="895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030"/>
            <a:ext cx="1422949" cy="1037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74" y="1628800"/>
            <a:ext cx="1228743" cy="1812452"/>
          </a:xfrm>
          <a:prstGeom prst="rect">
            <a:avLst/>
          </a:prstGeom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93719" y="4437111"/>
            <a:ext cx="3182137" cy="226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Студенческая жизнь сама насыщенная в жизни человека. Многие студенты участвуют в различных олимпиадах, научных конференциях и в мероприятиях жизни университета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Марина\Desktop\Марина\Личное\Работа\20161020_1905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2418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Марина\Личное\Работа\20161004_1818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04" y="412418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Desktop\Марина\Личное\Работа\20160330_1124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36" y="5141726"/>
            <a:ext cx="2086545" cy="15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91" y="1480860"/>
            <a:ext cx="2677389" cy="20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ЭЛЕКТРОЭНЕРГЕТИКА</a:t>
            </a:r>
            <a:r>
              <a:rPr lang="ru-RU" sz="28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отрасль энергетики, включающая в себя производство, передачу и сбыт электроэнергии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/>
              <a:t>Электроэнергетика вторглась во все сферы деятельности человека: промышленность и сельское хозяйство, науку и космос. Без электроэнергии невозможно действие современных средств связи и развитие кибернетики, вычислительной и космической техники. Представить без электроэнергии нашу жизнь невозможно.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/>
              <a:t>Типы </a:t>
            </a:r>
            <a:r>
              <a:rPr lang="ru-RU" sz="2800" b="1" dirty="0"/>
              <a:t>профессии:</a:t>
            </a:r>
          </a:p>
          <a:p>
            <a:pPr algn="just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«Человек-Техника» </a:t>
            </a:r>
            <a:r>
              <a:rPr lang="ru-RU" sz="2800" dirty="0"/>
              <a:t>(</a:t>
            </a:r>
            <a:r>
              <a:rPr lang="ru-RU" sz="2000" dirty="0"/>
              <a:t>ориентирована на точность, определенность действий, техническую фантазию, способность мысленно соединять и разъединять технические объекты и их части</a:t>
            </a:r>
            <a:r>
              <a:rPr lang="ru-RU" sz="2800" dirty="0"/>
              <a:t>);</a:t>
            </a:r>
          </a:p>
          <a:p>
            <a:pPr algn="just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«Человек-Знак» </a:t>
            </a:r>
            <a:r>
              <a:rPr lang="ru-RU" sz="2800" dirty="0"/>
              <a:t>(</a:t>
            </a:r>
            <a:r>
              <a:rPr lang="ru-RU" sz="2000" dirty="0"/>
              <a:t>связана с различной знаковой информацией: цифрами, чертежами, схемами</a:t>
            </a:r>
            <a:r>
              <a:rPr lang="ru-RU" sz="2800" dirty="0"/>
              <a:t>).</a:t>
            </a:r>
          </a:p>
          <a:p>
            <a:pPr algn="just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Класс профессии:</a:t>
            </a:r>
            <a:r>
              <a:rPr lang="ru-RU" sz="2800" dirty="0"/>
              <a:t>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изыскательный (творческий). </a:t>
            </a:r>
            <a:r>
              <a:rPr lang="ru-RU" sz="2000" dirty="0"/>
              <a:t>Она связана с исследованием и созданием нового, конструированием и проектированием, творческой </a:t>
            </a:r>
            <a:r>
              <a:rPr lang="ru-RU" sz="2000" dirty="0" smtClean="0"/>
              <a:t>деятельностью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599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Вы сможете работать в различных сферах деятельности, например:</a:t>
            </a:r>
            <a:endParaRPr lang="ru-RU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образование (научные исследования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строительство и ЖКХ (проектирование и эксплуатация объектов электроэнергетики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транспорт (проектирование и эксплуатация электротехнического оборудования электрического транспорта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добыча, переработка, транспортировка нефти и газа (эксплуатация газотранспортного оборудования и газораспределительных станций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электроэнергетика, атомная промышленность</a:t>
            </a:r>
          </a:p>
          <a:p>
            <a:pPr algn="just">
              <a:spcAft>
                <a:spcPts val="0"/>
              </a:spcAft>
            </a:pPr>
            <a:endParaRPr lang="ru-RU" sz="2400" b="1" dirty="0" smtClean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металлургическое производство (эксплуатация электротехнического оборудования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8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681" y="2863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ВСТУПИТЕЛЬНЫЕ ИСПЫТАНИЯ</a:t>
            </a:r>
          </a:p>
        </p:txBody>
      </p:sp>
      <p:pic>
        <p:nvPicPr>
          <p:cNvPr id="1026" name="Picture 2" descr="Квесты: занимательная математика | Школа русского языка &quot;Ступеньки&quot; в Нан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5" y="1722219"/>
            <a:ext cx="2724148" cy="2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Эмблемы по физике рисунки, фото физика |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7469" r="2898" b="7877"/>
          <a:stretch/>
        </p:blipFill>
        <p:spPr bwMode="auto">
          <a:xfrm>
            <a:off x="1043608" y="1340768"/>
            <a:ext cx="26642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усский язык? Быстро и легко! | Read Russian stories | On-line school  Pa-russki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433971"/>
            <a:ext cx="3269321" cy="21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0625" y="817548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601" y="1198999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ФИЗИКА</a:t>
            </a:r>
            <a:endParaRPr lang="ru-RU" sz="28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8747" y="3996089"/>
            <a:ext cx="298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РУССКИЙ </a:t>
            </a:r>
            <a:r>
              <a:rPr lang="ru-RU" sz="24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ЯЗЫК</a:t>
            </a:r>
          </a:p>
        </p:txBody>
      </p:sp>
    </p:spTree>
    <p:extLst>
      <p:ext uri="{BB962C8B-B14F-4D97-AF65-F5344CB8AC3E}">
        <p14:creationId xmlns:p14="http://schemas.microsoft.com/office/powerpoint/2010/main" val="38612393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379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Ariac</vt:lpstr>
      <vt:lpstr>Arial</vt:lpstr>
      <vt:lpstr>Georgia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Малеева Евдокия Игоревна</cp:lastModifiedBy>
  <cp:revision>15</cp:revision>
  <dcterms:created xsi:type="dcterms:W3CDTF">2020-05-08T14:06:04Z</dcterms:created>
  <dcterms:modified xsi:type="dcterms:W3CDTF">2021-11-22T01:30:49Z</dcterms:modified>
</cp:coreProperties>
</file>