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</p:sldIdLst>
  <p:sldSz cx="9906000" cy="6858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350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555838949336602E-2"/>
          <c:y val="3.4375000000000003E-2"/>
          <c:w val="0.9174441610506634"/>
          <c:h val="0.844791830708661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60350" h="12700" prst="coolSlant"/>
              <a:bevelB prst="angle"/>
            </a:sp3d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1.3</c:v>
                </c:pt>
                <c:pt idx="1">
                  <c:v>1.5</c:v>
                </c:pt>
                <c:pt idx="2">
                  <c:v>3.5</c:v>
                </c:pt>
                <c:pt idx="3">
                  <c:v>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00556160"/>
        <c:axId val="98473856"/>
      </c:barChart>
      <c:catAx>
        <c:axId val="10055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effectLst>
            <a:glow>
              <a:schemeClr val="accent1">
                <a:alpha val="40000"/>
              </a:schemeClr>
            </a:glow>
            <a:outerShdw blurRad="50800" dir="5400000" sx="1000" sy="1000" algn="ctr" rotWithShape="0">
              <a:srgbClr val="000000">
                <a:alpha val="43137"/>
              </a:srgbClr>
            </a:outerShdw>
            <a:softEdge rad="0"/>
          </a:effectLst>
        </c:spPr>
        <c:txPr>
          <a:bodyPr rot="0"/>
          <a:lstStyle/>
          <a:p>
            <a:pPr>
              <a:defRPr/>
            </a:pPr>
            <a:endParaRPr lang="ru-RU"/>
          </a:p>
        </c:txPr>
        <c:crossAx val="98473856"/>
        <c:crosses val="autoZero"/>
        <c:auto val="1"/>
        <c:lblAlgn val="ctr"/>
        <c:lblOffset val="100"/>
        <c:noMultiLvlLbl val="0"/>
      </c:catAx>
      <c:valAx>
        <c:axId val="9847385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00556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555838949336602E-2"/>
          <c:y val="3.4375000000000003E-2"/>
          <c:w val="0.9174441610506634"/>
          <c:h val="0.844791830708661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60350" h="12700" prst="coolSlant"/>
              <a:bevelB prst="angle"/>
            </a:sp3d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1.5</c:v>
                </c:pt>
                <c:pt idx="1">
                  <c:v>1.4</c:v>
                </c:pt>
                <c:pt idx="2">
                  <c:v>3.5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9980160"/>
        <c:axId val="9998336"/>
      </c:barChart>
      <c:catAx>
        <c:axId val="998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effectLst>
            <a:glow>
              <a:schemeClr val="accent1">
                <a:alpha val="40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  <a:softEdge rad="0"/>
          </a:effectLst>
        </c:spPr>
        <c:txPr>
          <a:bodyPr rot="0"/>
          <a:lstStyle/>
          <a:p>
            <a:pPr>
              <a:defRPr/>
            </a:pPr>
            <a:endParaRPr lang="ru-RU"/>
          </a:p>
        </c:txPr>
        <c:crossAx val="9998336"/>
        <c:crosses val="autoZero"/>
        <c:auto val="1"/>
        <c:lblAlgn val="ctr"/>
        <c:lblOffset val="100"/>
        <c:noMultiLvlLbl val="0"/>
      </c:catAx>
      <c:valAx>
        <c:axId val="999833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9980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hPercent val="100"/>
      <c:rotY val="10"/>
      <c:depthPercent val="6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 грацицы РС (Я) до Алдана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/>
          </c:spPr>
          <c:explosion val="9"/>
          <c:dPt>
            <c:idx val="0"/>
            <c:bubble3D val="0"/>
            <c:explosion val="0"/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dLbl>
              <c:idx val="0"/>
              <c:layout>
                <c:manualLayout>
                  <c:x val="-0.23253428477690288"/>
                  <c:y val="-8.0249158249158251E-2"/>
                </c:manualLayout>
              </c:layout>
              <c:tx>
                <c:rich>
                  <a:bodyPr/>
                  <a:lstStyle/>
                  <a:p>
                    <a:r>
                      <a:rPr lang="ru-RU" sz="2400" b="1" dirty="0" smtClean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241 км</a:t>
                    </a:r>
                    <a:endParaRPr lang="en-US" sz="2400" b="1" dirty="0"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140 км</a:t>
                    </a:r>
                    <a:endParaRPr lang="en-US" sz="2000" b="1" dirty="0"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асфальтобетонное покрытие</c:v>
                </c:pt>
                <c:pt idx="1">
                  <c:v>гравийное покрытие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241</c:v>
                </c:pt>
                <c:pt idx="1">
                  <c:v>139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268064809206543E-2"/>
          <c:y val="9.9098484848484852E-2"/>
          <c:w val="0.9"/>
          <c:h val="7.1333122895622894E-2"/>
        </c:manualLayout>
      </c:layout>
      <c:overlay val="0"/>
    </c:legend>
    <c:plotVisOnly val="1"/>
    <c:dispBlanksAs val="gap"/>
    <c:showDLblsOverMax val="0"/>
  </c:chart>
  <c:spPr>
    <a:ln>
      <a:noFill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b="0" dirty="0" err="1" smtClean="0">
                <a:latin typeface="EuropeDemi" pitchFamily="34" charset="0"/>
              </a:rPr>
              <a:t>г</a:t>
            </a:r>
            <a:r>
              <a:rPr lang="ru-RU" b="0" dirty="0" err="1" smtClean="0">
                <a:latin typeface="EuropeDemi" pitchFamily="34" charset="0"/>
              </a:rPr>
              <a:t>.Алдан</a:t>
            </a:r>
            <a:endParaRPr lang="ru-RU" b="0" dirty="0">
              <a:latin typeface="EuropeDemi" pitchFamily="34" charset="0"/>
            </a:endParaRPr>
          </a:p>
        </c:rich>
      </c:tx>
      <c:layout>
        <c:manualLayout>
          <c:xMode val="edge"/>
          <c:yMode val="edge"/>
          <c:x val="6.5985271187913017E-2"/>
          <c:y val="3.2070765111199336E-2"/>
        </c:manualLayout>
      </c:layout>
      <c:overlay val="0"/>
    </c:title>
    <c:autoTitleDeleted val="0"/>
    <c:view3D>
      <c:rotX val="40"/>
      <c:hPercent val="100"/>
      <c:rotY val="10"/>
      <c:depthPercent val="6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 грацицы РС (Я) до Алдана</c:v>
                </c:pt>
              </c:strCache>
            </c:strRef>
          </c:tx>
          <c:explosion val="9"/>
          <c:dPt>
            <c:idx val="0"/>
            <c:bubble3D val="0"/>
            <c:explosion val="4"/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2400" b="1" dirty="0" smtClean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371 км</a:t>
                    </a:r>
                    <a:endParaRPr lang="en-US" sz="2400" b="1" dirty="0"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2400" b="1" spc="-150" dirty="0" smtClean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137 км</a:t>
                    </a:r>
                    <a:endParaRPr lang="en-US" sz="2400" b="1" spc="-150" dirty="0"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асфальтобетонное покрытие</c:v>
                </c:pt>
                <c:pt idx="1">
                  <c:v>гравийное покрытие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360</c:v>
                </c:pt>
                <c:pt idx="1">
                  <c:v>140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2.2703628210831602E-2"/>
          <c:y val="0.13288468925745495"/>
          <c:w val="0.63452483704117735"/>
          <c:h val="0.132379201216385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E589E-5E2B-40A5-8440-4D75F5F2E416}" type="doc">
      <dgm:prSet loTypeId="urn:microsoft.com/office/officeart/2005/8/layout/list1" loCatId="list" qsTypeId="urn:microsoft.com/office/officeart/2009/2/quickstyle/3d8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B2B3BE9-A162-4820-8820-E6898247F117}">
      <dgm:prSet/>
      <dgm:spPr/>
      <dgm:t>
        <a:bodyPr/>
        <a:lstStyle/>
        <a:p>
          <a:pPr rtl="0"/>
          <a:r>
            <a:rPr lang="ru-RU" b="1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rPr>
            <a:t>ФКУ </a:t>
          </a:r>
          <a:r>
            <a:rPr lang="ru-RU" b="1" dirty="0" err="1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rPr>
            <a:t>Упрдор</a:t>
          </a:r>
          <a:r>
            <a:rPr lang="ru-RU" b="1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rPr>
            <a:t> «Лена</a:t>
          </a:r>
          <a:r>
            <a:rPr lang="ru-RU" b="1" dirty="0" smtClean="0"/>
            <a:t>»</a:t>
          </a:r>
          <a:endParaRPr lang="ru-RU" dirty="0"/>
        </a:p>
      </dgm:t>
    </dgm:pt>
    <dgm:pt modelId="{38D02888-9D6D-40D3-A0D5-071D8E7292A2}" type="parTrans" cxnId="{0EC156EB-23D8-417E-9F4A-526E9BBEF2CB}">
      <dgm:prSet/>
      <dgm:spPr/>
      <dgm:t>
        <a:bodyPr/>
        <a:lstStyle/>
        <a:p>
          <a:endParaRPr lang="ru-RU"/>
        </a:p>
      </dgm:t>
    </dgm:pt>
    <dgm:pt modelId="{C3798264-2A5B-4AB8-9E86-69D0124AC279}" type="sibTrans" cxnId="{0EC156EB-23D8-417E-9F4A-526E9BBEF2CB}">
      <dgm:prSet/>
      <dgm:spPr/>
      <dgm:t>
        <a:bodyPr/>
        <a:lstStyle/>
        <a:p>
          <a:endParaRPr lang="ru-RU"/>
        </a:p>
      </dgm:t>
    </dgm:pt>
    <dgm:pt modelId="{D5E00B09-FEDB-4A11-AFEF-08542103C710}" type="pres">
      <dgm:prSet presAssocID="{5A1E589E-5E2B-40A5-8440-4D75F5F2E41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703617-8B90-4778-9386-2700C74FB2CE}" type="pres">
      <dgm:prSet presAssocID="{8B2B3BE9-A162-4820-8820-E6898247F117}" presName="parentLin" presStyleCnt="0"/>
      <dgm:spPr/>
    </dgm:pt>
    <dgm:pt modelId="{DD2E0F4D-91EF-4A79-817A-BC0685E2F9B3}" type="pres">
      <dgm:prSet presAssocID="{8B2B3BE9-A162-4820-8820-E6898247F117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E1EBE686-3B88-4BFE-BC99-F3D95D892364}" type="pres">
      <dgm:prSet presAssocID="{8B2B3BE9-A162-4820-8820-E6898247F11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7E3154-56B4-4649-904A-826685A82139}" type="pres">
      <dgm:prSet presAssocID="{8B2B3BE9-A162-4820-8820-E6898247F117}" presName="negativeSpace" presStyleCnt="0"/>
      <dgm:spPr/>
    </dgm:pt>
    <dgm:pt modelId="{5734DBEB-95B5-4FE3-BA6E-FCE067F214E0}" type="pres">
      <dgm:prSet presAssocID="{8B2B3BE9-A162-4820-8820-E6898247F117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15B61C2-D3FD-4A1B-87E2-F733464D37A0}" type="presOf" srcId="{8B2B3BE9-A162-4820-8820-E6898247F117}" destId="{E1EBE686-3B88-4BFE-BC99-F3D95D892364}" srcOrd="1" destOrd="0" presId="urn:microsoft.com/office/officeart/2005/8/layout/list1"/>
    <dgm:cxn modelId="{5EA7E8DE-207B-4DF9-BA43-2DACA0476433}" type="presOf" srcId="{5A1E589E-5E2B-40A5-8440-4D75F5F2E416}" destId="{D5E00B09-FEDB-4A11-AFEF-08542103C710}" srcOrd="0" destOrd="0" presId="urn:microsoft.com/office/officeart/2005/8/layout/list1"/>
    <dgm:cxn modelId="{7BDD66D0-4347-47E8-A277-5AA98B1B1573}" type="presOf" srcId="{8B2B3BE9-A162-4820-8820-E6898247F117}" destId="{DD2E0F4D-91EF-4A79-817A-BC0685E2F9B3}" srcOrd="0" destOrd="0" presId="urn:microsoft.com/office/officeart/2005/8/layout/list1"/>
    <dgm:cxn modelId="{0EC156EB-23D8-417E-9F4A-526E9BBEF2CB}" srcId="{5A1E589E-5E2B-40A5-8440-4D75F5F2E416}" destId="{8B2B3BE9-A162-4820-8820-E6898247F117}" srcOrd="0" destOrd="0" parTransId="{38D02888-9D6D-40D3-A0D5-071D8E7292A2}" sibTransId="{C3798264-2A5B-4AB8-9E86-69D0124AC279}"/>
    <dgm:cxn modelId="{0C082B00-FCA0-4DFC-A2D1-FF8345A4E9B6}" type="presParOf" srcId="{D5E00B09-FEDB-4A11-AFEF-08542103C710}" destId="{1F703617-8B90-4778-9386-2700C74FB2CE}" srcOrd="0" destOrd="0" presId="urn:microsoft.com/office/officeart/2005/8/layout/list1"/>
    <dgm:cxn modelId="{A1CFC56C-831E-4416-84D6-66F0338C59EC}" type="presParOf" srcId="{1F703617-8B90-4778-9386-2700C74FB2CE}" destId="{DD2E0F4D-91EF-4A79-817A-BC0685E2F9B3}" srcOrd="0" destOrd="0" presId="urn:microsoft.com/office/officeart/2005/8/layout/list1"/>
    <dgm:cxn modelId="{29768748-10D6-441C-BF4E-F80EFDCBC07B}" type="presParOf" srcId="{1F703617-8B90-4778-9386-2700C74FB2CE}" destId="{E1EBE686-3B88-4BFE-BC99-F3D95D892364}" srcOrd="1" destOrd="0" presId="urn:microsoft.com/office/officeart/2005/8/layout/list1"/>
    <dgm:cxn modelId="{62E98F7B-7235-4796-939F-A31CC10957E0}" type="presParOf" srcId="{D5E00B09-FEDB-4A11-AFEF-08542103C710}" destId="{977E3154-56B4-4649-904A-826685A82139}" srcOrd="1" destOrd="0" presId="urn:microsoft.com/office/officeart/2005/8/layout/list1"/>
    <dgm:cxn modelId="{3A5093F5-42BF-4740-A752-5A477B05FE6F}" type="presParOf" srcId="{D5E00B09-FEDB-4A11-AFEF-08542103C710}" destId="{5734DBEB-95B5-4FE3-BA6E-FCE067F214E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4DBEB-95B5-4FE3-BA6E-FCE067F214E0}">
      <dsp:nvSpPr>
        <dsp:cNvPr id="0" name=""/>
        <dsp:cNvSpPr/>
      </dsp:nvSpPr>
      <dsp:spPr>
        <a:xfrm>
          <a:off x="0" y="193749"/>
          <a:ext cx="609681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EBE686-3B88-4BFE-BC99-F3D95D892364}">
      <dsp:nvSpPr>
        <dsp:cNvPr id="0" name=""/>
        <dsp:cNvSpPr/>
      </dsp:nvSpPr>
      <dsp:spPr>
        <a:xfrm>
          <a:off x="304840" y="1869"/>
          <a:ext cx="4267771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312" tIns="0" rIns="161312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rPr>
            <a:t>ФКУ </a:t>
          </a:r>
          <a:r>
            <a:rPr lang="ru-RU" sz="1300" b="1" kern="1200" dirty="0" err="1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rPr>
            <a:t>Упрдор</a:t>
          </a:r>
          <a:r>
            <a:rPr lang="ru-RU" sz="1300" b="1" kern="1200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rPr>
            <a:t> «Лена</a:t>
          </a:r>
          <a:r>
            <a:rPr lang="ru-RU" sz="1300" b="1" kern="1200" dirty="0" smtClean="0"/>
            <a:t>»</a:t>
          </a:r>
          <a:endParaRPr lang="ru-RU" sz="1300" kern="1200" dirty="0"/>
        </a:p>
      </dsp:txBody>
      <dsp:txXfrm>
        <a:off x="323574" y="20603"/>
        <a:ext cx="4230303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84500" cy="501651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7" y="4"/>
            <a:ext cx="2984500" cy="501651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r">
              <a:defRPr sz="1200"/>
            </a:lvl1pPr>
          </a:lstStyle>
          <a:p>
            <a:fld id="{74CB182D-864B-4E7B-8557-A2F3613B2F3D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1838" y="750888"/>
            <a:ext cx="542448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4" tIns="45707" rIns="91414" bIns="4570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80" y="4759327"/>
            <a:ext cx="5510213" cy="4510088"/>
          </a:xfrm>
          <a:prstGeom prst="rect">
            <a:avLst/>
          </a:prstGeom>
        </p:spPr>
        <p:txBody>
          <a:bodyPr vert="horz" lIns="91414" tIns="45707" rIns="91414" bIns="457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6"/>
            <a:ext cx="2984500" cy="501651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7" y="9517066"/>
            <a:ext cx="2984500" cy="501651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r">
              <a:defRPr sz="1200"/>
            </a:lvl1pPr>
          </a:lstStyle>
          <a:p>
            <a:fld id="{901B6E17-7916-4962-8A13-61DB60273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57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1838" y="750888"/>
            <a:ext cx="5424487" cy="37560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B6E17-7916-4962-8A13-61DB60273BD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879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611" y="5052546"/>
            <a:ext cx="610676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5C4A-75DC-46DF-A749-BBA14C4C7931}" type="datetime1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79DC-CA09-424E-8FDD-0951056CB59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713" y="3132290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8095-64F1-483B-88D1-44C7E3516925}" type="datetime1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79DC-CA09-424E-8FDD-0951056CB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4" y="376517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3" y="731519"/>
            <a:ext cx="5231728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238B-ABE9-4672-929A-B63B3A07DD5F}" type="datetime1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79DC-CA09-424E-8FDD-0951056CB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74639"/>
            <a:ext cx="89154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2D42A8-C0D5-4449-8B07-492E70448B30}" type="datetime1">
              <a:rPr lang="ru-RU" smtClean="0"/>
              <a:t>03.04.2018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1679DC-CA09-424E-8FDD-0951056CB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67B9-A50C-4A07-86E8-6816A3429C1D}" type="datetime1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79DC-CA09-424E-8FDD-0951056CB5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38250" y="731520"/>
            <a:ext cx="69342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1D71-9B2C-4C84-A4F7-C3519ADCABA8}" type="datetime1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79DC-CA09-424E-8FDD-0951056CB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279D-C775-423C-AF0C-9FB6DABF2C4D}" type="datetime1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79DC-CA09-424E-8FDD-0951056CB5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38249" y="731519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731520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818" y="140032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4577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139903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B716-6819-4BF3-AE13-9F2C6601D3B2}" type="datetime1">
              <a:rPr lang="ru-RU" smtClean="0"/>
              <a:t>03.04.2018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79DC-CA09-424E-8FDD-0951056CB59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8CC4-EC71-4972-A1FA-1D97F0C57E74}" type="datetime1">
              <a:rPr lang="ru-RU" smtClean="0"/>
              <a:t>03.04.2018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79DC-CA09-424E-8FDD-0951056CB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1995-B43F-40FD-B844-9764B1384CB9}" type="datetime1">
              <a:rPr lang="ru-RU" smtClean="0"/>
              <a:t>03.04.2018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79DC-CA09-424E-8FDD-0951056CB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20" y="2209801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09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AEEC4-D1C3-4073-8B30-71BC4F442CFA}" type="datetime1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79DC-CA09-424E-8FDD-0951056CB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48D0-0CCB-467B-9BE7-E52BA9737359}" type="datetime1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79DC-CA09-424E-8FDD-0951056CB59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03D4A8"/>
            </a:gs>
            <a:gs pos="25000">
              <a:srgbClr val="21D6E0"/>
            </a:gs>
            <a:gs pos="82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906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2730" y="4372168"/>
            <a:ext cx="705522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2260"/>
            <a:ext cx="69342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001CD4-42D0-45B0-A6CE-0408A83CC87A}" type="datetime1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1679DC-CA09-424E-8FDD-0951056CB5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  <p:sndAc>
      <p:stSnd>
        <p:snd r:embed="rId14" name="click.wav"/>
      </p:stSnd>
    </p:sndAc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9.jpeg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0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chart" Target="../charts/chart2.xml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hart" Target="../charts/chart3.xml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5.png"/><Relationship Id="rId5" Type="http://schemas.openxmlformats.org/officeDocument/2006/relationships/image" Target="../media/image14.png"/><Relationship Id="rId10" Type="http://schemas.openxmlformats.org/officeDocument/2006/relationships/image" Target="../media/image4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chart" Target="../charts/chart4.xml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vostretsovai\Desktop\Акты приемки\Акт приемки Кап ремонт Банный км 210+453+\210\IMG_166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9" r="10832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071679"/>
            <a:ext cx="9906000" cy="2062103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lumMod val="95000"/>
                      <a:alpha val="39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Федеральное казенное учреждение «Управление автомобильной магистрали Невер – Якутск Федерального дорожного агентства»</a:t>
            </a:r>
          </a:p>
          <a:p>
            <a:pPr lvl="0"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lumMod val="95000"/>
                      <a:alpha val="39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(ФКУ Упрдор «Лена»)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lumMod val="95000"/>
                    <a:alpha val="39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2" descr="D:\Док\я Всякое\2016 Брюхов - Якутск\ГЕРБ ФД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368"/>
            <a:ext cx="2320113" cy="131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7436" y="5902126"/>
            <a:ext cx="3163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2018 год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Рисунок 7" descr="Y:\Реквизиты и телефоны\a360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225" y="243612"/>
            <a:ext cx="2884371" cy="1313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4656335"/>
      </p:ext>
    </p:extLst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0" y="0"/>
            <a:ext cx="9906000" cy="1052736"/>
          </a:xfrm>
          <a:prstGeom prst="rect">
            <a:avLst/>
          </a:prstGeom>
          <a:solidFill>
            <a:schemeClr val="bg1"/>
          </a:solidFill>
          <a:effectLst>
            <a:reflection endPos="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004CBC"/>
                </a:solidFill>
              </a:rPr>
              <a:t/>
            </a:r>
            <a:br>
              <a:rPr lang="ru-RU" sz="1400" b="1" dirty="0" smtClean="0">
                <a:solidFill>
                  <a:srgbClr val="004CBC"/>
                </a:solidFill>
              </a:rPr>
            </a:br>
            <a:endParaRPr lang="ru-RU" sz="2000" b="1" dirty="0">
              <a:solidFill>
                <a:srgbClr val="004C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 descr="C:\Users\vostretsovai\Desktop\фото\169\ФОТО ППР\105_PANA\P105082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b="12532"/>
          <a:stretch/>
        </p:blipFill>
        <p:spPr bwMode="auto">
          <a:xfrm rot="175688">
            <a:off x="6453465" y="1707494"/>
            <a:ext cx="3107014" cy="2241845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0241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" r="1518"/>
          <a:stretch/>
        </p:blipFill>
        <p:spPr bwMode="auto">
          <a:xfrm rot="157874">
            <a:off x="6440647" y="4246657"/>
            <a:ext cx="3220827" cy="2081213"/>
          </a:xfrm>
          <a:prstGeom prst="rect">
            <a:avLst/>
          </a:prstGeom>
          <a:noFill/>
          <a:ln w="127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370291"/>
              </p:ext>
            </p:extLst>
          </p:nvPr>
        </p:nvGraphicFramePr>
        <p:xfrm>
          <a:off x="194472" y="1895132"/>
          <a:ext cx="6006669" cy="885796"/>
        </p:xfrm>
        <a:graphic>
          <a:graphicData uri="http://schemas.openxmlformats.org/drawingml/2006/table">
            <a:tbl>
              <a:tblPr firstCol="1" lastCol="1" bandRow="1" bandCol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390044"/>
                <a:gridCol w="3042338"/>
                <a:gridCol w="471778"/>
                <a:gridCol w="542335"/>
                <a:gridCol w="780087"/>
                <a:gridCol w="780087"/>
              </a:tblGrid>
              <a:tr h="6527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№ №  п/п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Адрес </a:t>
                      </a:r>
                      <a:r>
                        <a:rPr lang="ru-RU" sz="800" u="none" strike="noStrike" dirty="0">
                          <a:effectLst/>
                        </a:rPr>
                        <a:t>объекта  </a:t>
                      </a:r>
                      <a:r>
                        <a:rPr lang="ru-RU" sz="800" u="none" strike="noStrike" dirty="0" smtClean="0">
                          <a:effectLst/>
                        </a:rPr>
                        <a:t>(км</a:t>
                      </a:r>
                      <a:r>
                        <a:rPr lang="ru-RU" sz="800" u="none" strike="noStrike" dirty="0">
                          <a:effectLst/>
                        </a:rPr>
                        <a:t>... - км</a:t>
                      </a:r>
                      <a:r>
                        <a:rPr lang="ru-RU" sz="800" u="none" strike="noStrike" dirty="0" smtClean="0">
                          <a:effectLst/>
                        </a:rPr>
                        <a:t>...)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Объем работ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Сроки                                                                         производства работ                                                                (год начала -                                                                          год завершения) 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Объемы финансирования, </a:t>
                      </a:r>
                    </a:p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тыс. руб.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78000" marT="720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3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км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</a:rPr>
                        <a:t>пог</a:t>
                      </a:r>
                      <a:r>
                        <a:rPr lang="ru-RU" sz="800" u="none" strike="noStrike" dirty="0">
                          <a:effectLst/>
                        </a:rPr>
                        <a:t>. м.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720426"/>
              </p:ext>
            </p:extLst>
          </p:nvPr>
        </p:nvGraphicFramePr>
        <p:xfrm>
          <a:off x="194473" y="2852936"/>
          <a:ext cx="6006668" cy="3737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0042"/>
                <a:gridCol w="3042338"/>
                <a:gridCol w="468053"/>
                <a:gridCol w="546061"/>
                <a:gridCol w="780087"/>
                <a:gridCol w="780087"/>
              </a:tblGrid>
              <a:tr h="3417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Капитальный ремонт искусственных сооружений, всего: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9000" marR="3900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194,830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rebuchet MS"/>
                        </a:rPr>
                        <a:t>453 701,769</a:t>
                      </a:r>
                      <a:endParaRPr lang="ru-RU" sz="800" b="0" i="0" u="none" strike="noStrike" dirty="0">
                        <a:effectLst/>
                        <a:latin typeface="Trebuchet MS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17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19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Мост через реку </a:t>
                      </a:r>
                      <a:r>
                        <a:rPr lang="ru-RU" sz="800" u="none" strike="noStrike" dirty="0" err="1">
                          <a:effectLst/>
                        </a:rPr>
                        <a:t>Ороченка</a:t>
                      </a:r>
                      <a:r>
                        <a:rPr lang="ru-RU" sz="800" u="none" strike="noStrike" dirty="0">
                          <a:effectLst/>
                        </a:rPr>
                        <a:t> на км 300+795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9000" marR="3900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12,00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2017 - 2018 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rebuchet MS"/>
                        </a:rPr>
                        <a:t>22 896,649</a:t>
                      </a:r>
                      <a:endParaRPr lang="ru-RU" sz="800" b="0" i="0" u="none" strike="noStrike" dirty="0">
                        <a:effectLst/>
                        <a:latin typeface="Trebuchet MS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17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Мост через ручей на км 383+759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9000" marR="3900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6,50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2017 - 2018 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rebuchet MS"/>
                        </a:rPr>
                        <a:t>31 270,75</a:t>
                      </a:r>
                      <a:endParaRPr lang="ru-RU" sz="800" b="0" i="0" u="none" strike="noStrike" dirty="0">
                        <a:effectLst/>
                        <a:latin typeface="Trebuchet MS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17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Мост через ручей Шахтёрка на км 316+012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9000" marR="3900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6,20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2018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rebuchet MS"/>
                        </a:rPr>
                        <a:t>11 200,844</a:t>
                      </a:r>
                      <a:endParaRPr lang="ru-RU" sz="800" b="0" i="0" u="none" strike="noStrike" dirty="0">
                        <a:effectLst/>
                        <a:latin typeface="Trebuchet MS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17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Капитальный ремонт моста через ручей Кайла </a:t>
                      </a:r>
                      <a:endParaRPr lang="ru-RU" sz="8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на </a:t>
                      </a:r>
                      <a:r>
                        <a:rPr lang="ru-RU" sz="800" u="none" strike="noStrike" dirty="0">
                          <a:effectLst/>
                        </a:rPr>
                        <a:t>км 689+695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9000" marR="3900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6,00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2018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rebuchet MS"/>
                        </a:rPr>
                        <a:t>16 806,684</a:t>
                      </a:r>
                      <a:endParaRPr lang="ru-RU" sz="800" b="0" i="0" u="none" strike="noStrike" dirty="0">
                        <a:effectLst/>
                        <a:latin typeface="Trebuchet MS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17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Капитальный ремонт моста через ручей на км 368+044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9000" marR="3900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6,00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2018 - 2019 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rebuchet MS"/>
                        </a:rPr>
                        <a:t>25 180,212</a:t>
                      </a:r>
                      <a:endParaRPr lang="ru-RU" sz="800" b="0" i="0" u="none" strike="noStrike" dirty="0">
                        <a:effectLst/>
                        <a:latin typeface="Trebuchet MS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56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Капитальный ремонт моста через ручей на км 374+615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9000" marR="3900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6,00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2018 - 2019 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rebuchet MS"/>
                        </a:rPr>
                        <a:t>17 434,634</a:t>
                      </a:r>
                      <a:endParaRPr lang="ru-RU" sz="800" b="0" i="0" u="none" strike="noStrike" dirty="0">
                        <a:effectLst/>
                        <a:latin typeface="Trebuchet MS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3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Капитальный ремонт мостового перехода через ручей </a:t>
                      </a:r>
                      <a:endParaRPr lang="ru-RU" sz="8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на </a:t>
                      </a:r>
                      <a:r>
                        <a:rPr lang="ru-RU" sz="800" u="none" strike="noStrike" dirty="0">
                          <a:effectLst/>
                        </a:rPr>
                        <a:t>км 969+481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9000" marR="3900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6,17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rebuchet MS"/>
                        </a:rPr>
                        <a:t>23 801,139</a:t>
                      </a:r>
                      <a:endParaRPr lang="ru-RU" sz="800" b="0" i="0" u="none" strike="noStrike" dirty="0">
                        <a:effectLst/>
                        <a:latin typeface="Trebuchet MS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337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Капитальный ремонт мостового перехода через ручей </a:t>
                      </a:r>
                      <a:endParaRPr lang="ru-RU" sz="8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на </a:t>
                      </a:r>
                      <a:r>
                        <a:rPr lang="ru-RU" sz="800" u="none" strike="noStrike" dirty="0">
                          <a:effectLst/>
                        </a:rPr>
                        <a:t>км 972+925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9000" marR="3900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12,46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rebuchet MS"/>
                        </a:rPr>
                        <a:t>37 967,941</a:t>
                      </a:r>
                      <a:endParaRPr lang="ru-RU" sz="800" b="0" i="0" u="none" strike="noStrike" dirty="0">
                        <a:effectLst/>
                        <a:latin typeface="Trebuchet MS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17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Капитальный ремонт мостового перехода через ручей </a:t>
                      </a:r>
                      <a:endParaRPr lang="ru-RU" sz="8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на </a:t>
                      </a:r>
                      <a:r>
                        <a:rPr lang="ru-RU" sz="800" u="none" strike="noStrike" dirty="0">
                          <a:effectLst/>
                        </a:rPr>
                        <a:t>км 992+350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9000" marR="3900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6,27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rebuchet MS"/>
                        </a:rPr>
                        <a:t>24 105,858</a:t>
                      </a:r>
                      <a:endParaRPr lang="ru-RU" sz="800" b="0" i="0" u="none" strike="noStrike" dirty="0">
                        <a:effectLst/>
                        <a:latin typeface="Trebuchet MS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17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Капитальный ремонт моста через реку </a:t>
                      </a:r>
                      <a:r>
                        <a:rPr lang="ru-RU" sz="800" u="none" strike="noStrike" dirty="0" err="1">
                          <a:effectLst/>
                        </a:rPr>
                        <a:t>Иенгра</a:t>
                      </a:r>
                      <a:r>
                        <a:rPr lang="ru-RU" sz="800" u="none" strike="noStrike" dirty="0">
                          <a:effectLst/>
                        </a:rPr>
                        <a:t> </a:t>
                      </a:r>
                      <a:endParaRPr lang="ru-RU" sz="8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ru-RU" sz="800" u="none" strike="noStrike" dirty="0" smtClean="0">
                          <a:effectLst/>
                        </a:rPr>
                        <a:t>на </a:t>
                      </a:r>
                      <a:r>
                        <a:rPr lang="ru-RU" sz="800" u="none" strike="noStrike" dirty="0">
                          <a:effectLst/>
                        </a:rPr>
                        <a:t>км 319+321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9000" marR="3900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127,23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2020-2021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rebuchet MS"/>
                        </a:rPr>
                        <a:t>243 037,058</a:t>
                      </a:r>
                      <a:endParaRPr lang="ru-RU" sz="800" b="0" i="0" u="none" strike="noStrike" dirty="0">
                        <a:effectLst/>
                        <a:latin typeface="Trebuchet MS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2" name="Picture 2" descr="D:\Док\я Всякое\2016 Брюхов - Якутск\ГЕРБ ФД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751"/>
            <a:ext cx="1390185" cy="78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Y:\Реквизиты и телефоны\a360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38" y="262751"/>
            <a:ext cx="1870258" cy="7899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925709"/>
              </p:ext>
            </p:extLst>
          </p:nvPr>
        </p:nvGraphicFramePr>
        <p:xfrm>
          <a:off x="-87560" y="620688"/>
          <a:ext cx="9649071" cy="1015072"/>
        </p:xfrm>
        <a:graphic>
          <a:graphicData uri="http://schemas.openxmlformats.org/drawingml/2006/table">
            <a:tbl>
              <a:tblPr/>
              <a:tblGrid>
                <a:gridCol w="9649071"/>
              </a:tblGrid>
              <a:tr h="64623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Актуализированные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планы капитального ремонта ИССО 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на </a:t>
                      </a:r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действующей сети </a:t>
                      </a: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автомобильной </a:t>
                      </a:r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дороги А-360 </a:t>
                      </a: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"Лена" 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Невер – Якутск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в Республике Саха (Якутия) на 2018 г. и проектировки на 2019 - 2020 гг.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10001" marR="10001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447600" y="6590838"/>
            <a:ext cx="1981200" cy="294546"/>
          </a:xfrm>
        </p:spPr>
        <p:txBody>
          <a:bodyPr/>
          <a:lstStyle/>
          <a:p>
            <a:fld id="{821679DC-CA09-424E-8FDD-0951056CB593}" type="slidenum">
              <a:rPr lang="ru-RU" smtClean="0">
                <a:solidFill>
                  <a:schemeClr val="accent5">
                    <a:lumMod val="50000"/>
                  </a:schemeClr>
                </a:solidFill>
              </a:rPr>
              <a:t>10</a:t>
            </a:fld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страница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75666"/>
      </p:ext>
    </p:extLst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0" y="0"/>
            <a:ext cx="9906000" cy="1052736"/>
          </a:xfrm>
          <a:prstGeom prst="rect">
            <a:avLst/>
          </a:prstGeom>
          <a:solidFill>
            <a:schemeClr val="bg1"/>
          </a:solidFill>
          <a:effectLst>
            <a:reflection endPos="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004CBC"/>
                </a:solidFill>
              </a:rPr>
              <a:t/>
            </a:r>
            <a:br>
              <a:rPr lang="ru-RU" sz="1400" b="1" dirty="0" smtClean="0">
                <a:solidFill>
                  <a:srgbClr val="004CBC"/>
                </a:solidFill>
              </a:rPr>
            </a:br>
            <a:endParaRPr lang="ru-RU" sz="2000" b="1" dirty="0">
              <a:solidFill>
                <a:srgbClr val="004C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117704"/>
              </p:ext>
            </p:extLst>
          </p:nvPr>
        </p:nvGraphicFramePr>
        <p:xfrm>
          <a:off x="1203" y="613728"/>
          <a:ext cx="9361040" cy="1015072"/>
        </p:xfrm>
        <a:graphic>
          <a:graphicData uri="http://schemas.openxmlformats.org/drawingml/2006/table">
            <a:tbl>
              <a:tblPr/>
              <a:tblGrid>
                <a:gridCol w="9361040"/>
              </a:tblGrid>
              <a:tr h="64623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Актуализированные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планы капитального ремонта 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на </a:t>
                      </a:r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действующей </a:t>
                      </a: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сети автомобильной </a:t>
                      </a:r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дороги А-360 </a:t>
                      </a: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"Лена" Невер – Якутск 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в Республике Саха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(Якутия) </a:t>
                      </a: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на 2018 г. и проектировки на 2019 - 2020 гг.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10001" marR="10001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521154"/>
              </p:ext>
            </p:extLst>
          </p:nvPr>
        </p:nvGraphicFramePr>
        <p:xfrm>
          <a:off x="194473" y="1751116"/>
          <a:ext cx="6030219" cy="885796"/>
        </p:xfrm>
        <a:graphic>
          <a:graphicData uri="http://schemas.openxmlformats.org/drawingml/2006/table">
            <a:tbl>
              <a:tblPr firstCol="1" lastCol="1" bandRow="1" bandCol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391573"/>
                <a:gridCol w="3054267"/>
                <a:gridCol w="473627"/>
                <a:gridCol w="544462"/>
                <a:gridCol w="783145"/>
                <a:gridCol w="783145"/>
              </a:tblGrid>
              <a:tr h="6527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№ №  п/п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</a:rPr>
                        <a:t>Адрес </a:t>
                      </a:r>
                      <a:r>
                        <a:rPr lang="ru-RU" sz="800" b="1" u="none" strike="noStrike" dirty="0">
                          <a:effectLst/>
                        </a:rPr>
                        <a:t>объекта  </a:t>
                      </a:r>
                      <a:r>
                        <a:rPr lang="ru-RU" sz="800" b="1" u="none" strike="noStrike" dirty="0" smtClean="0">
                          <a:effectLst/>
                        </a:rPr>
                        <a:t>(км</a:t>
                      </a:r>
                      <a:r>
                        <a:rPr lang="ru-RU" sz="800" b="1" u="none" strike="noStrike" dirty="0">
                          <a:effectLst/>
                        </a:rPr>
                        <a:t>... - км</a:t>
                      </a:r>
                      <a:r>
                        <a:rPr lang="ru-RU" sz="800" b="1" u="none" strike="noStrike" dirty="0" smtClean="0">
                          <a:effectLst/>
                        </a:rPr>
                        <a:t>...)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Объем работ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Сроки                                                                         производства работ                                                                (год начала -                                                                          год завершения) 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Объемы финансирования, </a:t>
                      </a:r>
                    </a:p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тыс. руб.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78000" marT="720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3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км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</a:rPr>
                        <a:t>пог</a:t>
                      </a:r>
                      <a:r>
                        <a:rPr lang="ru-RU" sz="800" u="none" strike="noStrike" dirty="0">
                          <a:effectLst/>
                        </a:rPr>
                        <a:t>. м.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Рисунок 10" descr="C:\Users\aslanovms\Desktop\ОИС\IMG_0847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96"/>
          <a:stretch/>
        </p:blipFill>
        <p:spPr bwMode="auto">
          <a:xfrm rot="186061">
            <a:off x="6462491" y="1913557"/>
            <a:ext cx="3272472" cy="194421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2" name="Рисунок 11" descr="Y:\ОИС\Фото альбом\Р 2015\Лапри\Лапри 23.09.15\P1260125.JP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96" b="30698"/>
          <a:stretch/>
        </p:blipFill>
        <p:spPr bwMode="auto">
          <a:xfrm rot="209734">
            <a:off x="6481280" y="4143078"/>
            <a:ext cx="3238719" cy="2196785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612101"/>
              </p:ext>
            </p:extLst>
          </p:nvPr>
        </p:nvGraphicFramePr>
        <p:xfrm>
          <a:off x="194473" y="2780932"/>
          <a:ext cx="6030219" cy="37832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572"/>
                <a:gridCol w="3054267"/>
                <a:gridCol w="469887"/>
                <a:gridCol w="548201"/>
                <a:gridCol w="783146"/>
                <a:gridCol w="783146"/>
              </a:tblGrid>
              <a:tr h="3063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Республика Саха (Якутия), ремонт искусственных сооружений, всего: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7800" marT="720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553,920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rebuchet MS"/>
                        </a:rPr>
                        <a:t>454 745,203</a:t>
                      </a:r>
                      <a:endParaRPr lang="ru-RU" sz="800" b="0" i="0" u="none" strike="noStrike" dirty="0">
                        <a:effectLst/>
                        <a:latin typeface="Trebuchet MS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37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29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Ремонт путепровода через железную дорогу Беркакит-Алдан-Томмот на км 409+315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7800" marT="720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86,20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2017 - 2018 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rebuchet MS"/>
                        </a:rPr>
                        <a:t>36 037,165</a:t>
                      </a:r>
                      <a:endParaRPr lang="ru-RU" sz="800" b="0" i="0" u="none" strike="noStrike" dirty="0">
                        <a:effectLst/>
                        <a:latin typeface="Trebuchet MS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63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Ремонт моста через ручей Раздольный на км 439+821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7800" marT="720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42,76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2017 - 2018 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rebuchet MS"/>
                        </a:rPr>
                        <a:t>29 073,617</a:t>
                      </a:r>
                      <a:endParaRPr lang="ru-RU" sz="800" b="0" i="0" u="none" strike="noStrike" dirty="0">
                        <a:effectLst/>
                        <a:latin typeface="Trebuchet MS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63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Ремонт моста через реку </a:t>
                      </a:r>
                      <a:r>
                        <a:rPr lang="ru-RU" sz="800" u="none" strike="noStrike" dirty="0" err="1">
                          <a:effectLst/>
                        </a:rPr>
                        <a:t>Б.Хатыми</a:t>
                      </a:r>
                      <a:r>
                        <a:rPr lang="ru-RU" sz="800" u="none" strike="noStrike" dirty="0">
                          <a:effectLst/>
                        </a:rPr>
                        <a:t> на км 474+867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7800" marT="720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79,58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2017 - 2018 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rebuchet MS"/>
                        </a:rPr>
                        <a:t>47 193,768</a:t>
                      </a:r>
                      <a:endParaRPr lang="ru-RU" sz="800" b="0" i="0" u="none" strike="noStrike" dirty="0">
                        <a:effectLst/>
                        <a:latin typeface="Trebuchet MS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63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32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Ремонт моста через реку </a:t>
                      </a:r>
                      <a:r>
                        <a:rPr lang="ru-RU" sz="800" u="none" strike="noStrike" dirty="0" err="1">
                          <a:effectLst/>
                        </a:rPr>
                        <a:t>Б.Нимныр</a:t>
                      </a:r>
                      <a:r>
                        <a:rPr lang="ru-RU" sz="800" u="none" strike="noStrike" dirty="0">
                          <a:effectLst/>
                        </a:rPr>
                        <a:t> на км 568+948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7800" marT="720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100,02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2017 - 2018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rebuchet MS"/>
                        </a:rPr>
                        <a:t>80 001,656</a:t>
                      </a:r>
                      <a:endParaRPr lang="ru-RU" sz="800" b="0" i="0" u="none" strike="noStrike" dirty="0">
                        <a:effectLst/>
                        <a:latin typeface="Trebuchet MS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63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33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Ремонт моста через ручей Еловый на км 574+524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7800" marT="720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6,55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2017 - 2018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rebuchet MS"/>
                        </a:rPr>
                        <a:t>8 963,211</a:t>
                      </a:r>
                      <a:endParaRPr lang="ru-RU" sz="800" b="0" i="0" u="none" strike="noStrike" dirty="0">
                        <a:effectLst/>
                        <a:latin typeface="Trebuchet MS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63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34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Ремонт моста через реку </a:t>
                      </a:r>
                      <a:r>
                        <a:rPr lang="ru-RU" sz="800" u="none" strike="noStrike" dirty="0" err="1">
                          <a:effectLst/>
                        </a:rPr>
                        <a:t>Орто</a:t>
                      </a:r>
                      <a:r>
                        <a:rPr lang="ru-RU" sz="800" u="none" strike="noStrike" dirty="0">
                          <a:effectLst/>
                        </a:rPr>
                        <a:t>-Сала на км 638+069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7800" marT="720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36,73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2017 - 2018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rebuchet MS"/>
                        </a:rPr>
                        <a:t>28 244,779</a:t>
                      </a:r>
                      <a:endParaRPr lang="ru-RU" sz="800" b="0" i="0" u="none" strike="noStrike" dirty="0">
                        <a:effectLst/>
                        <a:latin typeface="Trebuchet MS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63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Мост через ручей </a:t>
                      </a:r>
                      <a:r>
                        <a:rPr lang="ru-RU" sz="800" u="none" strike="noStrike" dirty="0" err="1">
                          <a:effectLst/>
                        </a:rPr>
                        <a:t>Ефимовка</a:t>
                      </a:r>
                      <a:r>
                        <a:rPr lang="ru-RU" sz="800" u="none" strike="noStrike" dirty="0">
                          <a:effectLst/>
                        </a:rPr>
                        <a:t> на км 520+075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7800" marT="720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7,60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2018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rebuchet MS"/>
                        </a:rPr>
                        <a:t>18 139,452</a:t>
                      </a:r>
                      <a:endParaRPr lang="ru-RU" sz="800" b="0" i="0" u="none" strike="noStrike" dirty="0">
                        <a:effectLst/>
                        <a:latin typeface="Trebuchet MS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63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Ремонт моста через реку </a:t>
                      </a:r>
                      <a:r>
                        <a:rPr lang="ru-RU" sz="800" u="none" strike="noStrike" dirty="0" err="1">
                          <a:effectLst/>
                        </a:rPr>
                        <a:t>Хаамыыгаан</a:t>
                      </a:r>
                      <a:r>
                        <a:rPr lang="ru-RU" sz="800" u="none" strike="noStrike" dirty="0">
                          <a:effectLst/>
                        </a:rPr>
                        <a:t> на км 734+401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7800" marT="720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42,58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2018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rebuchet MS"/>
                        </a:rPr>
                        <a:t>44 861,436</a:t>
                      </a:r>
                      <a:endParaRPr lang="ru-RU" sz="800" b="0" i="0" u="none" strike="noStrike" dirty="0">
                        <a:effectLst/>
                        <a:latin typeface="Trebuchet MS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63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37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Ремонт моста через реку Якутский </a:t>
                      </a:r>
                      <a:r>
                        <a:rPr lang="ru-RU" sz="800" u="none" strike="noStrike" dirty="0" err="1">
                          <a:effectLst/>
                        </a:rPr>
                        <a:t>Укулан</a:t>
                      </a:r>
                      <a:r>
                        <a:rPr lang="ru-RU" sz="800" u="none" strike="noStrike" dirty="0">
                          <a:effectLst/>
                        </a:rPr>
                        <a:t> на км 719+347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7800" marT="720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48,55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2018 - 2019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rebuchet MS"/>
                        </a:rPr>
                        <a:t>43 890,701</a:t>
                      </a:r>
                      <a:endParaRPr lang="ru-RU" sz="800" b="0" i="0" u="none" strike="noStrike" dirty="0">
                        <a:effectLst/>
                        <a:latin typeface="Trebuchet MS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63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38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Ремонт моста через ручей </a:t>
                      </a:r>
                      <a:r>
                        <a:rPr lang="ru-RU" sz="800" u="none" strike="noStrike" dirty="0" err="1">
                          <a:effectLst/>
                        </a:rPr>
                        <a:t>Холодникан</a:t>
                      </a:r>
                      <a:r>
                        <a:rPr lang="ru-RU" sz="800" u="none" strike="noStrike" dirty="0">
                          <a:effectLst/>
                        </a:rPr>
                        <a:t> на км 309+138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000" marR="7800" marT="720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60,80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2020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rebuchet MS"/>
                        </a:rPr>
                        <a:t>69 618,158</a:t>
                      </a:r>
                      <a:endParaRPr lang="ru-RU" sz="800" b="0" i="0" u="none" strike="noStrike" dirty="0">
                        <a:effectLst/>
                        <a:latin typeface="Trebuchet MS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63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39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Ремонт моста через ручей Горбылях на км 330+292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000" marR="7800" marT="720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42,55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2020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rebuchet MS"/>
                        </a:rPr>
                        <a:t>48 721,26</a:t>
                      </a:r>
                      <a:endParaRPr lang="ru-RU" sz="800" b="0" i="0" u="none" strike="noStrike" dirty="0">
                        <a:effectLst/>
                        <a:latin typeface="Trebuchet MS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3" name="Picture 2" descr="D:\Док\я Всякое\2016 Брюхов - Якутск\ГЕРБ ФД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751"/>
            <a:ext cx="1390185" cy="78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Y:\Реквизиты и телефоны\a360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38" y="262751"/>
            <a:ext cx="1870258" cy="7899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447600" y="6525344"/>
            <a:ext cx="1981200" cy="365125"/>
          </a:xfrm>
        </p:spPr>
        <p:txBody>
          <a:bodyPr/>
          <a:lstStyle/>
          <a:p>
            <a:fld id="{821679DC-CA09-424E-8FDD-0951056CB593}" type="slidenum">
              <a:rPr lang="ru-RU" smtClean="0">
                <a:solidFill>
                  <a:schemeClr val="accent5">
                    <a:lumMod val="50000"/>
                  </a:schemeClr>
                </a:solidFill>
              </a:rPr>
              <a:t>11</a:t>
            </a:fld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страница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74527"/>
      </p:ext>
    </p:extLst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0" y="0"/>
            <a:ext cx="9906000" cy="7857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004CBC"/>
                </a:solidFill>
              </a:rPr>
              <a:t/>
            </a:r>
            <a:br>
              <a:rPr lang="ru-RU" sz="1400" b="1" dirty="0" smtClean="0">
                <a:solidFill>
                  <a:srgbClr val="004CBC"/>
                </a:solidFill>
              </a:rPr>
            </a:br>
            <a:endParaRPr lang="ru-RU" sz="2000" b="1" dirty="0">
              <a:solidFill>
                <a:srgbClr val="004CBC"/>
              </a:solidFill>
            </a:endParaRPr>
          </a:p>
        </p:txBody>
      </p:sp>
      <p:pic>
        <p:nvPicPr>
          <p:cNvPr id="5" name="Picture 2" descr="D:\Док\я Всякое\2016 Брюхов - Якутск\ГЕРБ ФД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90185" cy="78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Y:\Реквизиты и телефоны\a36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38" y="1"/>
            <a:ext cx="1870258" cy="7899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85271640"/>
              </p:ext>
            </p:extLst>
          </p:nvPr>
        </p:nvGraphicFramePr>
        <p:xfrm>
          <a:off x="1754645" y="133382"/>
          <a:ext cx="6096816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79DC-CA09-424E-8FDD-0951056CB593}" type="slidenum">
              <a:rPr lang="ru-RU" smtClean="0"/>
              <a:t>12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40632" y="1412776"/>
            <a:ext cx="60968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uropeDemi" pitchFamily="34" charset="0"/>
              </a:rPr>
              <a:t>ФКУ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uropeDemi" pitchFamily="34" charset="0"/>
              </a:rPr>
              <a:t>Упрдор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uropeDemi" pitchFamily="34" charset="0"/>
              </a:rPr>
              <a:t> «Лена»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Europe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859798"/>
      </p:ext>
    </p:extLst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0" y="0"/>
            <a:ext cx="9906000" cy="1052736"/>
          </a:xfrm>
          <a:prstGeom prst="rect">
            <a:avLst/>
          </a:prstGeom>
          <a:solidFill>
            <a:schemeClr val="bg1"/>
          </a:solidFill>
          <a:effectLst>
            <a:reflection endPos="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004CBC"/>
                </a:solidFill>
              </a:rPr>
              <a:t/>
            </a:r>
            <a:br>
              <a:rPr lang="ru-RU" sz="1400" b="1" dirty="0" smtClean="0">
                <a:solidFill>
                  <a:srgbClr val="004CBC"/>
                </a:solidFill>
              </a:rPr>
            </a:br>
            <a:endParaRPr lang="ru-RU" sz="2000" b="1" dirty="0">
              <a:solidFill>
                <a:srgbClr val="004C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D:\Док\я Всякое\2016 Брюхов - Якутск\ГЕРБ ФД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751"/>
            <a:ext cx="1390185" cy="78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Y:\Реквизиты и телефоны\a36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38" y="262751"/>
            <a:ext cx="1870258" cy="78998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763982" y="394992"/>
            <a:ext cx="60968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uropeDemi" pitchFamily="34" charset="0"/>
              </a:rPr>
              <a:t>ФКУ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uropeDemi" pitchFamily="34" charset="0"/>
              </a:rPr>
              <a:t>Упрдор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uropeDemi" pitchFamily="34" charset="0"/>
              </a:rPr>
              <a:t> «Лена»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EuropeDemi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679DC-CA09-424E-8FDD-0951056CB59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694681"/>
      </p:ext>
    </p:extLst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484584" y="6520259"/>
            <a:ext cx="1981200" cy="365125"/>
          </a:xfrm>
        </p:spPr>
        <p:txBody>
          <a:bodyPr/>
          <a:lstStyle/>
          <a:p>
            <a:fld id="{821679DC-CA09-424E-8FDD-0951056CB593}" type="slidenum">
              <a:rPr lang="ru-RU" smtClean="0">
                <a:solidFill>
                  <a:schemeClr val="accent5">
                    <a:lumMod val="50000"/>
                  </a:schemeClr>
                </a:solidFill>
              </a:rPr>
              <a:t>2</a:t>
            </a:fld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страница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704528" y="1916832"/>
            <a:ext cx="8856984" cy="4608512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   Автомобильная </a:t>
            </a:r>
            <a:r>
              <a:rPr lang="ru-RU" sz="1400" dirty="0">
                <a:solidFill>
                  <a:schemeClr val="tx1"/>
                </a:solidFill>
              </a:rPr>
              <a:t>дорога А-360 «Лена» Невер – Якутск имеет </a:t>
            </a:r>
            <a:r>
              <a:rPr lang="ru-RU" sz="1400" dirty="0" smtClean="0">
                <a:solidFill>
                  <a:schemeClr val="tx1"/>
                </a:solidFill>
              </a:rPr>
              <a:t>протяжённость </a:t>
            </a:r>
            <a:r>
              <a:rPr lang="ru-RU" sz="1400" dirty="0">
                <a:solidFill>
                  <a:schemeClr val="tx1"/>
                </a:solidFill>
              </a:rPr>
              <a:t>1157 километров, из которых 268 проходит по территории Амурской области и 889 по территории Республики Саха (Якутия). </a:t>
            </a:r>
            <a:r>
              <a:rPr lang="ru-RU" sz="1400" dirty="0" smtClean="0">
                <a:solidFill>
                  <a:schemeClr val="tx1"/>
                </a:solidFill>
              </a:rPr>
              <a:t>Автомобильная дорога А-360 </a:t>
            </a:r>
            <a:r>
              <a:rPr lang="ru-RU" sz="1400" dirty="0">
                <a:solidFill>
                  <a:schemeClr val="tx1"/>
                </a:solidFill>
              </a:rPr>
              <a:t>«Лена» является транспортной артерией связывающей не только субъекты Российской Федерации – Амурскую область и Республику Саха (Якутия), но и </a:t>
            </a:r>
            <a:r>
              <a:rPr lang="ru-RU" sz="1400" dirty="0" smtClean="0">
                <a:solidFill>
                  <a:schemeClr val="tx1"/>
                </a:solidFill>
              </a:rPr>
              <a:t>остаётся </a:t>
            </a:r>
            <a:r>
              <a:rPr lang="ru-RU" sz="1400" dirty="0">
                <a:solidFill>
                  <a:schemeClr val="tx1"/>
                </a:solidFill>
              </a:rPr>
              <a:t>единственной круглогодичной наземной линией, связывающей с железной дорогой центральные, северные и арктические районы Якутии и Магаданской области. 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45720" indent="0" algn="just">
              <a:lnSpc>
                <a:spcPct val="150000"/>
              </a:lnSpc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45720" indent="0" algn="just">
              <a:lnSpc>
                <a:spcPct val="150000"/>
              </a:lnSpc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    Учитывая вышеизложенное, </a:t>
            </a:r>
            <a:r>
              <a:rPr lang="ru-RU" sz="1400" dirty="0">
                <a:solidFill>
                  <a:schemeClr val="tx1"/>
                </a:solidFill>
              </a:rPr>
              <a:t>основной целью развития автомобильной дороги А-360 «Лена» является обеспечение условий для стабильного экономического развития Амурской области и Республики Саха (Якутия) и полного удовлетворения потребностей народного хозяйства в автомобильных </a:t>
            </a:r>
            <a:r>
              <a:rPr lang="ru-RU" sz="1400" dirty="0" smtClean="0">
                <a:solidFill>
                  <a:schemeClr val="tx1"/>
                </a:solidFill>
              </a:rPr>
              <a:t>грузоперевозках, обеспечение проезда </a:t>
            </a:r>
            <a:r>
              <a:rPr lang="ru-RU" sz="1400" dirty="0">
                <a:solidFill>
                  <a:schemeClr val="tx1"/>
                </a:solidFill>
              </a:rPr>
              <a:t>к важнейшим транспортным узлам, железнодорожным станциям, речным портам, аэропортам и другим объектам транспортной инфраструктуры. 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0" y="0"/>
            <a:ext cx="9906000" cy="1052736"/>
          </a:xfrm>
          <a:prstGeom prst="rect">
            <a:avLst/>
          </a:prstGeom>
          <a:solidFill>
            <a:schemeClr val="bg1"/>
          </a:solidFill>
          <a:effectLst>
            <a:reflection endPos="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004CBC"/>
                </a:solidFill>
              </a:rPr>
              <a:t/>
            </a:r>
            <a:br>
              <a:rPr lang="ru-RU" sz="1400" b="1" dirty="0" smtClean="0">
                <a:solidFill>
                  <a:srgbClr val="004CBC"/>
                </a:solidFill>
              </a:rPr>
            </a:br>
            <a:endParaRPr lang="ru-RU" sz="2000" b="1" dirty="0">
              <a:solidFill>
                <a:srgbClr val="004C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D:\Док\я Всякое\2016 Брюхов - Якутск\ГЕРБ ФД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751"/>
            <a:ext cx="1390185" cy="78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Y:\Реквизиты и телефоны\a36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38" y="262751"/>
            <a:ext cx="1870258" cy="7899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763982" y="394992"/>
            <a:ext cx="60968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uropeDemi" pitchFamily="34" charset="0"/>
              </a:rPr>
              <a:t>ФКУ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uropeDemi" pitchFamily="34" charset="0"/>
              </a:rPr>
              <a:t>Упрдор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uropeDemi" pitchFamily="34" charset="0"/>
              </a:rPr>
              <a:t> «Лена»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Europe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839135"/>
      </p:ext>
    </p:extLst>
  </p:cSld>
  <p:clrMapOvr>
    <a:masterClrMapping/>
  </p:clrMapOvr>
  <p:transition spd="slow">
    <p:fade/>
    <p:sndAc>
      <p:stSnd>
        <p:snd r:embed="rId2" name="click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ÑÑÐµÐ»ÐºÐ° ÑÐ¾ÑÑÐ°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051" y="1146374"/>
            <a:ext cx="8506992" cy="393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0" y="0"/>
            <a:ext cx="9906000" cy="1052736"/>
          </a:xfrm>
          <a:prstGeom prst="rect">
            <a:avLst/>
          </a:prstGeom>
          <a:solidFill>
            <a:schemeClr val="bg1"/>
          </a:solidFill>
          <a:effectLst>
            <a:reflection endPos="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004CBC"/>
                </a:solidFill>
              </a:rPr>
              <a:t/>
            </a:r>
            <a:br>
              <a:rPr lang="ru-RU" sz="1400" b="1" dirty="0" smtClean="0">
                <a:solidFill>
                  <a:srgbClr val="004CBC"/>
                </a:solidFill>
              </a:rPr>
            </a:br>
            <a:endParaRPr lang="ru-RU" sz="2000" b="1" dirty="0">
              <a:solidFill>
                <a:srgbClr val="004C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D:\Док\я Всякое\2016 Брюхов - Якутск\ГЕРБ ФД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751"/>
            <a:ext cx="1390185" cy="78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Y:\Реквизиты и телефоны\a360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38" y="262751"/>
            <a:ext cx="1870258" cy="7899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811101512"/>
              </p:ext>
            </p:extLst>
          </p:nvPr>
        </p:nvGraphicFramePr>
        <p:xfrm>
          <a:off x="-195572" y="2420888"/>
          <a:ext cx="8268919" cy="420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46767" y="4829090"/>
            <a:ext cx="886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 км</a:t>
            </a:r>
            <a:endParaRPr lang="ru-RU" sz="20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5960" y="4221089"/>
            <a:ext cx="88197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1,336</a:t>
            </a:r>
          </a:p>
          <a:p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 руб</a:t>
            </a:r>
            <a:r>
              <a:rPr lang="ru-RU" sz="1100" dirty="0" smtClean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69472" y="2492897"/>
            <a:ext cx="95547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2,756</a:t>
            </a:r>
          </a:p>
          <a:p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 руб</a:t>
            </a:r>
            <a:r>
              <a:rPr lang="ru-RU" sz="1100" dirty="0" smtClean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56771" y="2564905"/>
            <a:ext cx="88197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2,749</a:t>
            </a:r>
          </a:p>
          <a:p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 руб</a:t>
            </a:r>
            <a:r>
              <a:rPr lang="ru-RU" sz="1100" dirty="0" smtClean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4559" y="5013176"/>
            <a:ext cx="886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 км</a:t>
            </a:r>
            <a:endParaRPr lang="ru-RU" sz="20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0848" y="3068960"/>
            <a:ext cx="886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 км</a:t>
            </a:r>
            <a:endParaRPr lang="ru-RU" sz="20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7308" y="3140968"/>
            <a:ext cx="886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 км</a:t>
            </a:r>
            <a:endParaRPr lang="ru-RU" sz="20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0155" y="4437113"/>
            <a:ext cx="88197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1,264</a:t>
            </a:r>
          </a:p>
          <a:p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 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95093" y="196078"/>
            <a:ext cx="7894386" cy="92333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6"/>
          </a:lnRef>
          <a:fillRef idx="1002">
            <a:schemeClr val="dk2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Объемы работ по ремонту </a:t>
            </a:r>
          </a:p>
          <a:p>
            <a:pPr algn="ctr"/>
            <a:r>
              <a:rPr lang="ru-RU" b="1" cap="none" spc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 </a:t>
            </a:r>
            <a:r>
              <a:rPr lang="ru-RU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</a:t>
            </a:r>
            <a:r>
              <a:rPr lang="ru-RU" b="1" cap="none" spc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апитальному ремонту автодороги А-360 «Лена» </a:t>
            </a:r>
          </a:p>
          <a:p>
            <a:pPr algn="ctr"/>
            <a:r>
              <a:rPr lang="ru-RU" b="1" cap="none" spc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 Республике Саха (Якутия)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356" y="2623541"/>
            <a:ext cx="1598230" cy="984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191" y="3993887"/>
            <a:ext cx="1657395" cy="10159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1" b="9527"/>
          <a:stretch/>
        </p:blipFill>
        <p:spPr bwMode="auto">
          <a:xfrm>
            <a:off x="8092190" y="5411383"/>
            <a:ext cx="1657395" cy="10080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786323" y="5904340"/>
            <a:ext cx="60144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600000" rev="0"/>
              </a:camera>
              <a:lightRig rig="threePt" dir="t"/>
            </a:scene3d>
            <a:sp3d z="25400"/>
          </a:bodyPr>
          <a:lstStyle/>
          <a:p>
            <a:r>
              <a:rPr lang="ru-RU" sz="1200" b="1" dirty="0" smtClean="0">
                <a:ln>
                  <a:solidFill>
                    <a:schemeClr val="bg2">
                      <a:lumMod val="25000"/>
                      <a:alpha val="67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</a:t>
            </a:r>
            <a:endParaRPr lang="ru-RU" sz="1200" dirty="0">
              <a:ln>
                <a:solidFill>
                  <a:schemeClr val="bg2">
                    <a:lumMod val="25000"/>
                    <a:alpha val="67000"/>
                  </a:schemeClr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75538" y="5897228"/>
            <a:ext cx="60144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600000" rev="0"/>
              </a:camera>
              <a:lightRig rig="threePt" dir="t"/>
            </a:scene3d>
            <a:sp3d z="25400"/>
          </a:bodyPr>
          <a:lstStyle/>
          <a:p>
            <a:r>
              <a:rPr lang="ru-RU" sz="1200" b="1" dirty="0" smtClean="0">
                <a:ln>
                  <a:solidFill>
                    <a:schemeClr val="bg2">
                      <a:lumMod val="25000"/>
                      <a:alpha val="67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</a:t>
            </a:r>
            <a:endParaRPr lang="ru-RU" sz="1200" dirty="0">
              <a:ln>
                <a:solidFill>
                  <a:schemeClr val="bg2">
                    <a:lumMod val="25000"/>
                    <a:alpha val="67000"/>
                  </a:schemeClr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79134" y="5892949"/>
            <a:ext cx="60144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600000" rev="0"/>
              </a:camera>
              <a:lightRig rig="threePt" dir="t"/>
            </a:scene3d>
            <a:sp3d z="25400"/>
          </a:bodyPr>
          <a:lstStyle/>
          <a:p>
            <a:r>
              <a:rPr lang="ru-RU" sz="1200" b="1" dirty="0" smtClean="0">
                <a:ln>
                  <a:solidFill>
                    <a:schemeClr val="bg2">
                      <a:lumMod val="25000"/>
                      <a:alpha val="67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</a:t>
            </a:r>
            <a:endParaRPr lang="ru-RU" sz="1200" dirty="0">
              <a:ln>
                <a:solidFill>
                  <a:schemeClr val="bg2">
                    <a:lumMod val="25000"/>
                    <a:alpha val="67000"/>
                  </a:schemeClr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97699" y="5885318"/>
            <a:ext cx="598241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600000" rev="0"/>
              </a:camera>
              <a:lightRig rig="threePt" dir="t"/>
            </a:scene3d>
            <a:sp3d z="25400"/>
          </a:bodyPr>
          <a:lstStyle/>
          <a:p>
            <a:r>
              <a:rPr lang="ru-RU" sz="1200" b="1" dirty="0" smtClean="0">
                <a:ln>
                  <a:solidFill>
                    <a:schemeClr val="bg2">
                      <a:lumMod val="25000"/>
                      <a:alpha val="67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endParaRPr lang="ru-RU" sz="1200" dirty="0">
              <a:ln>
                <a:solidFill>
                  <a:schemeClr val="bg2">
                    <a:lumMod val="25000"/>
                    <a:alpha val="67000"/>
                  </a:schemeClr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446051" y="6522528"/>
            <a:ext cx="1981200" cy="365125"/>
          </a:xfrm>
        </p:spPr>
        <p:txBody>
          <a:bodyPr/>
          <a:lstStyle/>
          <a:p>
            <a:fld id="{821679DC-CA09-424E-8FDD-0951056CB593}" type="slidenum">
              <a:rPr lang="ru-RU" smtClean="0">
                <a:solidFill>
                  <a:schemeClr val="accent5">
                    <a:lumMod val="50000"/>
                  </a:schemeClr>
                </a:solidFill>
              </a:rPr>
              <a:t>3</a:t>
            </a:fld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страница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84863"/>
      </p:ext>
    </p:extLst>
  </p:cSld>
  <p:clrMapOvr>
    <a:masterClrMapping/>
  </p:clrMapOvr>
  <p:transition spd="slow">
    <p:fad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>
          <a:xfrm>
            <a:off x="0" y="0"/>
            <a:ext cx="9906000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endPos="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004CBC"/>
                </a:solidFill>
              </a:rPr>
              <a:t/>
            </a:r>
            <a:br>
              <a:rPr lang="ru-RU" sz="1400" b="1" dirty="0" smtClean="0">
                <a:solidFill>
                  <a:srgbClr val="004CBC"/>
                </a:solidFill>
              </a:rPr>
            </a:br>
            <a:endParaRPr lang="ru-RU" sz="2000" b="1" dirty="0">
              <a:solidFill>
                <a:srgbClr val="004C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3784764710"/>
              </p:ext>
            </p:extLst>
          </p:nvPr>
        </p:nvGraphicFramePr>
        <p:xfrm>
          <a:off x="-507607" y="2420888"/>
          <a:ext cx="8268919" cy="420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" name="Picture 2" descr="ÐÐ°ÑÑÐ¸Ð½ÐºÐ¸ Ð¿Ð¾ Ð·Ð°Ð¿ÑÐ¾ÑÑ ÑÑÑÐµÐ»ÐºÐ° ÑÐ¾ÑÑÐ°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051" y="1074546"/>
            <a:ext cx="8506992" cy="393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407196" y="332656"/>
            <a:ext cx="6577442" cy="1138773"/>
          </a:xfrm>
          <a:prstGeom prst="rect">
            <a:avLst/>
          </a:prstGeom>
          <a:noFill/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6"/>
          </a:lnRef>
          <a:fillRef idx="1002">
            <a:schemeClr val="dk2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Объемы работ </a:t>
            </a:r>
            <a:r>
              <a:rPr lang="ru-RU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по содержанию а</a:t>
            </a:r>
            <a:r>
              <a:rPr lang="ru-RU" b="1" cap="none" spc="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втодороги А-360 «Лена»</a:t>
            </a:r>
          </a:p>
          <a:p>
            <a:pPr algn="ctr"/>
            <a:r>
              <a:rPr lang="ru-RU" b="1" cap="none" spc="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 в Республике Саха (Якутия)</a:t>
            </a:r>
            <a:endParaRPr lang="ru-RU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/>
            <a:endParaRPr lang="ru-RU" sz="3200" b="1" cap="none" spc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33926" y="4711119"/>
            <a:ext cx="88197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833,6</a:t>
            </a:r>
          </a:p>
          <a:p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 руб</a:t>
            </a:r>
            <a:r>
              <a:rPr lang="ru-RU" sz="1100" dirty="0" smtClean="0"/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57437" y="3529137"/>
            <a:ext cx="95547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913,8</a:t>
            </a:r>
          </a:p>
          <a:p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 руб</a:t>
            </a:r>
            <a:r>
              <a:rPr lang="ru-RU" sz="1100" dirty="0" smtClean="0"/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44736" y="2602360"/>
            <a:ext cx="88197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1,162</a:t>
            </a:r>
          </a:p>
          <a:p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 руб</a:t>
            </a:r>
            <a:r>
              <a:rPr lang="ru-RU" sz="1100" dirty="0" smtClean="0"/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4515" y="5301208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889 км</a:t>
            </a:r>
            <a:endParaRPr lang="ru-RU" sz="20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8121" y="4725145"/>
            <a:ext cx="88197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840,5</a:t>
            </a:r>
          </a:p>
          <a:p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 руб.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 r="29447"/>
          <a:stretch/>
        </p:blipFill>
        <p:spPr bwMode="auto">
          <a:xfrm>
            <a:off x="7995338" y="1340769"/>
            <a:ext cx="1698498" cy="16325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r="20897" b="17019"/>
          <a:stretch/>
        </p:blipFill>
        <p:spPr bwMode="auto">
          <a:xfrm>
            <a:off x="7995338" y="3284984"/>
            <a:ext cx="1714242" cy="1368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7"/>
          <a:stretch/>
        </p:blipFill>
        <p:spPr bwMode="auto">
          <a:xfrm>
            <a:off x="7995338" y="4995812"/>
            <a:ext cx="1714242" cy="15295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479008" y="5877273"/>
            <a:ext cx="60144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600000" rev="0"/>
              </a:camera>
              <a:lightRig rig="threePt" dir="t"/>
            </a:scene3d>
            <a:sp3d z="25400"/>
          </a:bodyPr>
          <a:lstStyle/>
          <a:p>
            <a:r>
              <a:rPr lang="ru-RU" sz="1200" b="1" dirty="0" smtClean="0">
                <a:ln>
                  <a:solidFill>
                    <a:schemeClr val="bg2">
                      <a:lumMod val="25000"/>
                      <a:alpha val="67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</a:t>
            </a:r>
            <a:endParaRPr lang="ru-RU" sz="1200" dirty="0">
              <a:ln>
                <a:solidFill>
                  <a:schemeClr val="bg2">
                    <a:lumMod val="25000"/>
                    <a:alpha val="67000"/>
                  </a:schemeClr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363503" y="5888306"/>
            <a:ext cx="60144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600000" rev="0"/>
              </a:camera>
              <a:lightRig rig="threePt" dir="t"/>
            </a:scene3d>
            <a:sp3d z="25400"/>
          </a:bodyPr>
          <a:lstStyle/>
          <a:p>
            <a:r>
              <a:rPr lang="ru-RU" sz="1200" b="1" dirty="0" smtClean="0">
                <a:ln>
                  <a:solidFill>
                    <a:schemeClr val="bg2">
                      <a:lumMod val="25000"/>
                      <a:alpha val="67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</a:t>
            </a:r>
            <a:endParaRPr lang="ru-RU" sz="1200" dirty="0">
              <a:ln>
                <a:solidFill>
                  <a:schemeClr val="bg2">
                    <a:lumMod val="25000"/>
                    <a:alpha val="67000"/>
                  </a:schemeClr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250922" y="5888306"/>
            <a:ext cx="60144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600000" rev="0"/>
              </a:camera>
              <a:lightRig rig="threePt" dir="t"/>
            </a:scene3d>
            <a:sp3d z="25400"/>
          </a:bodyPr>
          <a:lstStyle/>
          <a:p>
            <a:r>
              <a:rPr lang="ru-RU" sz="1200" b="1" dirty="0" smtClean="0">
                <a:ln>
                  <a:solidFill>
                    <a:schemeClr val="bg2">
                      <a:lumMod val="25000"/>
                      <a:alpha val="67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</a:t>
            </a:r>
            <a:endParaRPr lang="ru-RU" sz="1200" dirty="0">
              <a:ln>
                <a:solidFill>
                  <a:schemeClr val="bg2">
                    <a:lumMod val="25000"/>
                    <a:alpha val="67000"/>
                  </a:schemeClr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173641" y="5877273"/>
            <a:ext cx="598241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600000" rev="0"/>
              </a:camera>
              <a:lightRig rig="threePt" dir="t"/>
            </a:scene3d>
            <a:sp3d z="25400"/>
          </a:bodyPr>
          <a:lstStyle/>
          <a:p>
            <a:r>
              <a:rPr lang="ru-RU" sz="1200" b="1" dirty="0" smtClean="0">
                <a:ln>
                  <a:solidFill>
                    <a:schemeClr val="bg2">
                      <a:lumMod val="25000"/>
                      <a:alpha val="67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endParaRPr lang="ru-RU" sz="1200" dirty="0">
              <a:ln>
                <a:solidFill>
                  <a:schemeClr val="bg2">
                    <a:lumMod val="25000"/>
                    <a:alpha val="67000"/>
                  </a:schemeClr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49701" y="5301208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889 км</a:t>
            </a:r>
            <a:endParaRPr lang="ru-RU" sz="20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91041" y="5294531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889 км</a:t>
            </a:r>
            <a:endParaRPr lang="ru-RU" sz="20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59776" y="5294531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889 км</a:t>
            </a:r>
            <a:endParaRPr lang="ru-RU" sz="20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D:\Док\я Всякое\2016 Брюхов - Якутск\ГЕРБ ФД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751"/>
            <a:ext cx="1390185" cy="78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 descr="Y:\Реквизиты и телефоны\a360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38" y="262751"/>
            <a:ext cx="1870258" cy="7899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455177" y="6525344"/>
            <a:ext cx="1981200" cy="365125"/>
          </a:xfrm>
        </p:spPr>
        <p:txBody>
          <a:bodyPr/>
          <a:lstStyle/>
          <a:p>
            <a:fld id="{821679DC-CA09-424E-8FDD-0951056CB593}" type="slidenum">
              <a:rPr lang="ru-RU" smtClean="0">
                <a:solidFill>
                  <a:schemeClr val="accent5">
                    <a:lumMod val="50000"/>
                  </a:schemeClr>
                </a:solidFill>
              </a:rPr>
              <a:t>4</a:t>
            </a:fld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страница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08245"/>
      </p:ext>
    </p:extLst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456235426"/>
              </p:ext>
            </p:extLst>
          </p:nvPr>
        </p:nvGraphicFramePr>
        <p:xfrm>
          <a:off x="200472" y="2348880"/>
          <a:ext cx="6604000" cy="47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0" y="0"/>
            <a:ext cx="9906000" cy="1052736"/>
          </a:xfrm>
          <a:prstGeom prst="rect">
            <a:avLst/>
          </a:prstGeom>
          <a:solidFill>
            <a:schemeClr val="bg1"/>
          </a:solidFill>
          <a:effectLst>
            <a:reflection endPos="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004CBC"/>
                </a:solidFill>
              </a:rPr>
              <a:t/>
            </a:r>
            <a:br>
              <a:rPr lang="ru-RU" sz="1400" b="1" dirty="0" smtClean="0">
                <a:solidFill>
                  <a:srgbClr val="004CBC"/>
                </a:solidFill>
              </a:rPr>
            </a:br>
            <a:endParaRPr lang="ru-RU" sz="2000" b="1" dirty="0">
              <a:solidFill>
                <a:srgbClr val="004C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32" y="1268760"/>
            <a:ext cx="618521" cy="38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63"/>
          <a:stretch/>
        </p:blipFill>
        <p:spPr bwMode="auto">
          <a:xfrm>
            <a:off x="1020478" y="1268760"/>
            <a:ext cx="606362" cy="38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044" y="1214032"/>
            <a:ext cx="429679" cy="49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004353" y="1772816"/>
            <a:ext cx="4553530" cy="0"/>
          </a:xfrm>
          <a:prstGeom prst="line">
            <a:avLst/>
          </a:prstGeom>
          <a:ln w="57150" cmpd="thickThin">
            <a:solidFill>
              <a:schemeClr val="bg2">
                <a:lumMod val="25000"/>
              </a:schemeClr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766046" y="1350143"/>
            <a:ext cx="1040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peDemi" pitchFamily="34" charset="0"/>
              </a:rPr>
              <a:t>381 км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350" y="1556792"/>
            <a:ext cx="2009084" cy="12331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846" y="4869160"/>
            <a:ext cx="2689198" cy="1656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005" y="3140969"/>
            <a:ext cx="2304429" cy="14125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 descr="D:\Док\я Всякое\2016 Брюхов - Якутск\ГЕРБ ФДА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751"/>
            <a:ext cx="1390185" cy="78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Y:\Реквизиты и телефоны\a360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38" y="262751"/>
            <a:ext cx="1870258" cy="7899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00472" y="1844824"/>
            <a:ext cx="192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EuropeDemi" pitchFamily="34" charset="0"/>
              </a:rPr>
              <a:t>Граница </a:t>
            </a:r>
            <a:r>
              <a:rPr lang="ru-RU" dirty="0">
                <a:latin typeface="EuropeDemi" pitchFamily="34" charset="0"/>
              </a:rPr>
              <a:t>РС(Я)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-447600" y="6525344"/>
            <a:ext cx="1981200" cy="365125"/>
          </a:xfrm>
        </p:spPr>
        <p:txBody>
          <a:bodyPr/>
          <a:lstStyle/>
          <a:p>
            <a:fld id="{821679DC-CA09-424E-8FDD-0951056CB593}" type="slidenum">
              <a:rPr lang="ru-RU" smtClean="0">
                <a:solidFill>
                  <a:schemeClr val="accent5">
                    <a:lumMod val="50000"/>
                  </a:schemeClr>
                </a:solidFill>
              </a:rPr>
              <a:t>5</a:t>
            </a:fld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страница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08984" y="1817124"/>
            <a:ext cx="119936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200">
                <a:latin typeface="EuropeDemi" pitchFamily="34" charset="0"/>
              </a:rPr>
              <a:t>г</a:t>
            </a:r>
            <a:r>
              <a:rPr lang="ru-RU">
                <a:latin typeface="EuropeDemi" pitchFamily="34" charset="0"/>
              </a:rPr>
              <a:t>.Алдан</a:t>
            </a:r>
            <a:endParaRPr lang="ru-RU" dirty="0">
              <a:latin typeface="EuropeDem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0185" y="196078"/>
            <a:ext cx="65151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Протяженность участков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асфальтобетонным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гравийным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покрытием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границы Республики Саха (Якутия) с Амурской областью до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Алдан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8495803"/>
      </p:ext>
    </p:extLst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 txBox="1">
            <a:spLocks noChangeArrowheads="1"/>
          </p:cNvSpPr>
          <p:nvPr/>
        </p:nvSpPr>
        <p:spPr>
          <a:xfrm>
            <a:off x="-40404" y="0"/>
            <a:ext cx="9906000" cy="1052736"/>
          </a:xfrm>
          <a:prstGeom prst="rect">
            <a:avLst/>
          </a:prstGeom>
          <a:solidFill>
            <a:schemeClr val="bg1"/>
          </a:solidFill>
          <a:effectLst>
            <a:reflection endPos="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004CBC"/>
                </a:solidFill>
              </a:rPr>
              <a:t/>
            </a:r>
            <a:br>
              <a:rPr lang="ru-RU" sz="1400" b="1" dirty="0" smtClean="0">
                <a:solidFill>
                  <a:srgbClr val="004CBC"/>
                </a:solidFill>
              </a:rPr>
            </a:br>
            <a:endParaRPr lang="ru-RU" sz="2000" b="1" dirty="0">
              <a:solidFill>
                <a:srgbClr val="004C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07430898"/>
              </p:ext>
            </p:extLst>
          </p:nvPr>
        </p:nvGraphicFramePr>
        <p:xfrm>
          <a:off x="116463" y="1764000"/>
          <a:ext cx="6838026" cy="4977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1004353" y="1844824"/>
            <a:ext cx="4553530" cy="0"/>
          </a:xfrm>
          <a:prstGeom prst="line">
            <a:avLst/>
          </a:prstGeom>
          <a:ln w="57150" cmpd="thickThin">
            <a:solidFill>
              <a:schemeClr val="bg2">
                <a:lumMod val="25000"/>
              </a:schemeClr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766046" y="1422151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peDemi" pitchFamily="34" charset="0"/>
              </a:rPr>
              <a:t>508 км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3" y="1179860"/>
            <a:ext cx="429679" cy="49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392" y="1205522"/>
            <a:ext cx="501112" cy="46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709" y="2996952"/>
            <a:ext cx="2462480" cy="15165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101" y="1484784"/>
            <a:ext cx="1898941" cy="11694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929" y="4869161"/>
            <a:ext cx="2832113" cy="17360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 descr="D:\Док\я Всякое\2016 Брюхов - Якутск\ГЕРБ ФДА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751"/>
            <a:ext cx="1390185" cy="78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Y:\Реквизиты и телефоны\a360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38" y="262751"/>
            <a:ext cx="1870258" cy="7899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802205" y="1884864"/>
            <a:ext cx="2380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EuropeDemi" pitchFamily="34" charset="0"/>
              </a:rPr>
              <a:t>п</a:t>
            </a:r>
            <a:r>
              <a:rPr lang="ru-RU" dirty="0" smtClean="0">
                <a:latin typeface="EuropeDemi" pitchFamily="34" charset="0"/>
              </a:rPr>
              <a:t>. </a:t>
            </a:r>
            <a:r>
              <a:rPr lang="ru-RU" sz="2000" dirty="0" smtClean="0">
                <a:latin typeface="EuropeDemi" pitchFamily="34" charset="0"/>
              </a:rPr>
              <a:t>Нижний Бестях</a:t>
            </a:r>
            <a:endParaRPr lang="ru-RU" sz="2000" dirty="0">
              <a:latin typeface="EuropeDem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-447600" y="6507545"/>
            <a:ext cx="1981200" cy="365125"/>
          </a:xfrm>
        </p:spPr>
        <p:txBody>
          <a:bodyPr/>
          <a:lstStyle/>
          <a:p>
            <a:fld id="{821679DC-CA09-424E-8FDD-0951056CB593}" type="slidenum">
              <a:rPr lang="ru-RU" smtClean="0">
                <a:solidFill>
                  <a:schemeClr val="accent5">
                    <a:lumMod val="50000"/>
                  </a:schemeClr>
                </a:solidFill>
              </a:rPr>
              <a:t>6</a:t>
            </a:fld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страница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90185" y="404664"/>
            <a:ext cx="66051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Протяженность участков с асфальтобетонным и гравийным покрытием между  г. Алдан – п. Нижний Бестях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5490066"/>
      </p:ext>
    </p:extLst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0" y="0"/>
            <a:ext cx="9906000" cy="1052736"/>
          </a:xfrm>
          <a:prstGeom prst="rect">
            <a:avLst/>
          </a:prstGeom>
          <a:solidFill>
            <a:schemeClr val="bg1"/>
          </a:solidFill>
          <a:effectLst>
            <a:reflection endPos="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004CBC"/>
                </a:solidFill>
              </a:rPr>
              <a:t/>
            </a:r>
            <a:br>
              <a:rPr lang="ru-RU" sz="1400" b="1" dirty="0" smtClean="0">
                <a:solidFill>
                  <a:srgbClr val="004CBC"/>
                </a:solidFill>
              </a:rPr>
            </a:br>
            <a:endParaRPr lang="ru-RU" sz="2000" b="1" dirty="0">
              <a:solidFill>
                <a:srgbClr val="004C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 t="4995" r="1308" b="4342"/>
          <a:stretch/>
        </p:blipFill>
        <p:spPr>
          <a:xfrm>
            <a:off x="166643" y="1124744"/>
            <a:ext cx="9609746" cy="560934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484584" y="6551523"/>
            <a:ext cx="1981200" cy="365125"/>
          </a:xfrm>
        </p:spPr>
        <p:txBody>
          <a:bodyPr/>
          <a:lstStyle/>
          <a:p>
            <a:fld id="{821679DC-CA09-424E-8FDD-0951056CB593}" type="slidenum">
              <a:rPr lang="ru-RU" smtClean="0">
                <a:solidFill>
                  <a:schemeClr val="accent5">
                    <a:lumMod val="50000"/>
                  </a:schemeClr>
                </a:solidFill>
              </a:rPr>
              <a:t>7</a:t>
            </a:fld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страница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8411" y="541129"/>
            <a:ext cx="7563288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СХЕМА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расположения объектов капитального ремонта и ремонта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автомобильной дороги А-360 «Лена» в Республике Саха (Якутия)</a:t>
            </a:r>
          </a:p>
        </p:txBody>
      </p:sp>
      <p:pic>
        <p:nvPicPr>
          <p:cNvPr id="5" name="Рисунок 4" descr="Y:\Реквизиты и телефоны\a36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38" y="262751"/>
            <a:ext cx="1870258" cy="789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D:\Док\я Всякое\2016 Брюхов - Якутск\ГЕРБ ФД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751"/>
            <a:ext cx="1390185" cy="78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08784" y="1547500"/>
            <a:ext cx="352839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2018 – 2020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092490"/>
      </p:ext>
    </p:extLst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0" y="0"/>
            <a:ext cx="9906000" cy="1052736"/>
          </a:xfrm>
          <a:prstGeom prst="rect">
            <a:avLst/>
          </a:prstGeom>
          <a:solidFill>
            <a:schemeClr val="bg1"/>
          </a:solidFill>
          <a:effectLst>
            <a:reflection endPos="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004CBC"/>
                </a:solidFill>
              </a:rPr>
              <a:t/>
            </a:r>
            <a:br>
              <a:rPr lang="ru-RU" sz="1400" b="1" dirty="0" smtClean="0">
                <a:solidFill>
                  <a:srgbClr val="004CBC"/>
                </a:solidFill>
              </a:rPr>
            </a:br>
            <a:endParaRPr lang="ru-RU" sz="2000" b="1" dirty="0">
              <a:solidFill>
                <a:srgbClr val="004C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419202"/>
              </p:ext>
            </p:extLst>
          </p:nvPr>
        </p:nvGraphicFramePr>
        <p:xfrm>
          <a:off x="0" y="548680"/>
          <a:ext cx="9439049" cy="1060792"/>
        </p:xfrm>
        <a:graphic>
          <a:graphicData uri="http://schemas.openxmlformats.org/drawingml/2006/table">
            <a:tbl>
              <a:tblPr/>
              <a:tblGrid>
                <a:gridCol w="9439049"/>
              </a:tblGrid>
              <a:tr h="97229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8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Актуализированные </a:t>
                      </a:r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планы капитального ремонта 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действующей </a:t>
                      </a:r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сети 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автомобильной </a:t>
                      </a:r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дороги А-360 </a:t>
                      </a: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"Лена" Невер – Якутск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в Республике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Саха (Якутия) на </a:t>
                      </a: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2018 г. и проектировки на 2019 - 2020 гг. 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10001" marR="10001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575180"/>
              </p:ext>
            </p:extLst>
          </p:nvPr>
        </p:nvGraphicFramePr>
        <p:xfrm>
          <a:off x="194473" y="1823124"/>
          <a:ext cx="6006666" cy="885796"/>
        </p:xfrm>
        <a:graphic>
          <a:graphicData uri="http://schemas.openxmlformats.org/drawingml/2006/table">
            <a:tbl>
              <a:tblPr firstCol="1" lastCol="1" bandRow="1" bandCol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390044"/>
                <a:gridCol w="3042338"/>
                <a:gridCol w="471776"/>
                <a:gridCol w="542336"/>
                <a:gridCol w="780086"/>
                <a:gridCol w="780086"/>
              </a:tblGrid>
              <a:tr h="6984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№ №  п/п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Адрес </a:t>
                      </a:r>
                      <a:r>
                        <a:rPr lang="ru-RU" sz="800" u="none" strike="noStrike" dirty="0">
                          <a:effectLst/>
                        </a:rPr>
                        <a:t>объекта  </a:t>
                      </a:r>
                      <a:r>
                        <a:rPr lang="ru-RU" sz="800" u="none" strike="noStrike" dirty="0" smtClean="0">
                          <a:effectLst/>
                        </a:rPr>
                        <a:t>(км</a:t>
                      </a:r>
                      <a:r>
                        <a:rPr lang="ru-RU" sz="800" u="none" strike="noStrike" dirty="0">
                          <a:effectLst/>
                        </a:rPr>
                        <a:t>... - км</a:t>
                      </a:r>
                      <a:r>
                        <a:rPr lang="ru-RU" sz="800" u="none" strike="noStrike" dirty="0" smtClean="0">
                          <a:effectLst/>
                        </a:rPr>
                        <a:t>...)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Объем работ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Сроки                                                                         производства работ                                                                (год начала -                                                                          год завершения) 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Объемы финансирования, </a:t>
                      </a:r>
                    </a:p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тыс. руб.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78000" marR="78000" marT="720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7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км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</a:rPr>
                        <a:t>пог</a:t>
                      </a:r>
                      <a:r>
                        <a:rPr lang="ru-RU" sz="800" u="none" strike="noStrike" dirty="0">
                          <a:effectLst/>
                        </a:rPr>
                        <a:t>. м.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095086"/>
              </p:ext>
            </p:extLst>
          </p:nvPr>
        </p:nvGraphicFramePr>
        <p:xfrm>
          <a:off x="194471" y="2805885"/>
          <a:ext cx="6006665" cy="35034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794"/>
                <a:gridCol w="3043232"/>
                <a:gridCol w="489179"/>
                <a:gridCol w="517036"/>
                <a:gridCol w="803339"/>
                <a:gridCol w="780085"/>
              </a:tblGrid>
              <a:tr h="2694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Республика Саха (Якутия), </a:t>
                      </a:r>
                      <a:r>
                        <a:rPr lang="ru-RU" sz="800" u="none" strike="noStrike" dirty="0" smtClean="0">
                          <a:effectLst/>
                        </a:rPr>
                        <a:t>всего</a:t>
                      </a:r>
                      <a:r>
                        <a:rPr lang="ru-RU" sz="800" u="none" strike="noStrike" dirty="0">
                          <a:effectLst/>
                        </a:rPr>
                        <a:t>: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109,111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7 103 376,783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694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км 460+000 - км 470+000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9,602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2017 - 2018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381 794,724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694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км 518+000 - км 525+000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7,592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2017 - 2018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284 842,556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694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км 550+000 - км 557+000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6,382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2017 - 2018 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390 911,79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694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км 470+000 - км 480+000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9,640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2018 - 2019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606 209,62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694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км 557+000 - км 568+870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11,330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2018 - 2019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706 491,99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694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км 773+645 - км 783+000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9,168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2018 - 2019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610 619,21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694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км 813+000 - км 825+000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12,538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2018 - 2019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1 027 190,62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694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км 696+000 - км 702+000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6,000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2019 - 2020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433 325,49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694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км 436+054 - км 441+848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6,449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2019 - 2020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465 752,7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694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км 506+000 - км 513+000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7,000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2019 - 2020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505 546,405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694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км 702+000 - км 712+000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10,560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2019 - 2020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762 652,893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694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12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км 733+000  - км 747+000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12,850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2019 - 2020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928 038,785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4097" name="Picture 1" descr="\\10.10.31.26\photo\Производственный\2017\Фото 28.07.17 выезд контроль качества\DSC_00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 r="52343"/>
          <a:stretch/>
        </p:blipFill>
        <p:spPr bwMode="auto">
          <a:xfrm rot="184961">
            <a:off x="6650296" y="1925676"/>
            <a:ext cx="3011722" cy="44525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7" name="Picture 2" descr="D:\Док\я Всякое\2016 Брюхов - Якутск\ГЕРБ ФД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751"/>
            <a:ext cx="1390185" cy="78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Y:\Реквизиты и телефоны\a360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38" y="262751"/>
            <a:ext cx="1870258" cy="7899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447600" y="6525344"/>
            <a:ext cx="1981200" cy="365125"/>
          </a:xfrm>
        </p:spPr>
        <p:txBody>
          <a:bodyPr/>
          <a:lstStyle/>
          <a:p>
            <a:fld id="{821679DC-CA09-424E-8FDD-0951056CB593}" type="slidenum">
              <a:rPr lang="ru-RU" smtClean="0">
                <a:solidFill>
                  <a:schemeClr val="accent5">
                    <a:lumMod val="50000"/>
                  </a:schemeClr>
                </a:solidFill>
              </a:rPr>
              <a:t>8</a:t>
            </a:fld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страница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958129"/>
      </p:ext>
    </p:extLst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0" y="0"/>
            <a:ext cx="9906000" cy="1052736"/>
          </a:xfrm>
          <a:prstGeom prst="rect">
            <a:avLst/>
          </a:prstGeom>
          <a:solidFill>
            <a:schemeClr val="bg1"/>
          </a:solidFill>
          <a:effectLst>
            <a:reflection endPos="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004CBC"/>
                </a:solidFill>
              </a:rPr>
              <a:t/>
            </a:r>
            <a:br>
              <a:rPr lang="ru-RU" sz="1400" b="1" dirty="0" smtClean="0">
                <a:solidFill>
                  <a:srgbClr val="004CBC"/>
                </a:solidFill>
              </a:rPr>
            </a:br>
            <a:endParaRPr lang="ru-RU" sz="2000" b="1" dirty="0">
              <a:solidFill>
                <a:srgbClr val="004C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494597"/>
              </p:ext>
            </p:extLst>
          </p:nvPr>
        </p:nvGraphicFramePr>
        <p:xfrm>
          <a:off x="69250" y="613728"/>
          <a:ext cx="9625838" cy="1015072"/>
        </p:xfrm>
        <a:graphic>
          <a:graphicData uri="http://schemas.openxmlformats.org/drawingml/2006/table">
            <a:tbl>
              <a:tblPr/>
              <a:tblGrid>
                <a:gridCol w="9625838"/>
              </a:tblGrid>
              <a:tr h="64623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6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Актуализированные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планы ремонта 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на </a:t>
                      </a:r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действующей сети автомобильной дороги А-360 </a:t>
                      </a: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"Лена" Невер - Якутск 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в Республике Саха (Якутия) на 2018 г. и проектировки на 2019 - 2020 гг.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10001" marR="10001" marT="92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265" name="Picture 1" descr="C:\Users\пользователь\Desktop\поверпоинт\DSC024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7" r="2546" b="7279"/>
          <a:stretch/>
        </p:blipFill>
        <p:spPr bwMode="auto">
          <a:xfrm rot="152528">
            <a:off x="6213049" y="1781968"/>
            <a:ext cx="3523158" cy="22919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1267" name="Picture 3" descr="C:\Users\пользователь\Desktop\поверпоинт\IMG_372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3"/>
          <a:stretch/>
        </p:blipFill>
        <p:spPr bwMode="auto">
          <a:xfrm rot="180349">
            <a:off x="6157993" y="4246896"/>
            <a:ext cx="3520012" cy="23488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573199"/>
              </p:ext>
            </p:extLst>
          </p:nvPr>
        </p:nvGraphicFramePr>
        <p:xfrm>
          <a:off x="194472" y="1755270"/>
          <a:ext cx="5772641" cy="881642"/>
        </p:xfrm>
        <a:graphic>
          <a:graphicData uri="http://schemas.openxmlformats.org/drawingml/2006/table">
            <a:tbl>
              <a:tblPr firstCol="1" lastCol="1" bandRow="1" bandCol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374847"/>
                <a:gridCol w="2923805"/>
                <a:gridCol w="453396"/>
                <a:gridCol w="521205"/>
                <a:gridCol w="749694"/>
                <a:gridCol w="749694"/>
              </a:tblGrid>
              <a:tr h="6951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№ №  п/п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Адрес </a:t>
                      </a:r>
                      <a:r>
                        <a:rPr lang="ru-RU" sz="800" u="none" strike="noStrike" dirty="0">
                          <a:effectLst/>
                        </a:rPr>
                        <a:t>объекта  </a:t>
                      </a:r>
                      <a:r>
                        <a:rPr lang="ru-RU" sz="800" u="none" strike="noStrike" dirty="0" smtClean="0">
                          <a:effectLst/>
                        </a:rPr>
                        <a:t>(км</a:t>
                      </a:r>
                      <a:r>
                        <a:rPr lang="ru-RU" sz="800" u="none" strike="noStrike" dirty="0">
                          <a:effectLst/>
                        </a:rPr>
                        <a:t>... - км</a:t>
                      </a:r>
                      <a:r>
                        <a:rPr lang="ru-RU" sz="800" u="none" strike="noStrike" dirty="0" smtClean="0">
                          <a:effectLst/>
                        </a:rPr>
                        <a:t>...)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Объем работ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Сроки                                                                         производства работ                                                                (год начала -                                                                          год завершения) 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Объемы финансирования, </a:t>
                      </a:r>
                    </a:p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тыс. руб.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6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км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</a:rPr>
                        <a:t>пог</a:t>
                      </a:r>
                      <a:r>
                        <a:rPr lang="ru-RU" sz="800" u="none" strike="noStrike" dirty="0">
                          <a:effectLst/>
                        </a:rPr>
                        <a:t>. м.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757428"/>
              </p:ext>
            </p:extLst>
          </p:nvPr>
        </p:nvGraphicFramePr>
        <p:xfrm>
          <a:off x="194472" y="2708927"/>
          <a:ext cx="5772641" cy="3768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847"/>
                <a:gridCol w="2923805"/>
                <a:gridCol w="449816"/>
                <a:gridCol w="524785"/>
                <a:gridCol w="749694"/>
                <a:gridCol w="749694"/>
              </a:tblGrid>
              <a:tr h="1680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Республика Саха (Якутия), всего: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131,486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3 592 513,354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680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км 414+000 - км 421+020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7,183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2017 - 2018 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180 137,018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680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км 633+000 - км 638+700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5,690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2017 - 2018 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103 113,243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680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км 307+000 - км 319+250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13,198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2018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371 723,815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680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км 381+000 - км 388+000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6,950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2018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188 923,894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680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км 388+000 - км 393+500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5,211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2018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127 770,028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680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км 638+740 - км 647+400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9,035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2018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187 068,753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56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Восстановление искусственного освещения автомобильной дороги А-360 «Лена» Невер - Якутск на участке  км 569+000 - км </a:t>
                      </a:r>
                      <a:r>
                        <a:rPr lang="ru-RU" sz="800" u="none" strike="noStrike" dirty="0" smtClean="0">
                          <a:effectLst/>
                        </a:rPr>
                        <a:t>569+835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7800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2018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11 763,62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56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Восстановление искусственного освещения автомобильной дороги А-360 «Лена» Невер - Якутск на участке  км 906+680 - км </a:t>
                      </a:r>
                      <a:r>
                        <a:rPr lang="ru-RU" sz="800" u="none" strike="noStrike" dirty="0" smtClean="0">
                          <a:effectLst/>
                        </a:rPr>
                        <a:t>907+649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7800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2018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18 011,53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680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км 284+000- км 295+000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10,687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2018 - 2019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304 579,5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680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км 321+000 - км 331+000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10,000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2018 - 2019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285 000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680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км 331+000- км 341+000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9,936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2018 - 2019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28 3176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680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км 480+000-км 496+000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16,020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2018 - 2019 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456 570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680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км 670+000- км 677+000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8,436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2018 - 2019 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240 426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680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км 677+000-км 684+000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7,000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2019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208 832,136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680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км 513+000- км 517+140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4,140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2019 - 2020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89 449,625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680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км 684+000- км 690+000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6,000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2019 - 2020 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178 998,974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680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км 690+000- км 696+000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6,000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178 484,609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680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км 712+000- км 718+000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8000" marR="0" marT="0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6,000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308" marR="8308" marT="7669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178 484,609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10319" marR="10319" marT="9525" marB="0" anchor="ctr"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D4DEFF"/>
                        </a:gs>
                        <a:gs pos="100000">
                          <a:schemeClr val="bg1">
                            <a:lumMod val="8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1" name="Picture 2" descr="D:\Док\я Всякое\2016 Брюхов - Якутск\ГЕРБ ФД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751"/>
            <a:ext cx="1390185" cy="78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Y:\Реквизиты и телефоны\a360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38" y="262751"/>
            <a:ext cx="1870258" cy="7899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447600" y="6528709"/>
            <a:ext cx="1981200" cy="365125"/>
          </a:xfrm>
        </p:spPr>
        <p:txBody>
          <a:bodyPr/>
          <a:lstStyle/>
          <a:p>
            <a:fld id="{821679DC-CA09-424E-8FDD-0951056CB593}" type="slidenum">
              <a:rPr lang="ru-RU" smtClean="0">
                <a:solidFill>
                  <a:schemeClr val="accent5">
                    <a:lumMod val="50000"/>
                  </a:schemeClr>
                </a:solidFill>
              </a:rPr>
              <a:t>9</a:t>
            </a:fld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страница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15279"/>
      </p:ext>
    </p:extLst>
  </p:cSld>
  <p:clrMapOvr>
    <a:masterClrMapping/>
  </p:clrMapOvr>
  <p:transition spd="slow">
    <p:fad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22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1619</TotalTime>
  <Words>1352</Words>
  <Application>Microsoft Office PowerPoint</Application>
  <PresentationFormat>Лист A4 (210x297 мм)</PresentationFormat>
  <Paragraphs>469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Тема222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Асланова Нина Викторовна</cp:lastModifiedBy>
  <cp:revision>57</cp:revision>
  <cp:lastPrinted>2018-04-03T11:18:35Z</cp:lastPrinted>
  <dcterms:created xsi:type="dcterms:W3CDTF">2018-04-02T08:33:19Z</dcterms:created>
  <dcterms:modified xsi:type="dcterms:W3CDTF">2018-04-03T11:47:59Z</dcterms:modified>
</cp:coreProperties>
</file>