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7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4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0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784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89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60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663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11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3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7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9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1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6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3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4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9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7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BAB8-AEE8-4E1D-83DE-B3A06735133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9F98D-603A-4B28-BC4A-E3941E5CA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75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Научно-методическое </a:t>
            </a:r>
            <a:r>
              <a:rPr lang="ru-RU" sz="3200" dirty="0"/>
              <a:t>сопровождение развития системы дошкольного образования в условиях Севера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Отчет научной </a:t>
            </a:r>
            <a:r>
              <a:rPr lang="ru-RU" dirty="0" smtClean="0"/>
              <a:t>школы Григорьевой </a:t>
            </a:r>
            <a:r>
              <a:rPr lang="ru-RU" dirty="0"/>
              <a:t>А.А</a:t>
            </a:r>
            <a:r>
              <a:rPr lang="ru-RU" dirty="0" smtClean="0"/>
              <a:t>.,</a:t>
            </a:r>
          </a:p>
          <a:p>
            <a:r>
              <a:rPr lang="ru-RU" dirty="0" err="1" smtClean="0"/>
              <a:t>д.п.н</a:t>
            </a:r>
            <a:r>
              <a:rPr lang="ru-RU" dirty="0"/>
              <a:t>., </a:t>
            </a:r>
            <a:r>
              <a:rPr lang="ru-RU" dirty="0" smtClean="0"/>
              <a:t>профессора </a:t>
            </a:r>
            <a:r>
              <a:rPr lang="ru-RU" dirty="0"/>
              <a:t>кафедры ДО ПИ СВФУ</a:t>
            </a:r>
          </a:p>
        </p:txBody>
      </p:sp>
    </p:spTree>
    <p:extLst>
      <p:ext uri="{BB962C8B-B14F-4D97-AF65-F5344CB8AC3E}">
        <p14:creationId xmlns:p14="http://schemas.microsoft.com/office/powerpoint/2010/main" val="17870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effectLst/>
              </a:rPr>
              <a:t>Международные, всероссийские научные и научно-практические конференций, 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1400" dirty="0" smtClean="0">
                <a:effectLst/>
              </a:rPr>
              <a:t>проведенные </a:t>
            </a:r>
            <a:r>
              <a:rPr lang="ru-RU" sz="1400" dirty="0">
                <a:effectLst/>
              </a:rPr>
              <a:t>на базе </a:t>
            </a:r>
            <a:r>
              <a:rPr lang="ru-RU" sz="1400" dirty="0" smtClean="0">
                <a:effectLst/>
              </a:rPr>
              <a:t>университета с </a:t>
            </a:r>
            <a:r>
              <a:rPr lang="ru-RU" sz="1400" dirty="0">
                <a:effectLst/>
              </a:rPr>
              <a:t>изданием сборника трудов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3953754"/>
          </a:xfrm>
        </p:spPr>
        <p:txBody>
          <a:bodyPr>
            <a:normAutofit/>
          </a:bodyPr>
          <a:lstStyle/>
          <a:p>
            <a:pPr marL="268288" indent="-268288">
              <a:buFont typeface="+mj-lt"/>
              <a:buAutoNum type="arabicPeriod"/>
            </a:pPr>
            <a:r>
              <a:rPr lang="ru-RU" dirty="0" smtClean="0"/>
              <a:t>II </a:t>
            </a:r>
            <a:r>
              <a:rPr lang="ru-RU" dirty="0"/>
              <a:t>Всероссийская научно-практическая конференция «Качество дошкольного образования: социально-коммуникативное развитие детей дошкольного возраста» 15 апреля 2016 год, с изданием </a:t>
            </a:r>
            <a:r>
              <a:rPr lang="ru-RU" dirty="0" err="1"/>
              <a:t>электр</a:t>
            </a:r>
            <a:r>
              <a:rPr lang="ru-RU" dirty="0"/>
              <a:t>. сборника научных </a:t>
            </a:r>
            <a:r>
              <a:rPr lang="ru-RU" dirty="0" smtClean="0"/>
              <a:t>трудов. - Чебоксары</a:t>
            </a:r>
            <a:r>
              <a:rPr lang="ru-RU" dirty="0"/>
              <a:t>: ЦНС </a:t>
            </a:r>
            <a:r>
              <a:rPr lang="ru-RU" dirty="0" err="1"/>
              <a:t>Интерактив</a:t>
            </a:r>
            <a:r>
              <a:rPr lang="ru-RU" dirty="0"/>
              <a:t> </a:t>
            </a:r>
            <a:r>
              <a:rPr lang="ru-RU" dirty="0" smtClean="0"/>
              <a:t>плюс. </a:t>
            </a:r>
            <a:r>
              <a:rPr lang="ru-RU" dirty="0"/>
              <a:t>2016.</a:t>
            </a:r>
          </a:p>
          <a:p>
            <a:pPr marL="268288" indent="-268288">
              <a:buFont typeface="+mj-lt"/>
              <a:buAutoNum type="arabicPeriod"/>
            </a:pPr>
            <a:r>
              <a:rPr lang="ru-RU" dirty="0"/>
              <a:t>Студенческая научная конференция «Современная система дошкольного образования: проблемы, поиски, перспективы» в рамках VIII Международной студенческой научной конференции «Студенческий научный форум 2016» РАЕ, 2016 с изданием </a:t>
            </a:r>
            <a:r>
              <a:rPr lang="ru-RU" dirty="0" smtClean="0"/>
              <a:t>сборника. –</a:t>
            </a:r>
            <a:r>
              <a:rPr lang="ru-RU" dirty="0"/>
              <a:t>П</a:t>
            </a:r>
            <a:r>
              <a:rPr lang="ru-RU" dirty="0" smtClean="0"/>
              <a:t>енза,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3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Проведенные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мастер-классы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effectLst/>
              </a:rPr>
              <a:t>Иванова М.К. Участие в IV Региональном конкурсе-выставке мультимедийных средств обучения и 1 место по итогам зрительского голосования в номинации «Лучший электронный учебник или учебное пособие» (организаторы: Дальневосточный региональный учебно-методический центр высшего профессионального образования и ФГБОУ ВПО «Амурский гуманитарно-педагогический государственный университет», </a:t>
            </a:r>
            <a:r>
              <a:rPr lang="ru-RU" dirty="0" err="1">
                <a:effectLst/>
              </a:rPr>
              <a:t>г.Комсомольск</a:t>
            </a:r>
            <a:r>
              <a:rPr lang="ru-RU" dirty="0">
                <a:effectLst/>
              </a:rPr>
              <a:t>-на Амуре, 2015 г.)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>
                <a:effectLst/>
              </a:rPr>
              <a:t>Баишева</a:t>
            </a:r>
            <a:r>
              <a:rPr lang="ru-RU" dirty="0">
                <a:effectLst/>
              </a:rPr>
              <a:t> М.И. II Международных Всемирных Ассамблей «Детские игры и игрушки </a:t>
            </a:r>
            <a:r>
              <a:rPr lang="ru-RU" dirty="0" err="1">
                <a:effectLst/>
              </a:rPr>
              <a:t>Тюрского</a:t>
            </a:r>
            <a:r>
              <a:rPr lang="ru-RU" dirty="0">
                <a:effectLst/>
              </a:rPr>
              <a:t> мира» в Университете </a:t>
            </a:r>
            <a:r>
              <a:rPr lang="ru-RU" dirty="0" err="1">
                <a:effectLst/>
              </a:rPr>
              <a:t>Манас</a:t>
            </a:r>
            <a:r>
              <a:rPr lang="ru-RU" dirty="0">
                <a:effectLst/>
              </a:rPr>
              <a:t>,  Бишкек / Кыргызстан от  4 - 7 октября 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6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8774" r="2712" b="5999"/>
          <a:stretch/>
        </p:blipFill>
        <p:spPr>
          <a:xfrm rot="20926074">
            <a:off x="416080" y="3066944"/>
            <a:ext cx="2323241" cy="33141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520">
            <a:off x="2249138" y="1986798"/>
            <a:ext cx="2410111" cy="3317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788">
            <a:off x="4572998" y="1904058"/>
            <a:ext cx="2369149" cy="3355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651">
            <a:off x="6450252" y="3045978"/>
            <a:ext cx="2329265" cy="33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научной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16619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effectLst/>
              </a:rPr>
              <a:t>Баишева</a:t>
            </a:r>
            <a:r>
              <a:rPr lang="ru-RU" dirty="0">
                <a:effectLst/>
              </a:rPr>
              <a:t> М.И., </a:t>
            </a:r>
            <a:r>
              <a:rPr lang="ru-RU" dirty="0" err="1">
                <a:effectLst/>
              </a:rPr>
              <a:t>к.п.н</a:t>
            </a:r>
            <a:r>
              <a:rPr lang="ru-RU" dirty="0">
                <a:effectLst/>
              </a:rPr>
              <a:t>., доцент,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Николаева </a:t>
            </a:r>
            <a:r>
              <a:rPr lang="ru-RU" dirty="0">
                <a:effectLst/>
              </a:rPr>
              <a:t>Л.В., </a:t>
            </a:r>
            <a:r>
              <a:rPr lang="ru-RU" dirty="0" err="1">
                <a:effectLst/>
              </a:rPr>
              <a:t>к.п.н</a:t>
            </a:r>
            <a:r>
              <a:rPr lang="ru-RU" dirty="0">
                <a:effectLst/>
              </a:rPr>
              <a:t>., доцент,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Попова Л.В., </a:t>
            </a:r>
            <a:r>
              <a:rPr lang="ru-RU" dirty="0" err="1" smtClean="0">
                <a:effectLst/>
              </a:rPr>
              <a:t>к.п.н</a:t>
            </a:r>
            <a:r>
              <a:rPr lang="ru-RU" dirty="0" smtClean="0">
                <a:effectLst/>
              </a:rPr>
              <a:t>, </a:t>
            </a:r>
          </a:p>
          <a:p>
            <a:r>
              <a:rPr lang="ru-RU" dirty="0" smtClean="0">
                <a:effectLst/>
              </a:rPr>
              <a:t>Максимова Л.И., </a:t>
            </a:r>
            <a:r>
              <a:rPr lang="ru-RU" dirty="0" err="1" smtClean="0">
                <a:effectLst/>
              </a:rPr>
              <a:t>к.п.н</a:t>
            </a:r>
            <a:r>
              <a:rPr lang="ru-RU" dirty="0" smtClean="0">
                <a:effectLst/>
              </a:rPr>
              <a:t>., </a:t>
            </a:r>
          </a:p>
          <a:p>
            <a:r>
              <a:rPr lang="ru-RU" dirty="0" smtClean="0">
                <a:effectLst/>
              </a:rPr>
              <a:t>Никифорова Т.И., </a:t>
            </a:r>
            <a:r>
              <a:rPr lang="ru-RU" dirty="0" err="1" smtClean="0">
                <a:effectLst/>
              </a:rPr>
              <a:t>к.п.н</a:t>
            </a:r>
            <a:r>
              <a:rPr lang="ru-RU" dirty="0" smtClean="0">
                <a:effectLst/>
              </a:rPr>
              <a:t>., </a:t>
            </a:r>
          </a:p>
          <a:p>
            <a:r>
              <a:rPr lang="ru-RU" dirty="0" err="1" smtClean="0">
                <a:effectLst/>
              </a:rPr>
              <a:t>Саввинова</a:t>
            </a:r>
            <a:r>
              <a:rPr lang="ru-RU" dirty="0" smtClean="0">
                <a:effectLst/>
              </a:rPr>
              <a:t> Р.В., </a:t>
            </a:r>
            <a:r>
              <a:rPr lang="ru-RU" dirty="0" err="1">
                <a:effectLst/>
              </a:rPr>
              <a:t>к.п.н</a:t>
            </a:r>
            <a:r>
              <a:rPr lang="ru-RU" dirty="0">
                <a:effectLst/>
              </a:rPr>
              <a:t>., </a:t>
            </a:r>
          </a:p>
          <a:p>
            <a:r>
              <a:rPr lang="ru-RU" dirty="0" smtClean="0">
                <a:effectLst/>
              </a:rPr>
              <a:t>Николаева А.В., </a:t>
            </a:r>
            <a:r>
              <a:rPr lang="ru-RU" dirty="0" err="1">
                <a:effectLst/>
              </a:rPr>
              <a:t>к.п.н</a:t>
            </a:r>
            <a:r>
              <a:rPr lang="ru-RU" dirty="0">
                <a:effectLst/>
              </a:rPr>
              <a:t>., </a:t>
            </a:r>
          </a:p>
          <a:p>
            <a:r>
              <a:rPr lang="ru-RU" dirty="0" smtClean="0">
                <a:effectLst/>
              </a:rPr>
              <a:t>Иванова М.К., </a:t>
            </a:r>
            <a:r>
              <a:rPr lang="ru-RU" dirty="0" err="1">
                <a:effectLst/>
              </a:rPr>
              <a:t>к.п.н</a:t>
            </a:r>
            <a:r>
              <a:rPr lang="ru-RU" dirty="0">
                <a:effectLst/>
              </a:rPr>
              <a:t>., </a:t>
            </a:r>
            <a:endParaRPr lang="ru-RU" dirty="0" smtClean="0">
              <a:effectLst/>
            </a:endParaRPr>
          </a:p>
          <a:p>
            <a:r>
              <a:rPr lang="ru-RU" dirty="0" err="1" smtClean="0">
                <a:effectLst/>
              </a:rPr>
              <a:t>Дедюкина</a:t>
            </a:r>
            <a:r>
              <a:rPr lang="ru-RU" dirty="0" smtClean="0">
                <a:effectLst/>
              </a:rPr>
              <a:t> М.И., </a:t>
            </a:r>
            <a:r>
              <a:rPr lang="ru-RU" dirty="0" err="1">
                <a:effectLst/>
              </a:rPr>
              <a:t>к.п.н</a:t>
            </a:r>
            <a:r>
              <a:rPr lang="ru-RU" dirty="0">
                <a:effectLst/>
              </a:rPr>
              <a:t>.,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Яковлева С.С. - аспирант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5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Поданные заявки на </a:t>
            </a:r>
            <a:r>
              <a:rPr lang="ru-RU" dirty="0" smtClean="0">
                <a:effectLst/>
              </a:rPr>
              <a:t>гранты в 2016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effectLst/>
              </a:rPr>
              <a:t>РГНФ: «Интеграция </a:t>
            </a:r>
            <a:r>
              <a:rPr lang="ru-RU" sz="1800" b="1" dirty="0">
                <a:effectLst/>
              </a:rPr>
              <a:t>формального, неформального и </a:t>
            </a:r>
            <a:r>
              <a:rPr lang="ru-RU" sz="1800" b="1" dirty="0" err="1">
                <a:effectLst/>
              </a:rPr>
              <a:t>информального</a:t>
            </a:r>
            <a:r>
              <a:rPr lang="ru-RU" sz="1800" b="1" dirty="0">
                <a:effectLst/>
              </a:rPr>
              <a:t> образования в условиях реализации ФГОС </a:t>
            </a:r>
            <a:r>
              <a:rPr lang="ru-RU" sz="1800" b="1" dirty="0" smtClean="0">
                <a:effectLst/>
              </a:rPr>
              <a:t>ДО»</a:t>
            </a:r>
          </a:p>
          <a:p>
            <a:pPr marL="0" indent="0">
              <a:buNone/>
            </a:pPr>
            <a:r>
              <a:rPr lang="ru-RU" sz="1400" b="1" dirty="0" smtClean="0">
                <a:effectLst/>
              </a:rPr>
              <a:t>Руководитель </a:t>
            </a:r>
            <a:r>
              <a:rPr lang="ru-RU" sz="1400" b="1" dirty="0">
                <a:effectLst/>
              </a:rPr>
              <a:t>проекта: </a:t>
            </a:r>
            <a:r>
              <a:rPr lang="ru-RU" sz="1400" dirty="0">
                <a:effectLst/>
              </a:rPr>
              <a:t>Григорьева А.А., </a:t>
            </a:r>
            <a:r>
              <a:rPr lang="ru-RU" sz="1400" dirty="0" err="1">
                <a:effectLst/>
              </a:rPr>
              <a:t>д.п.н</a:t>
            </a:r>
            <a:r>
              <a:rPr lang="ru-RU" sz="1400" dirty="0">
                <a:effectLst/>
              </a:rPr>
              <a:t>, профессор, заведующий кафедрой ДО ПИ СВФУ. </a:t>
            </a:r>
            <a:endParaRPr lang="ru-RU" sz="1400" dirty="0" smtClean="0">
              <a:effectLst/>
            </a:endParaRPr>
          </a:p>
          <a:p>
            <a:pPr marL="0" indent="0">
              <a:buNone/>
            </a:pPr>
            <a:r>
              <a:rPr lang="ru-RU" sz="1400" b="1" dirty="0" smtClean="0">
                <a:effectLst/>
              </a:rPr>
              <a:t>Исполнители </a:t>
            </a:r>
            <a:r>
              <a:rPr lang="ru-RU" sz="1400" b="1" dirty="0">
                <a:effectLst/>
              </a:rPr>
              <a:t>проекта: </a:t>
            </a:r>
            <a:r>
              <a:rPr lang="ru-RU" sz="1400" dirty="0">
                <a:effectLst/>
              </a:rPr>
              <a:t>Попова Л.В.,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Никифорова Т.И.,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Максимова Л.И.,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</a:t>
            </a:r>
            <a:r>
              <a:rPr lang="ru-RU" sz="1400" dirty="0" err="1">
                <a:effectLst/>
              </a:rPr>
              <a:t>Дедюкина</a:t>
            </a:r>
            <a:r>
              <a:rPr lang="ru-RU" sz="1400" dirty="0">
                <a:effectLst/>
              </a:rPr>
              <a:t> М.И.,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Андреева Л.Д.,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Иванова М.К.,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Яковлева С.С., </a:t>
            </a:r>
            <a:r>
              <a:rPr lang="ru-RU" sz="1400" dirty="0" err="1">
                <a:effectLst/>
              </a:rPr>
              <a:t>ст.преподаватель</a:t>
            </a:r>
            <a:r>
              <a:rPr lang="ru-RU" sz="1400" dirty="0">
                <a:effectLst/>
              </a:rPr>
              <a:t>, аспирант </a:t>
            </a:r>
            <a:r>
              <a:rPr lang="ru-RU" sz="1400" dirty="0" err="1">
                <a:effectLst/>
              </a:rPr>
              <a:t>каф.ДО</a:t>
            </a:r>
            <a:r>
              <a:rPr lang="ru-RU" sz="1400" dirty="0">
                <a:effectLst/>
              </a:rPr>
              <a:t>, Прокопьев М.С.,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кафедры ИВТ, Николаева А.В.,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ДО. </a:t>
            </a:r>
            <a:endParaRPr lang="ru-RU" sz="1400" dirty="0" smtClean="0">
              <a:effectLst/>
            </a:endParaRPr>
          </a:p>
          <a:p>
            <a:pPr marL="0" indent="0">
              <a:buNone/>
            </a:pPr>
            <a:r>
              <a:rPr lang="ru-RU" sz="1400" b="1" dirty="0" smtClean="0">
                <a:effectLst/>
              </a:rPr>
              <a:t>Сроки </a:t>
            </a:r>
            <a:r>
              <a:rPr lang="ru-RU" sz="1400" b="1" dirty="0">
                <a:effectLst/>
              </a:rPr>
              <a:t>выполнения: </a:t>
            </a:r>
            <a:r>
              <a:rPr lang="ru-RU" sz="1400" dirty="0">
                <a:effectLst/>
              </a:rPr>
              <a:t>2017 г. </a:t>
            </a:r>
            <a:endParaRPr lang="ru-RU" sz="1400" dirty="0" smtClean="0">
              <a:effectLst/>
            </a:endParaRPr>
          </a:p>
          <a:p>
            <a:pPr marL="0" indent="0">
              <a:buNone/>
            </a:pPr>
            <a:r>
              <a:rPr lang="ru-RU" sz="1400" b="1" dirty="0" smtClean="0">
                <a:effectLst/>
              </a:rPr>
              <a:t>Запрашиваемая </a:t>
            </a:r>
            <a:r>
              <a:rPr lang="ru-RU" sz="1400" b="1" dirty="0">
                <a:effectLst/>
              </a:rPr>
              <a:t>сумма </a:t>
            </a:r>
            <a:r>
              <a:rPr lang="ru-RU" sz="1400" b="1" dirty="0" smtClean="0">
                <a:effectLst/>
              </a:rPr>
              <a:t>финансирования: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>
                <a:effectLst/>
              </a:rPr>
              <a:t>300 000 р</a:t>
            </a:r>
            <a:r>
              <a:rPr lang="ru-RU" sz="1400" dirty="0" smtClean="0">
                <a:effectLst/>
              </a:rPr>
              <a:t>.</a:t>
            </a:r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94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Поданные заявки на </a:t>
            </a:r>
            <a:r>
              <a:rPr lang="ru-RU" dirty="0" smtClean="0">
                <a:effectLst/>
              </a:rPr>
              <a:t>гранты в 2016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effectLst/>
              </a:rPr>
              <a:t>РГНФ: </a:t>
            </a:r>
            <a:r>
              <a:rPr lang="ru-RU" sz="1800" b="1" dirty="0">
                <a:effectLst/>
              </a:rPr>
              <a:t>Всероссийская научно-практическая конференция «Психолого-педагогическое сопровождение одаренного ребенка: проблемы, поиски, перспективы</a:t>
            </a:r>
            <a:r>
              <a:rPr lang="ru-RU" sz="1800" b="1" dirty="0" smtClean="0">
                <a:effectLst/>
              </a:rPr>
              <a:t>»</a:t>
            </a:r>
          </a:p>
          <a:p>
            <a:pPr marL="0" indent="0">
              <a:buNone/>
            </a:pPr>
            <a:r>
              <a:rPr lang="ru-RU" sz="1400" b="1" dirty="0" smtClean="0">
                <a:effectLst/>
              </a:rPr>
              <a:t>Руководитель </a:t>
            </a:r>
            <a:r>
              <a:rPr lang="ru-RU" sz="1400" b="1" dirty="0">
                <a:effectLst/>
              </a:rPr>
              <a:t>проекта: </a:t>
            </a:r>
            <a:r>
              <a:rPr lang="ru-RU" sz="1400" dirty="0">
                <a:effectLst/>
              </a:rPr>
              <a:t>Николаева Л.В.,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, доцент каф. ДО ПИ СВФУ. </a:t>
            </a:r>
            <a:endParaRPr lang="ru-RU" sz="1400" dirty="0" smtClean="0">
              <a:effectLst/>
            </a:endParaRPr>
          </a:p>
          <a:p>
            <a:pPr marL="0" indent="0">
              <a:buNone/>
            </a:pPr>
            <a:r>
              <a:rPr lang="ru-RU" sz="1400" b="1" dirty="0" smtClean="0">
                <a:effectLst/>
              </a:rPr>
              <a:t>Исполнители</a:t>
            </a:r>
            <a:r>
              <a:rPr lang="ru-RU" sz="1400" b="1" dirty="0">
                <a:effectLst/>
              </a:rPr>
              <a:t>: </a:t>
            </a:r>
            <a:r>
              <a:rPr lang="ru-RU" sz="1400" dirty="0">
                <a:effectLst/>
              </a:rPr>
              <a:t>Попова Л.В.,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Андреева Л.Д.,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Макарова Т.А.,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</a:t>
            </a:r>
            <a:r>
              <a:rPr lang="ru-RU" sz="1400" dirty="0" err="1">
                <a:effectLst/>
              </a:rPr>
              <a:t>Баишева</a:t>
            </a:r>
            <a:r>
              <a:rPr lang="ru-RU" sz="1400" dirty="0">
                <a:effectLst/>
              </a:rPr>
              <a:t> М.И.,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</a:t>
            </a:r>
            <a:r>
              <a:rPr lang="ru-RU" sz="1400" dirty="0" smtClean="0">
                <a:effectLst/>
              </a:rPr>
              <a:t>ДО.</a:t>
            </a:r>
          </a:p>
          <a:p>
            <a:pPr marL="0" indent="0">
              <a:buNone/>
            </a:pPr>
            <a:r>
              <a:rPr lang="ru-RU" sz="1400" b="1" dirty="0" smtClean="0">
                <a:effectLst/>
              </a:rPr>
              <a:t>Сроки </a:t>
            </a:r>
            <a:r>
              <a:rPr lang="ru-RU" sz="1400" b="1" dirty="0">
                <a:effectLst/>
              </a:rPr>
              <a:t>выполнения: </a:t>
            </a:r>
            <a:r>
              <a:rPr lang="ru-RU" sz="1400" dirty="0">
                <a:effectLst/>
              </a:rPr>
              <a:t>2017 г. </a:t>
            </a:r>
            <a:endParaRPr lang="ru-RU" sz="1400" dirty="0" smtClean="0">
              <a:effectLst/>
            </a:endParaRPr>
          </a:p>
          <a:p>
            <a:pPr marL="0" indent="0">
              <a:buNone/>
            </a:pPr>
            <a:r>
              <a:rPr lang="ru-RU" sz="1400" b="1" dirty="0" smtClean="0">
                <a:effectLst/>
              </a:rPr>
              <a:t>Запрашиваемая </a:t>
            </a:r>
            <a:r>
              <a:rPr lang="ru-RU" sz="1400" b="1" dirty="0">
                <a:effectLst/>
              </a:rPr>
              <a:t>сумма </a:t>
            </a:r>
            <a:r>
              <a:rPr lang="ru-RU" sz="1400" b="1" dirty="0" smtClean="0">
                <a:effectLst/>
              </a:rPr>
              <a:t>финансирования: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>
                <a:effectLst/>
              </a:rPr>
              <a:t>300 000 р</a:t>
            </a:r>
            <a:r>
              <a:rPr lang="ru-RU" sz="1400" dirty="0" smtClean="0">
                <a:effectLst/>
              </a:rPr>
              <a:t>.</a:t>
            </a:r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22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Поданные заявки на </a:t>
            </a:r>
            <a:r>
              <a:rPr lang="ru-RU" dirty="0" smtClean="0">
                <a:effectLst/>
              </a:rPr>
              <a:t>гранты в 2016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effectLst/>
              </a:rPr>
              <a:t>РГНФ: Всероссийская научно-практическая конференция «Проблема двуязычия в системе дошкольного образования в </a:t>
            </a:r>
            <a:r>
              <a:rPr lang="ru-RU" sz="1800" b="1" dirty="0" err="1">
                <a:effectLst/>
              </a:rPr>
              <a:t>мультикультурном</a:t>
            </a:r>
            <a:r>
              <a:rPr lang="ru-RU" sz="1800" b="1" dirty="0">
                <a:effectLst/>
              </a:rPr>
              <a:t> пространстве</a:t>
            </a:r>
            <a:r>
              <a:rPr lang="ru-RU" sz="1800" b="1" dirty="0" smtClean="0">
                <a:effectLst/>
              </a:rPr>
              <a:t>».</a:t>
            </a:r>
          </a:p>
          <a:p>
            <a:pPr marL="0" indent="0">
              <a:buNone/>
            </a:pPr>
            <a:r>
              <a:rPr lang="ru-RU" sz="1400" b="1" dirty="0" smtClean="0">
                <a:effectLst/>
              </a:rPr>
              <a:t>Руководитель</a:t>
            </a:r>
            <a:r>
              <a:rPr lang="ru-RU" sz="1400" b="1" dirty="0">
                <a:effectLst/>
              </a:rPr>
              <a:t> </a:t>
            </a:r>
            <a:r>
              <a:rPr lang="ru-RU" sz="1400" b="1" dirty="0" smtClean="0">
                <a:effectLst/>
              </a:rPr>
              <a:t>проекта: </a:t>
            </a:r>
            <a:r>
              <a:rPr lang="ru-RU" sz="1400" dirty="0">
                <a:effectLst/>
              </a:rPr>
              <a:t>Григорьева А.А., </a:t>
            </a:r>
            <a:r>
              <a:rPr lang="ru-RU" sz="1400" dirty="0" err="1">
                <a:effectLst/>
              </a:rPr>
              <a:t>д.п.н</a:t>
            </a:r>
            <a:r>
              <a:rPr lang="ru-RU" sz="1400" dirty="0">
                <a:effectLst/>
              </a:rPr>
              <a:t>., профессор, зав. кафедрой ДО ПИ </a:t>
            </a:r>
            <a:r>
              <a:rPr lang="ru-RU" sz="1400" dirty="0" smtClean="0">
                <a:effectLst/>
              </a:rPr>
              <a:t>СВФУ.</a:t>
            </a:r>
          </a:p>
          <a:p>
            <a:pPr marL="0" indent="0">
              <a:buNone/>
            </a:pPr>
            <a:r>
              <a:rPr lang="ru-RU" sz="1400" b="1" dirty="0" smtClean="0">
                <a:effectLst/>
              </a:rPr>
              <a:t>Исполнители</a:t>
            </a:r>
            <a:r>
              <a:rPr lang="ru-RU" sz="1400" dirty="0">
                <a:effectLst/>
              </a:rPr>
              <a:t>: Никифорова Т.И.,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Попова Л.В.,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Максимова Л.И.,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Сидорова Е.Э., </a:t>
            </a:r>
            <a:r>
              <a:rPr lang="ru-RU" sz="1400" dirty="0" err="1">
                <a:effectLst/>
              </a:rPr>
              <a:t>ст.преп</a:t>
            </a:r>
            <a:r>
              <a:rPr lang="ru-RU" sz="1400" dirty="0">
                <a:effectLst/>
              </a:rPr>
              <a:t>. каф. НО, </a:t>
            </a:r>
            <a:r>
              <a:rPr lang="ru-RU" sz="1400" dirty="0" err="1">
                <a:effectLst/>
              </a:rPr>
              <a:t>Божедонова</a:t>
            </a:r>
            <a:r>
              <a:rPr lang="ru-RU" sz="1400" dirty="0">
                <a:effectLst/>
              </a:rPr>
              <a:t> А.П.,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Ноговицына Н.М.,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СП, Иванова М.К.,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ДО, Андреева Л.Д., </a:t>
            </a:r>
            <a:r>
              <a:rPr lang="ru-RU" sz="1400" dirty="0" err="1">
                <a:effectLst/>
              </a:rPr>
              <a:t>к.п.н</a:t>
            </a:r>
            <a:r>
              <a:rPr lang="ru-RU" sz="1400" dirty="0">
                <a:effectLst/>
              </a:rPr>
              <a:t>., доцент каф. ДО. </a:t>
            </a:r>
            <a:endParaRPr lang="ru-RU" sz="1400" dirty="0" smtClean="0">
              <a:effectLst/>
            </a:endParaRPr>
          </a:p>
          <a:p>
            <a:pPr marL="0" indent="0">
              <a:buNone/>
            </a:pPr>
            <a:r>
              <a:rPr lang="ru-RU" sz="1400" b="1" dirty="0" smtClean="0">
                <a:effectLst/>
              </a:rPr>
              <a:t>Сроки </a:t>
            </a:r>
            <a:r>
              <a:rPr lang="ru-RU" sz="1400" b="1" dirty="0">
                <a:effectLst/>
              </a:rPr>
              <a:t>выполнения: </a:t>
            </a:r>
            <a:r>
              <a:rPr lang="ru-RU" sz="1400" dirty="0">
                <a:effectLst/>
              </a:rPr>
              <a:t>2017 г. </a:t>
            </a:r>
            <a:endParaRPr lang="ru-RU" sz="1400" dirty="0" smtClean="0">
              <a:effectLst/>
            </a:endParaRPr>
          </a:p>
          <a:p>
            <a:pPr marL="0" indent="0">
              <a:buNone/>
            </a:pPr>
            <a:r>
              <a:rPr lang="ru-RU" sz="1400" b="1" dirty="0" smtClean="0">
                <a:effectLst/>
              </a:rPr>
              <a:t>Запрашиваемая </a:t>
            </a:r>
            <a:r>
              <a:rPr lang="ru-RU" sz="1400" b="1" dirty="0">
                <a:effectLst/>
              </a:rPr>
              <a:t>сумма </a:t>
            </a:r>
            <a:r>
              <a:rPr lang="ru-RU" sz="1400" b="1" dirty="0" smtClean="0">
                <a:effectLst/>
              </a:rPr>
              <a:t>финансирования: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>
                <a:effectLst/>
              </a:rPr>
              <a:t>400 000 р</a:t>
            </a:r>
            <a:r>
              <a:rPr lang="ru-RU" sz="1400" dirty="0" smtClean="0">
                <a:effectLst/>
              </a:rPr>
              <a:t>.</a:t>
            </a:r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39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Изданные монографии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2096064"/>
            <a:ext cx="8209272" cy="3695136"/>
          </a:xfrm>
        </p:spPr>
        <p:txBody>
          <a:bodyPr>
            <a:noAutofit/>
          </a:bodyPr>
          <a:lstStyle/>
          <a:p>
            <a:pPr marL="268288" indent="-268288">
              <a:buFont typeface="+mj-lt"/>
              <a:buAutoNum type="arabicPeriod"/>
            </a:pPr>
            <a:r>
              <a:rPr lang="ru-RU" sz="1050" dirty="0"/>
              <a:t>Григорьева А.А., </a:t>
            </a:r>
            <a:r>
              <a:rPr lang="ru-RU" sz="1050" dirty="0" err="1"/>
              <a:t>Баишева</a:t>
            </a:r>
            <a:r>
              <a:rPr lang="ru-RU" sz="1050" dirty="0"/>
              <a:t> М.И., Неустроев Н.Д. Духовно-ценностные основы безопасности личности детей: монография. Якутск: Издательский дом СВФУ, 2015. – 160 с.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1050" dirty="0"/>
              <a:t>Григорьева А.А. Женский лик науки: сборник очерков и справочных материалов о женщинах-ученых Якутии/ сост.: А.А. Григорьева, Е.Г. Никанорова, В.С. Сивцева, Д.К. </a:t>
            </a:r>
            <a:r>
              <a:rPr lang="ru-RU" sz="1050" dirty="0" err="1"/>
              <a:t>Гармаева</a:t>
            </a:r>
            <a:r>
              <a:rPr lang="ru-RU" sz="1050" dirty="0"/>
              <a:t>, М.И. </a:t>
            </a:r>
            <a:r>
              <a:rPr lang="ru-RU" sz="1050" dirty="0" err="1"/>
              <a:t>Габышева</a:t>
            </a:r>
            <a:r>
              <a:rPr lang="ru-RU" sz="1050" dirty="0"/>
              <a:t>; </a:t>
            </a:r>
            <a:r>
              <a:rPr lang="ru-RU" sz="1050" dirty="0" err="1"/>
              <a:t>отв.ред</a:t>
            </a:r>
            <a:r>
              <a:rPr lang="ru-RU" sz="1050" dirty="0"/>
              <a:t>. Е.И. Михайлова/ ФГАОУ ВПО «Северо-Восточный федеральный университет имени М.К. </a:t>
            </a:r>
            <a:r>
              <a:rPr lang="ru-RU" sz="1050" dirty="0" err="1"/>
              <a:t>Аммосова</a:t>
            </a:r>
            <a:r>
              <a:rPr lang="ru-RU" sz="1050" dirty="0"/>
              <a:t>» - Якутск: издательский дом СВФУ, 2015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1050" dirty="0"/>
              <a:t>Григорьева А.А., </a:t>
            </a:r>
            <a:r>
              <a:rPr lang="ru-RU" sz="1050" dirty="0" err="1"/>
              <a:t>Баишева</a:t>
            </a:r>
            <a:r>
              <a:rPr lang="ru-RU" sz="1050" dirty="0"/>
              <a:t> М.И., Неустроев Н.Д. Духовно-ценностные основы безопасности личности детей:  монография. Якутск: Издательский дом СВФУ, 2015. – 160 с.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1050" dirty="0" err="1"/>
              <a:t>Баишева</a:t>
            </a:r>
            <a:r>
              <a:rPr lang="ru-RU" sz="1050" dirty="0"/>
              <a:t>, М.И.  </a:t>
            </a:r>
            <a:r>
              <a:rPr lang="ru-RU" sz="1050" dirty="0" err="1"/>
              <a:t>Этнокультурно</a:t>
            </a:r>
            <a:r>
              <a:rPr lang="ru-RU" sz="1050" dirty="0"/>
              <a:t>-ценностные основы безопасности личности детей: учебное пособие. Якутск: Издательский дом СВФУ, 2016. – 132 с (РИНЦ)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1050" dirty="0" err="1"/>
              <a:t>Баишева</a:t>
            </a:r>
            <a:r>
              <a:rPr lang="ru-RU" sz="1050" dirty="0"/>
              <a:t>, М.И. Духовно-ценностные основы безопасности личности детей: монография (электронное издание). - Якутск: Издательский дом СВФУ, 2016. – 90 с. (электронное издание). -  0951102011013. ISBN 978-5-7513-2250-2.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1050" dirty="0"/>
              <a:t>Макарова Т.А. Развитие творческой активности детей дошкольного возраста Издатель: LAP LAMBERT </a:t>
            </a:r>
            <a:r>
              <a:rPr lang="ru-RU" sz="1050" dirty="0" err="1"/>
              <a:t>Academic</a:t>
            </a:r>
            <a:r>
              <a:rPr lang="ru-RU" sz="1050" dirty="0"/>
              <a:t> </a:t>
            </a:r>
            <a:r>
              <a:rPr lang="ru-RU" sz="1050" dirty="0" err="1"/>
              <a:t>Publishing</a:t>
            </a:r>
            <a:r>
              <a:rPr lang="ru-RU" sz="1050" dirty="0"/>
              <a:t> </a:t>
            </a:r>
            <a:r>
              <a:rPr lang="ru-RU" sz="1050" dirty="0" err="1"/>
              <a:t>ist</a:t>
            </a:r>
            <a:r>
              <a:rPr lang="ru-RU" sz="1050" dirty="0"/>
              <a:t> </a:t>
            </a:r>
            <a:r>
              <a:rPr lang="ru-RU" sz="1050" dirty="0" err="1"/>
              <a:t>ein</a:t>
            </a:r>
            <a:r>
              <a:rPr lang="ru-RU" sz="1050" dirty="0"/>
              <a:t> </a:t>
            </a:r>
            <a:r>
              <a:rPr lang="ru-RU" sz="1050" dirty="0" err="1"/>
              <a:t>Impriint</a:t>
            </a:r>
            <a:r>
              <a:rPr lang="ru-RU" sz="1050" dirty="0"/>
              <a:t> </a:t>
            </a:r>
            <a:r>
              <a:rPr lang="ru-RU" sz="1050" dirty="0" err="1"/>
              <a:t>der</a:t>
            </a:r>
            <a:r>
              <a:rPr lang="ru-RU" sz="1050" dirty="0"/>
              <a:t> /</a:t>
            </a:r>
            <a:r>
              <a:rPr lang="ru-RU" sz="1050" dirty="0" err="1"/>
              <a:t>OmniScnptum</a:t>
            </a:r>
            <a:r>
              <a:rPr lang="ru-RU" sz="1050" dirty="0"/>
              <a:t> </a:t>
            </a:r>
            <a:r>
              <a:rPr lang="ru-RU" sz="1050" dirty="0" err="1"/>
              <a:t>Gmbh</a:t>
            </a:r>
            <a:r>
              <a:rPr lang="ru-RU" sz="1050" dirty="0"/>
              <a:t> gCO.KG Bahnhjfrabe28, 66111 </a:t>
            </a:r>
            <a:r>
              <a:rPr lang="ru-RU" sz="1050" dirty="0" err="1"/>
              <a:t>Saarbrucken</a:t>
            </a:r>
            <a:r>
              <a:rPr lang="ru-RU" sz="1050" dirty="0"/>
              <a:t>, </a:t>
            </a:r>
            <a:r>
              <a:rPr lang="ru-RU" sz="1050" dirty="0" err="1"/>
              <a:t>Deutschland</a:t>
            </a:r>
            <a:r>
              <a:rPr lang="ru-RU" sz="1050" dirty="0"/>
              <a:t> /Германия </a:t>
            </a:r>
            <a:r>
              <a:rPr lang="ru-RU" sz="1050" dirty="0" smtClean="0"/>
              <a:t>ISBN:978-3-659-83294-9 </a:t>
            </a:r>
            <a:r>
              <a:rPr lang="ru-RU" sz="1050" dirty="0"/>
              <a:t>2016 </a:t>
            </a:r>
            <a:r>
              <a:rPr lang="ru-RU" sz="1050" dirty="0" smtClean="0"/>
              <a:t>c.182</a:t>
            </a:r>
          </a:p>
          <a:p>
            <a:pPr marL="268288" indent="-268288">
              <a:buFont typeface="+mj-lt"/>
              <a:buAutoNum type="arabicPeriod"/>
            </a:pPr>
            <a:r>
              <a:rPr lang="ru-RU" sz="1050" b="1" dirty="0"/>
              <a:t>Никифорова Т.И., Попова Л.В. </a:t>
            </a:r>
            <a:r>
              <a:rPr lang="ru-RU" sz="1050" b="1" dirty="0"/>
              <a:t>и</a:t>
            </a:r>
            <a:r>
              <a:rPr lang="ru-RU" sz="1050" b="1" dirty="0" smtClean="0"/>
              <a:t> </a:t>
            </a:r>
            <a:r>
              <a:rPr lang="ru-RU" sz="1050" b="1" dirty="0" smtClean="0"/>
              <a:t>др. Коллективная монография </a:t>
            </a:r>
            <a:r>
              <a:rPr lang="ru-RU" sz="1050" b="1" dirty="0"/>
              <a:t>Российско-финляндского проекта «Финно-угорские языки и культуры в дошкольном образовании» «</a:t>
            </a:r>
            <a:r>
              <a:rPr lang="en-US" sz="1050" b="1" dirty="0" err="1"/>
              <a:t>Suomalais-ugrilaiset</a:t>
            </a:r>
            <a:r>
              <a:rPr lang="en-US" sz="1050" b="1" dirty="0"/>
              <a:t> </a:t>
            </a:r>
            <a:r>
              <a:rPr lang="en-US" sz="1050" b="1" dirty="0" err="1"/>
              <a:t>kielet</a:t>
            </a:r>
            <a:r>
              <a:rPr lang="en-US" sz="1050" b="1" dirty="0"/>
              <a:t> </a:t>
            </a:r>
            <a:r>
              <a:rPr lang="en-US" sz="1050" b="1" dirty="0" err="1"/>
              <a:t>ja</a:t>
            </a:r>
            <a:r>
              <a:rPr lang="en-US" sz="1050" b="1" dirty="0"/>
              <a:t> </a:t>
            </a:r>
            <a:r>
              <a:rPr lang="en-US" sz="1050" b="1" dirty="0" err="1"/>
              <a:t>kulttuurit</a:t>
            </a:r>
            <a:r>
              <a:rPr lang="en-US" sz="1050" b="1" dirty="0"/>
              <a:t> </a:t>
            </a:r>
            <a:r>
              <a:rPr lang="en-US" sz="1050" b="1" dirty="0" err="1"/>
              <a:t>varhaiskasvatuksessa</a:t>
            </a:r>
            <a:r>
              <a:rPr lang="en-US" sz="1050" b="1" dirty="0"/>
              <a:t>» Published by: </a:t>
            </a:r>
            <a:r>
              <a:rPr lang="en-US" sz="1050" b="1" dirty="0" err="1"/>
              <a:t>Suomi-Venäjä-Seura</a:t>
            </a:r>
            <a:r>
              <a:rPr lang="en-US" sz="1050" b="1" dirty="0"/>
              <a:t> / </a:t>
            </a:r>
            <a:r>
              <a:rPr lang="ru-RU" sz="1050" b="1" dirty="0"/>
              <a:t>Общество «Финляндия-Россия» </a:t>
            </a:r>
            <a:r>
              <a:rPr lang="en-US" sz="1050" b="1" dirty="0" err="1"/>
              <a:t>Haapaniemenkatu</a:t>
            </a:r>
            <a:r>
              <a:rPr lang="en-US" sz="1050" b="1" dirty="0"/>
              <a:t> 7-9 B, 12. </a:t>
            </a:r>
            <a:r>
              <a:rPr lang="en-US" sz="1050" b="1" dirty="0" err="1"/>
              <a:t>krs</a:t>
            </a:r>
            <a:r>
              <a:rPr lang="en-US" sz="1050" b="1" dirty="0"/>
              <a:t>. PL 194, 00531 Helsinki +358 9 693 831 svs@venajaseura.com /Printed by: </a:t>
            </a:r>
            <a:r>
              <a:rPr lang="en-US" sz="1050" b="1" dirty="0" err="1"/>
              <a:t>Unigrafia</a:t>
            </a:r>
            <a:r>
              <a:rPr lang="en-US" sz="1050" b="1" dirty="0"/>
              <a:t>, </a:t>
            </a:r>
            <a:r>
              <a:rPr lang="en-US" sz="1050" b="1" dirty="0" smtClean="0"/>
              <a:t>2016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27588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статьи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изданиях </a:t>
            </a:r>
            <a:r>
              <a:rPr lang="ru-RU" dirty="0" smtClean="0">
                <a:effectLst/>
              </a:rPr>
              <a:t>БД </a:t>
            </a:r>
            <a:r>
              <a:rPr lang="en-US" dirty="0" smtClean="0">
                <a:effectLst/>
              </a:rPr>
              <a:t>Scopus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Григорьева А.А. Николаева Л.В., Николаева А.В., Максимова Л.И., Макарова Т.А. </a:t>
            </a:r>
            <a:r>
              <a:rPr lang="en-US" dirty="0" smtClean="0"/>
              <a:t>The </a:t>
            </a:r>
            <a:r>
              <a:rPr lang="en-US" dirty="0"/>
              <a:t>ethno-cultural approach to training bachelors teachers in the context of preschool education </a:t>
            </a:r>
            <a:r>
              <a:rPr lang="en-US" dirty="0" smtClean="0"/>
              <a:t>modernization </a:t>
            </a:r>
            <a:r>
              <a:rPr lang="en-US" dirty="0"/>
              <a:t>// Indian journal of Science and Technology, </a:t>
            </a:r>
            <a:r>
              <a:rPr lang="en-US" dirty="0" err="1"/>
              <a:t>Vol</a:t>
            </a:r>
            <a:r>
              <a:rPr lang="en-US" dirty="0"/>
              <a:t> 9(11), DOI: 10.17485/</a:t>
            </a:r>
            <a:r>
              <a:rPr lang="en-US" dirty="0" err="1"/>
              <a:t>ijst</a:t>
            </a:r>
            <a:r>
              <a:rPr lang="en-US" dirty="0"/>
              <a:t>/2016/v9i11/89417, March </a:t>
            </a:r>
            <a:r>
              <a:rPr lang="en-US" dirty="0" smtClean="0"/>
              <a:t>2016</a:t>
            </a:r>
            <a:r>
              <a:rPr lang="en-US" dirty="0"/>
              <a:t>| </a:t>
            </a:r>
            <a:r>
              <a:rPr lang="en-US" dirty="0" smtClean="0"/>
              <a:t>www.indjst.org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Баишева</a:t>
            </a:r>
            <a:r>
              <a:rPr lang="ru-RU" dirty="0"/>
              <a:t> М.И. </a:t>
            </a:r>
            <a:r>
              <a:rPr lang="en-US" dirty="0"/>
              <a:t>Teacher security and counter-terrorism in </a:t>
            </a:r>
            <a:r>
              <a:rPr lang="en-US" dirty="0" smtClean="0"/>
              <a:t>DOO</a:t>
            </a:r>
            <a:r>
              <a:rPr lang="ru-RU" dirty="0" smtClean="0"/>
              <a:t> </a:t>
            </a:r>
            <a:r>
              <a:rPr lang="en-US" dirty="0"/>
              <a:t>as the direction of scientific research </a:t>
            </a:r>
            <a:r>
              <a:rPr lang="en-US" dirty="0" smtClean="0"/>
              <a:t>department </a:t>
            </a:r>
            <a:r>
              <a:rPr lang="en-US" dirty="0"/>
              <a:t>// Science and Education Studies, “Stanford University Press”, 2016, № 1(17</a:t>
            </a:r>
            <a:r>
              <a:rPr lang="en-US" dirty="0" smtClean="0"/>
              <a:t>) </a:t>
            </a:r>
            <a:r>
              <a:rPr lang="en-US" dirty="0"/>
              <a:t>| </a:t>
            </a:r>
            <a:r>
              <a:rPr lang="en-US" dirty="0" smtClean="0"/>
              <a:t>www.indjst.org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Николаева </a:t>
            </a:r>
            <a:r>
              <a:rPr lang="ru-RU" dirty="0"/>
              <a:t>Л.В., </a:t>
            </a:r>
            <a:r>
              <a:rPr lang="ru-RU" dirty="0" err="1"/>
              <a:t>Слепцова</a:t>
            </a:r>
            <a:r>
              <a:rPr lang="ru-RU" dirty="0"/>
              <a:t> Г.Н., Алексеева С.С. </a:t>
            </a:r>
            <a:r>
              <a:rPr lang="en-US" dirty="0"/>
              <a:t>Tolerance as an Important Component of Professional Competence of the Graduate of the Teacher’s Institute // Indian Journal of Science and Technology, </a:t>
            </a:r>
            <a:r>
              <a:rPr lang="en-US" dirty="0" err="1"/>
              <a:t>Vol</a:t>
            </a:r>
            <a:r>
              <a:rPr lang="en-US" dirty="0"/>
              <a:t> 9 (16</a:t>
            </a:r>
            <a:r>
              <a:rPr lang="en-US" dirty="0" smtClean="0"/>
              <a:t>)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/>
              <a:t>April 2016 | </a:t>
            </a:r>
            <a:r>
              <a:rPr lang="en-US" dirty="0" smtClean="0"/>
              <a:t>www.indjst.org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Николаева </a:t>
            </a:r>
            <a:r>
              <a:rPr lang="ru-RU" dirty="0"/>
              <a:t>Л.В., Николаева А.Д., </a:t>
            </a:r>
            <a:r>
              <a:rPr lang="ru-RU" dirty="0" err="1"/>
              <a:t>Слепцова</a:t>
            </a:r>
            <a:r>
              <a:rPr lang="ru-RU" dirty="0"/>
              <a:t> Г.Н., Иванова Г.А., Егорова Т.П., Давыдова Е.М., Алексеева С.С.  </a:t>
            </a:r>
            <a:r>
              <a:rPr lang="en-US" dirty="0"/>
              <a:t>Peculiarities of Psychological Readiness of Choosing a Profession for High School Students from Arctic </a:t>
            </a:r>
            <a:r>
              <a:rPr lang="en-US" dirty="0" err="1"/>
              <a:t>Uluses</a:t>
            </a:r>
            <a:r>
              <a:rPr lang="en-US" dirty="0"/>
              <a:t>//Indian Journal of Science and Technology, </a:t>
            </a:r>
            <a:r>
              <a:rPr lang="en-US" dirty="0" err="1"/>
              <a:t>Vol</a:t>
            </a:r>
            <a:r>
              <a:rPr lang="en-US" dirty="0"/>
              <a:t> 9(11), March 2016 | www.indjst.org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6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/>
              </a:rPr>
              <a:t>статьи 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ru-RU" sz="3200" dirty="0">
                <a:effectLst/>
              </a:rPr>
              <a:t>в </a:t>
            </a:r>
            <a:r>
              <a:rPr lang="ru-RU" sz="3200" dirty="0" smtClean="0">
                <a:effectLst/>
              </a:rPr>
              <a:t>изданиях из перечня ВАК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200" dirty="0" err="1" smtClean="0"/>
              <a:t>Баишева</a:t>
            </a:r>
            <a:r>
              <a:rPr lang="ru-RU" sz="1200" dirty="0" smtClean="0"/>
              <a:t> М.И. Становление духовно-ценностных основ безопасности личности в образовании // Известия Южного федерального университета. Педагогические науки. 2016. № 4. С. 65-70.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200" dirty="0" err="1" smtClean="0"/>
              <a:t>Божедонова</a:t>
            </a:r>
            <a:r>
              <a:rPr lang="ru-RU" sz="1200" dirty="0" smtClean="0"/>
              <a:t> А.П. </a:t>
            </a:r>
            <a:r>
              <a:rPr lang="ru-RU" sz="1200" dirty="0" err="1" smtClean="0"/>
              <a:t>Дедюкина</a:t>
            </a:r>
            <a:r>
              <a:rPr lang="ru-RU" sz="1200" dirty="0" smtClean="0"/>
              <a:t> М.И., Иванова М.К., Никифорова Т.И., Максимова Л.И. Двуязычие в поликультурной среде как проблема дошкольного образования (на примере Республики Саха (Якутия)) // Современные наукоемкие технологии. №12. 2015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200" dirty="0" smtClean="0"/>
              <a:t>Макарова Т.А., Максимова Л.И. Модель открытого образовательного пространства как способ социализации-индивидуализации детей дошкольного возраста в условиях Севера // Современные наукоемкие технологии. №12. 2015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200" dirty="0" smtClean="0"/>
              <a:t>Николаева Л.В., </a:t>
            </a:r>
            <a:r>
              <a:rPr lang="ru-RU" sz="1200" dirty="0" err="1" smtClean="0"/>
              <a:t>Саввинова</a:t>
            </a:r>
            <a:r>
              <a:rPr lang="ru-RU" sz="1200" dirty="0" smtClean="0"/>
              <a:t> Р.В. Поликультурное воспитание детей дошкольного возраста в современных условиях // Современные наукоемкие технологии, №2 (ч.1), 2016. Стр. 130-134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200" dirty="0" smtClean="0"/>
              <a:t>Николаева Л.В., </a:t>
            </a:r>
            <a:r>
              <a:rPr lang="ru-RU" sz="1200" dirty="0" err="1" smtClean="0"/>
              <a:t>Саввинова</a:t>
            </a:r>
            <a:r>
              <a:rPr lang="ru-RU" sz="1200" dirty="0" smtClean="0"/>
              <a:t> Р.В. Взаимодействие преподавателя и студента как условие эффективности профессиональной подготовки будущих специалистов // Современные наукоемкие технологии. №12 (2). 2015, стр. 351-354.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200" dirty="0" smtClean="0"/>
              <a:t>Николаева Л.В., Николаева А.В. Современные тенденции в системе дошкольного образования в условиях внедрения ФГОС (на примере РС (Якутия) // Современные проблемы науки и образования. – 2015. – № 6. – 13.11.2015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200" dirty="0" smtClean="0"/>
              <a:t>Попова Л.В., Иванова М.К. Модель готовности бакалавров к методической работе в ДОО // Современные наукоемкие технологии. №12 (4). 2015. – С.664-669.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663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</a:rPr>
              <a:t>Изданные </a:t>
            </a:r>
            <a:r>
              <a:rPr lang="ru-RU" sz="2800" dirty="0" smtClean="0">
                <a:effectLst/>
              </a:rPr>
              <a:t>статьи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 в других зарубежных изданиях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Николаева Л.В. </a:t>
            </a:r>
            <a:r>
              <a:rPr lang="en-US" dirty="0"/>
              <a:t>Linguistics over borders of cultures//International Journal of Applied and Fundamental Research/ - 2015. - №2. </a:t>
            </a:r>
            <a:r>
              <a:rPr lang="ru-RU" dirty="0"/>
              <a:t>в материалах </a:t>
            </a:r>
            <a:r>
              <a:rPr lang="en-US" dirty="0"/>
              <a:t>III </a:t>
            </a:r>
            <a:r>
              <a:rPr lang="ru-RU" dirty="0"/>
              <a:t>международной научной конференции «</a:t>
            </a:r>
            <a:r>
              <a:rPr lang="en-US" dirty="0"/>
              <a:t>Education and science without borders» (</a:t>
            </a:r>
            <a:r>
              <a:rPr lang="ru-RU" dirty="0"/>
              <a:t>Образование и наука без границ). – 8-13 ноября 2015. </a:t>
            </a:r>
            <a:r>
              <a:rPr lang="ru-RU" dirty="0" smtClean="0"/>
              <a:t>Мюнхен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Никифорова Т.И., Попова Л.В. Современная ситуация якутско-русского двуязычия в дошкольном образовании в Республике Саха (Якутия) / сборник Российско-финляндского проекта «Финно-угорские языки и культуры в дошкольном образовании» «</a:t>
            </a:r>
            <a:r>
              <a:rPr lang="en-US" dirty="0" err="1" smtClean="0"/>
              <a:t>Suomalais-ugrilaiset</a:t>
            </a:r>
            <a:r>
              <a:rPr lang="en-US" dirty="0" smtClean="0"/>
              <a:t> </a:t>
            </a:r>
            <a:r>
              <a:rPr lang="en-US" dirty="0" err="1" smtClean="0"/>
              <a:t>kielet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kulttuurit</a:t>
            </a:r>
            <a:r>
              <a:rPr lang="en-US" dirty="0" smtClean="0"/>
              <a:t> </a:t>
            </a:r>
            <a:r>
              <a:rPr lang="en-US" dirty="0" err="1" smtClean="0"/>
              <a:t>varhaiskasvatuksessa</a:t>
            </a:r>
            <a:r>
              <a:rPr lang="en-US" dirty="0" smtClean="0"/>
              <a:t>» Published by: </a:t>
            </a:r>
            <a:r>
              <a:rPr lang="en-US" dirty="0" err="1" smtClean="0"/>
              <a:t>Suomi-Venäjä-Seura</a:t>
            </a:r>
            <a:r>
              <a:rPr lang="en-US" dirty="0" smtClean="0"/>
              <a:t> / </a:t>
            </a:r>
            <a:r>
              <a:rPr lang="ru-RU" dirty="0" smtClean="0"/>
              <a:t>Общество «Финляндия-Россия» </a:t>
            </a:r>
            <a:r>
              <a:rPr lang="en-US" dirty="0" err="1" smtClean="0"/>
              <a:t>Haapaniemenkatu</a:t>
            </a:r>
            <a:r>
              <a:rPr lang="en-US" dirty="0" smtClean="0"/>
              <a:t> 7-9 B, 12. </a:t>
            </a:r>
            <a:r>
              <a:rPr lang="en-US" dirty="0" err="1" smtClean="0"/>
              <a:t>krs</a:t>
            </a:r>
            <a:r>
              <a:rPr lang="en-US" dirty="0" smtClean="0"/>
              <a:t>. PL 194, 00531 Helsinki +358 9 693 831 svs@venajaseura.com /Printed by: </a:t>
            </a:r>
            <a:r>
              <a:rPr lang="en-US" dirty="0" err="1" smtClean="0"/>
              <a:t>Unigrafia</a:t>
            </a:r>
            <a:r>
              <a:rPr lang="en-US" dirty="0" smtClean="0"/>
              <a:t>, 2016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2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115</TotalTime>
  <Words>1435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Rockwell</vt:lpstr>
      <vt:lpstr>Damask</vt:lpstr>
      <vt:lpstr>Научно-методическое сопровождение развития системы дошкольного образования в условиях Севера</vt:lpstr>
      <vt:lpstr>Состав научной школы</vt:lpstr>
      <vt:lpstr>Поданные заявки на гранты в 2016 г.</vt:lpstr>
      <vt:lpstr>Поданные заявки на гранты в 2016 г.</vt:lpstr>
      <vt:lpstr>Поданные заявки на гранты в 2016 г.</vt:lpstr>
      <vt:lpstr>Изданные монографии</vt:lpstr>
      <vt:lpstr>статьи  в изданиях БД Scopus</vt:lpstr>
      <vt:lpstr>статьи  в изданиях из перечня ВАК</vt:lpstr>
      <vt:lpstr>Изданные статьи  в других зарубежных изданиях</vt:lpstr>
      <vt:lpstr>Международные, всероссийские научные и научно-практические конференций,  проведенные на базе университета с изданием сборника трудов</vt:lpstr>
      <vt:lpstr>Проведенные  мастер-классы</vt:lpstr>
      <vt:lpstr>Достижения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Корнилов</dc:creator>
  <cp:lastModifiedBy>Юрий Корнилов</cp:lastModifiedBy>
  <cp:revision>15</cp:revision>
  <dcterms:created xsi:type="dcterms:W3CDTF">2016-12-21T05:16:12Z</dcterms:created>
  <dcterms:modified xsi:type="dcterms:W3CDTF">2016-12-22T05:09:02Z</dcterms:modified>
</cp:coreProperties>
</file>